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3" r:id="rId4"/>
    <p:sldId id="259" r:id="rId5"/>
    <p:sldId id="262" r:id="rId6"/>
    <p:sldId id="260" r:id="rId7"/>
    <p:sldId id="261" r:id="rId8"/>
  </p:sldIdLst>
  <p:sldSz cx="12192000" cy="6858000"/>
  <p:notesSz cx="6858000" cy="9144000"/>
  <p:defaultTextStyle>
    <a:defPPr>
      <a:defRPr lang="en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9EFAB-7793-4246-B16C-9E252A35F4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A853F6-0E1F-4115-8915-8A3C6688C6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5ED7F3-CEE7-496B-B86E-7EDEA8A6C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6F0EE-F6A3-47D1-B1B5-8B1D59E8709D}" type="datetimeFigureOut">
              <a:rPr lang="en-SI" smtClean="0"/>
              <a:t>10/22/2020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237186-08C5-432D-8D72-1A6BFB61E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E2CFA-98B0-49B8-8987-CE7452468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BDFA3-3B41-4D28-92A9-C5C3B432DD6A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032643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4D1727-556B-4706-B97A-79A2207E3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BBF3D7-16B6-4730-98CF-96248E5D27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965B51-38E7-4DD7-84ED-2734E4302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6F0EE-F6A3-47D1-B1B5-8B1D59E8709D}" type="datetimeFigureOut">
              <a:rPr lang="en-SI" smtClean="0"/>
              <a:t>10/22/2020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4EC96A-2A5D-4F20-99A3-91503202F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A9D14C-1140-4F2C-8A5C-49030D659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BDFA3-3B41-4D28-92A9-C5C3B432DD6A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720747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A04F12-B24E-43C5-9600-A73C052F6A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36501F-ECA8-412D-9C3B-2BEB5C7E94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7F3626-0F26-4A15-AFCD-9BB5ECBA8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6F0EE-F6A3-47D1-B1B5-8B1D59E8709D}" type="datetimeFigureOut">
              <a:rPr lang="en-SI" smtClean="0"/>
              <a:t>10/22/2020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0A9F36-D5BE-4BCF-8EC0-DD105046D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0FC72C-C301-433F-B21A-00A5EBA45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BDFA3-3B41-4D28-92A9-C5C3B432DD6A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189782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65691-A806-4A32-B497-FACFA4532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096380-7452-4675-8D9C-1F27D71157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17B750-2FA3-41D6-B7B3-DCA2E32EE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6F0EE-F6A3-47D1-B1B5-8B1D59E8709D}" type="datetimeFigureOut">
              <a:rPr lang="en-SI" smtClean="0"/>
              <a:t>10/22/2020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F22B71-39B2-4055-A4A7-9EEB8B3A6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39F8B7-C7A7-4166-974D-C8A1C0AA3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BDFA3-3B41-4D28-92A9-C5C3B432DD6A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435671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6F407-6DC1-4D47-8447-2BCDF1FC9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E729F2-C097-424C-8050-99EDBAEDC1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B27AF4-561F-42C1-8883-9A5BE2AD7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6F0EE-F6A3-47D1-B1B5-8B1D59E8709D}" type="datetimeFigureOut">
              <a:rPr lang="en-SI" smtClean="0"/>
              <a:t>10/22/2020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79ED7B-DA94-4055-B9F1-72B953CB0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C9BBA9-F80B-49F6-95DC-EFF6B0E72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BDFA3-3B41-4D28-92A9-C5C3B432DD6A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212987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27FC3-7486-4C62-A674-AE319C5C2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44E644-086C-459F-8FE6-DB827ECC3F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8DFCE2-29B1-403E-BF67-5B2A8D6481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FAC332-C113-4E8D-8A04-A4F6217BC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6F0EE-F6A3-47D1-B1B5-8B1D59E8709D}" type="datetimeFigureOut">
              <a:rPr lang="en-SI" smtClean="0"/>
              <a:t>10/22/2020</a:t>
            </a:fld>
            <a:endParaRPr lang="en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4C094F-5B1C-4FE0-ADD3-D7478E792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4B8B63-FD86-42B2-91E7-ECBDD3C08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BDFA3-3B41-4D28-92A9-C5C3B432DD6A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250539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1A862-A6B2-4ABE-9CF2-C317959AE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F4A0AC-2B5E-436D-9E51-6E92733C31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2BA514-17FB-4DF8-AD26-98CE0CB2EB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29F17E-E752-4FE6-9A3E-0C69198123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2AB670-35D7-4F79-8888-309A1E1592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3BEF9B-A49E-4B23-90AF-3B07E0C7A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6F0EE-F6A3-47D1-B1B5-8B1D59E8709D}" type="datetimeFigureOut">
              <a:rPr lang="en-SI" smtClean="0"/>
              <a:t>10/22/2020</a:t>
            </a:fld>
            <a:endParaRPr lang="en-S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FD7BC87-A273-4692-94CC-A15B8995A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2BBA3C-E22A-47C2-B35B-FDFECB244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BDFA3-3B41-4D28-92A9-C5C3B432DD6A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616792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3AE8E-FD48-4C74-8706-7DEAE8A72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01332C-6B59-4E35-9EB9-AB8F03EA1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6F0EE-F6A3-47D1-B1B5-8B1D59E8709D}" type="datetimeFigureOut">
              <a:rPr lang="en-SI" smtClean="0"/>
              <a:t>10/22/2020</a:t>
            </a:fld>
            <a:endParaRPr lang="en-S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BFD343-6D5D-4560-A5FC-5D6182063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6A9262-6E51-4864-8EDF-F1C51E3E1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BDFA3-3B41-4D28-92A9-C5C3B432DD6A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192037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839ED6-4D5E-47F2-900F-820FCE4D2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6F0EE-F6A3-47D1-B1B5-8B1D59E8709D}" type="datetimeFigureOut">
              <a:rPr lang="en-SI" smtClean="0"/>
              <a:t>10/22/2020</a:t>
            </a:fld>
            <a:endParaRPr lang="en-S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443157-1AC3-41A1-B0AB-D2E96B86B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332F98-101E-462E-BEB8-67DC25BDF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BDFA3-3B41-4D28-92A9-C5C3B432DD6A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742337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72D4E-CDEE-436B-9946-C6481DD63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C1AE8E-B82D-4D59-A07F-F694FE2BD6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8417C9-FA39-4279-954D-D03892C06A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9CAAB7-87E4-4347-A4BD-193E468A2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6F0EE-F6A3-47D1-B1B5-8B1D59E8709D}" type="datetimeFigureOut">
              <a:rPr lang="en-SI" smtClean="0"/>
              <a:t>10/22/2020</a:t>
            </a:fld>
            <a:endParaRPr lang="en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625ADF-47EA-446F-A477-EBBC2A0BD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8261F7-9E31-4DFA-9AC9-6CFA9F253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BDFA3-3B41-4D28-92A9-C5C3B432DD6A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4238557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89924-0383-4A5F-9EBE-9791227A1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BC5234-0A95-49FF-9E64-5229F730D6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CE10C4-1322-406D-B0D5-10560945E8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F2D48E-43E7-49CC-AE50-A69A07CE6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6F0EE-F6A3-47D1-B1B5-8B1D59E8709D}" type="datetimeFigureOut">
              <a:rPr lang="en-SI" smtClean="0"/>
              <a:t>10/22/2020</a:t>
            </a:fld>
            <a:endParaRPr lang="en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732D88-656C-4060-9D4C-481D4159E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509011-D207-46A5-B632-854F2D803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BDFA3-3B41-4D28-92A9-C5C3B432DD6A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565419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178EFF-3962-449C-9F82-620F67EF6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7C2257-5675-4BEB-8A95-177223FDFA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49B6B3-29C4-4BDE-9348-C7BDEAA733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56F0EE-F6A3-47D1-B1B5-8B1D59E8709D}" type="datetimeFigureOut">
              <a:rPr lang="en-SI" smtClean="0"/>
              <a:t>10/22/2020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3A9A67-7576-4BAD-B919-C48BCD36E4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350A3A-C058-421F-A6D3-ABAE6F3B24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BDFA3-3B41-4D28-92A9-C5C3B432DD6A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4227477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B0EAA-A2DF-4AA3-BF71-55925E9C3D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Števni in neštevni samostalniki</a:t>
            </a:r>
            <a:endParaRPr lang="en-S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206810-A5DF-43A4-9CD5-6AFF8DA33B9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/>
              <a:t>How  </a:t>
            </a:r>
            <a:r>
              <a:rPr lang="sl-SI" dirty="0" err="1"/>
              <a:t>many</a:t>
            </a:r>
            <a:r>
              <a:rPr lang="sl-SI" dirty="0"/>
              <a:t>?/How </a:t>
            </a:r>
            <a:r>
              <a:rPr lang="sl-SI" dirty="0" err="1"/>
              <a:t>much</a:t>
            </a:r>
            <a:r>
              <a:rPr lang="sl-SI" dirty="0"/>
              <a:t>?</a:t>
            </a:r>
          </a:p>
          <a:p>
            <a:endParaRPr lang="sl-SI" dirty="0"/>
          </a:p>
          <a:p>
            <a:r>
              <a:rPr lang="sl-SI" dirty="0"/>
              <a:t>manjše količine</a:t>
            </a:r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241189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OUNTABLE AND UNCOUNTABLE NOUNS - Hawra's English class">
            <a:extLst>
              <a:ext uri="{FF2B5EF4-FFF2-40B4-BE49-F238E27FC236}">
                <a16:creationId xmlns:a16="http://schemas.microsoft.com/office/drawing/2014/main" id="{FA29DF15-DFBE-474F-A131-7702450AE15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4626" y="0"/>
            <a:ext cx="8962748" cy="6722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A31D5A4-CF18-4CF8-BA40-D2E50A99D8BE}"/>
              </a:ext>
            </a:extLst>
          </p:cNvPr>
          <p:cNvSpPr txBox="1"/>
          <p:nvPr/>
        </p:nvSpPr>
        <p:spPr>
          <a:xfrm rot="19831644">
            <a:off x="8450225" y="4964612"/>
            <a:ext cx="23665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/>
              <a:t>some</a:t>
            </a:r>
            <a:endParaRPr lang="en-SI" sz="5400" dirty="0"/>
          </a:p>
        </p:txBody>
      </p:sp>
    </p:spTree>
    <p:extLst>
      <p:ext uri="{BB962C8B-B14F-4D97-AF65-F5344CB8AC3E}">
        <p14:creationId xmlns:p14="http://schemas.microsoft.com/office/powerpoint/2010/main" val="605440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C9919AF-56B9-45A4-AA74-5358CAFAF1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00B050"/>
                </a:solidFill>
              </a:rPr>
              <a:t>Countable</a:t>
            </a:r>
            <a:r>
              <a:rPr lang="en-GB" dirty="0"/>
              <a:t>/</a:t>
            </a:r>
            <a:r>
              <a:rPr lang="en-GB" dirty="0" err="1">
                <a:solidFill>
                  <a:srgbClr val="0070C0"/>
                </a:solidFill>
              </a:rPr>
              <a:t>Uncounable</a:t>
            </a:r>
            <a:r>
              <a:rPr lang="en-GB" dirty="0">
                <a:solidFill>
                  <a:srgbClr val="0070C0"/>
                </a:solidFill>
              </a:rPr>
              <a:t> nouns</a:t>
            </a:r>
            <a:br>
              <a:rPr lang="en-GB" dirty="0"/>
            </a:br>
            <a:r>
              <a:rPr lang="en-GB" dirty="0"/>
              <a:t>(</a:t>
            </a:r>
            <a:r>
              <a:rPr lang="en-GB" dirty="0" err="1"/>
              <a:t>števni</a:t>
            </a:r>
            <a:r>
              <a:rPr lang="en-GB" dirty="0"/>
              <a:t>/</a:t>
            </a:r>
            <a:r>
              <a:rPr lang="en-GB" dirty="0" err="1"/>
              <a:t>neštevni</a:t>
            </a:r>
            <a:r>
              <a:rPr lang="en-GB" dirty="0"/>
              <a:t> </a:t>
            </a:r>
            <a:r>
              <a:rPr lang="en-GB" dirty="0" err="1"/>
              <a:t>samostalniki</a:t>
            </a:r>
            <a:r>
              <a:rPr lang="en-GB" dirty="0"/>
              <a:t>)</a:t>
            </a:r>
            <a:endParaRPr lang="en-SI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E3FEE61-4EB2-4956-A928-3D1D7E252A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28816" y="1825625"/>
            <a:ext cx="5181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>
                <a:solidFill>
                  <a:srgbClr val="00B050"/>
                </a:solidFill>
              </a:rPr>
              <a:t>singular (</a:t>
            </a:r>
            <a:r>
              <a:rPr lang="en-GB" dirty="0" err="1">
                <a:solidFill>
                  <a:srgbClr val="00B050"/>
                </a:solidFill>
              </a:rPr>
              <a:t>ednina</a:t>
            </a:r>
            <a:r>
              <a:rPr lang="en-GB" dirty="0">
                <a:solidFill>
                  <a:srgbClr val="00B050"/>
                </a:solidFill>
              </a:rPr>
              <a:t>)       plural (</a:t>
            </a:r>
            <a:r>
              <a:rPr lang="en-GB" dirty="0" err="1">
                <a:solidFill>
                  <a:srgbClr val="00B050"/>
                </a:solidFill>
              </a:rPr>
              <a:t>množina</a:t>
            </a:r>
            <a:r>
              <a:rPr lang="en-GB" dirty="0">
                <a:solidFill>
                  <a:srgbClr val="00B050"/>
                </a:solidFill>
              </a:rPr>
              <a:t>)</a:t>
            </a:r>
          </a:p>
          <a:p>
            <a:pPr marL="0" indent="0">
              <a:buNone/>
            </a:pPr>
            <a:r>
              <a:rPr lang="en-GB" dirty="0">
                <a:solidFill>
                  <a:srgbClr val="00B050"/>
                </a:solidFill>
              </a:rPr>
              <a:t>a/an                        </a:t>
            </a:r>
            <a:r>
              <a:rPr lang="sl-SI" dirty="0">
                <a:solidFill>
                  <a:srgbClr val="00B050"/>
                </a:solidFill>
              </a:rPr>
              <a:t>     </a:t>
            </a:r>
            <a:r>
              <a:rPr lang="en-GB" dirty="0">
                <a:solidFill>
                  <a:srgbClr val="00B050"/>
                </a:solidFill>
              </a:rPr>
              <a:t>some</a:t>
            </a:r>
          </a:p>
          <a:p>
            <a:pPr marL="0" indent="0">
              <a:buNone/>
            </a:pPr>
            <a:r>
              <a:rPr lang="en-GB" dirty="0">
                <a:solidFill>
                  <a:srgbClr val="00B050"/>
                </a:solidFill>
              </a:rPr>
              <a:t>How many?  (Koliko? po </a:t>
            </a:r>
            <a:r>
              <a:rPr lang="en-GB" dirty="0" err="1">
                <a:solidFill>
                  <a:srgbClr val="00B050"/>
                </a:solidFill>
              </a:rPr>
              <a:t>številu</a:t>
            </a:r>
            <a:r>
              <a:rPr lang="en-GB" dirty="0">
                <a:solidFill>
                  <a:srgbClr val="00B050"/>
                </a:solidFill>
              </a:rPr>
              <a:t>)</a:t>
            </a:r>
          </a:p>
          <a:p>
            <a:pPr marL="0" indent="0">
              <a:buNone/>
            </a:pPr>
            <a:endParaRPr lang="en-GB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GB" dirty="0">
                <a:solidFill>
                  <a:srgbClr val="00B050"/>
                </a:solidFill>
              </a:rPr>
              <a:t>Are there any?</a:t>
            </a:r>
          </a:p>
          <a:p>
            <a:pPr marL="0" indent="0">
              <a:buNone/>
            </a:pPr>
            <a:r>
              <a:rPr lang="en-GB" dirty="0" err="1">
                <a:solidFill>
                  <a:srgbClr val="00B050"/>
                </a:solidFill>
              </a:rPr>
              <a:t>nekaj</a:t>
            </a:r>
            <a:r>
              <a:rPr lang="en-GB" dirty="0">
                <a:solidFill>
                  <a:srgbClr val="00B050"/>
                </a:solidFill>
              </a:rPr>
              <a:t> (po </a:t>
            </a:r>
            <a:r>
              <a:rPr lang="en-GB" dirty="0" err="1">
                <a:solidFill>
                  <a:srgbClr val="00B050"/>
                </a:solidFill>
              </a:rPr>
              <a:t>številu</a:t>
            </a:r>
            <a:r>
              <a:rPr lang="en-GB" dirty="0">
                <a:solidFill>
                  <a:srgbClr val="00B050"/>
                </a:solidFill>
              </a:rPr>
              <a:t>)</a:t>
            </a:r>
          </a:p>
          <a:p>
            <a:pPr marL="0" indent="0">
              <a:buNone/>
            </a:pPr>
            <a:r>
              <a:rPr lang="en-GB" dirty="0">
                <a:solidFill>
                  <a:srgbClr val="00B050"/>
                </a:solidFill>
              </a:rPr>
              <a:t>Yes, there are some.</a:t>
            </a:r>
          </a:p>
          <a:p>
            <a:pPr marL="0" indent="0">
              <a:buNone/>
            </a:pPr>
            <a:r>
              <a:rPr lang="en-GB" dirty="0">
                <a:solidFill>
                  <a:srgbClr val="00B050"/>
                </a:solidFill>
              </a:rPr>
              <a:t>Yes, there are a lot of.</a:t>
            </a:r>
          </a:p>
          <a:p>
            <a:pPr marL="0" indent="0">
              <a:buNone/>
            </a:pPr>
            <a:r>
              <a:rPr lang="en-GB" dirty="0">
                <a:solidFill>
                  <a:srgbClr val="00B050"/>
                </a:solidFill>
              </a:rPr>
              <a:t>No, there aren’t any.</a:t>
            </a:r>
          </a:p>
          <a:p>
            <a:pPr marL="0" indent="0">
              <a:buNone/>
            </a:pPr>
            <a:r>
              <a:rPr lang="en-GB" dirty="0">
                <a:solidFill>
                  <a:srgbClr val="00B050"/>
                </a:solidFill>
              </a:rPr>
              <a:t>There are no oranges. </a:t>
            </a:r>
            <a:endParaRPr lang="en-SI" dirty="0">
              <a:solidFill>
                <a:srgbClr val="00B050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8ABC1C-5104-4246-A184-88D67A8147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04358" y="1825625"/>
            <a:ext cx="5181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>
                <a:solidFill>
                  <a:srgbClr val="0070C0"/>
                </a:solidFill>
              </a:rPr>
              <a:t>some   (milk)</a:t>
            </a:r>
          </a:p>
          <a:p>
            <a:pPr marL="0" indent="0">
              <a:buNone/>
            </a:pPr>
            <a:r>
              <a:rPr lang="en-GB" dirty="0">
                <a:solidFill>
                  <a:srgbClr val="0070C0"/>
                </a:solidFill>
              </a:rPr>
              <a:t>How much? (Koliko? po </a:t>
            </a:r>
            <a:r>
              <a:rPr lang="en-GB" dirty="0" err="1">
                <a:solidFill>
                  <a:srgbClr val="0070C0"/>
                </a:solidFill>
              </a:rPr>
              <a:t>količini</a:t>
            </a:r>
            <a:r>
              <a:rPr lang="en-GB" dirty="0">
                <a:solidFill>
                  <a:srgbClr val="0070C0"/>
                </a:solidFill>
              </a:rPr>
              <a:t>)</a:t>
            </a:r>
          </a:p>
          <a:p>
            <a:pPr marL="0" indent="0">
              <a:buNone/>
            </a:pPr>
            <a:endParaRPr lang="en-GB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GB" dirty="0">
                <a:solidFill>
                  <a:srgbClr val="0070C0"/>
                </a:solidFill>
              </a:rPr>
              <a:t>Is there any (milk)?</a:t>
            </a:r>
          </a:p>
          <a:p>
            <a:pPr marL="0" indent="0">
              <a:buNone/>
            </a:pPr>
            <a:r>
              <a:rPr lang="en-GB" dirty="0" err="1">
                <a:solidFill>
                  <a:srgbClr val="0070C0"/>
                </a:solidFill>
              </a:rPr>
              <a:t>nekaj</a:t>
            </a:r>
            <a:r>
              <a:rPr lang="en-GB" dirty="0">
                <a:solidFill>
                  <a:srgbClr val="0070C0"/>
                </a:solidFill>
              </a:rPr>
              <a:t> (po </a:t>
            </a:r>
            <a:r>
              <a:rPr lang="en-GB" dirty="0" err="1">
                <a:solidFill>
                  <a:srgbClr val="0070C0"/>
                </a:solidFill>
              </a:rPr>
              <a:t>količini</a:t>
            </a:r>
            <a:r>
              <a:rPr lang="en-GB" dirty="0">
                <a:solidFill>
                  <a:srgbClr val="0070C0"/>
                </a:solidFill>
              </a:rPr>
              <a:t>) </a:t>
            </a:r>
          </a:p>
          <a:p>
            <a:pPr marL="0" indent="0">
              <a:buNone/>
            </a:pPr>
            <a:r>
              <a:rPr lang="en-GB" dirty="0">
                <a:solidFill>
                  <a:srgbClr val="0070C0"/>
                </a:solidFill>
              </a:rPr>
              <a:t>Yes, there is some.</a:t>
            </a:r>
          </a:p>
          <a:p>
            <a:pPr marL="0" indent="0">
              <a:buNone/>
            </a:pPr>
            <a:endParaRPr lang="en-GB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GB" dirty="0">
                <a:solidFill>
                  <a:srgbClr val="0070C0"/>
                </a:solidFill>
              </a:rPr>
              <a:t>No, there isn’t any.</a:t>
            </a:r>
          </a:p>
          <a:p>
            <a:pPr marL="0" indent="0">
              <a:buNone/>
            </a:pPr>
            <a:r>
              <a:rPr lang="en-GB" dirty="0">
                <a:solidFill>
                  <a:srgbClr val="0070C0"/>
                </a:solidFill>
              </a:rPr>
              <a:t>There is no milk. </a:t>
            </a: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427C92ED-5092-4840-9F54-03F0DBED2DD4}"/>
              </a:ext>
            </a:extLst>
          </p:cNvPr>
          <p:cNvSpPr txBox="1">
            <a:spLocks/>
          </p:cNvSpPr>
          <p:nvPr/>
        </p:nvSpPr>
        <p:spPr>
          <a:xfrm>
            <a:off x="167928" y="1813572"/>
            <a:ext cx="73389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dirty="0">
              <a:solidFill>
                <a:srgbClr val="00B05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GB" dirty="0">
              <a:solidFill>
                <a:srgbClr val="00B05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GB" dirty="0">
              <a:solidFill>
                <a:srgbClr val="00B05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600" dirty="0"/>
              <a:t>?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26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600" dirty="0"/>
              <a:t>+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26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600" dirty="0"/>
              <a:t>-</a:t>
            </a:r>
            <a:endParaRPr lang="en-SI" sz="2600" dirty="0"/>
          </a:p>
        </p:txBody>
      </p:sp>
      <p:cxnSp>
        <p:nvCxnSpPr>
          <p:cNvPr id="3" name="Raven povezovalnik 2">
            <a:extLst>
              <a:ext uri="{FF2B5EF4-FFF2-40B4-BE49-F238E27FC236}">
                <a16:creationId xmlns:a16="http://schemas.microsoft.com/office/drawing/2014/main" id="{F2A568F3-3631-4D36-BBC8-EB5DC064D67B}"/>
              </a:ext>
            </a:extLst>
          </p:cNvPr>
          <p:cNvCxnSpPr/>
          <p:nvPr/>
        </p:nvCxnSpPr>
        <p:spPr>
          <a:xfrm>
            <a:off x="167928" y="3284738"/>
            <a:ext cx="11444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aven povezovalnik 7">
            <a:extLst>
              <a:ext uri="{FF2B5EF4-FFF2-40B4-BE49-F238E27FC236}">
                <a16:creationId xmlns:a16="http://schemas.microsoft.com/office/drawing/2014/main" id="{D5119415-099C-45D9-8A24-8E47D8985ECE}"/>
              </a:ext>
            </a:extLst>
          </p:cNvPr>
          <p:cNvCxnSpPr/>
          <p:nvPr/>
        </p:nvCxnSpPr>
        <p:spPr>
          <a:xfrm>
            <a:off x="167928" y="4245006"/>
            <a:ext cx="11444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ven povezovalnik 8">
            <a:extLst>
              <a:ext uri="{FF2B5EF4-FFF2-40B4-BE49-F238E27FC236}">
                <a16:creationId xmlns:a16="http://schemas.microsoft.com/office/drawing/2014/main" id="{A09B31B8-7008-45D3-835A-AAF7CB3C767B}"/>
              </a:ext>
            </a:extLst>
          </p:cNvPr>
          <p:cNvCxnSpPr/>
          <p:nvPr/>
        </p:nvCxnSpPr>
        <p:spPr>
          <a:xfrm>
            <a:off x="167928" y="5054354"/>
            <a:ext cx="11444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4250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80E8DF-2794-4508-A17D-A480C5EC28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97117"/>
          </a:xfrm>
        </p:spPr>
        <p:txBody>
          <a:bodyPr/>
          <a:lstStyle/>
          <a:p>
            <a:r>
              <a:rPr lang="en-GB" dirty="0"/>
              <a:t>Can I have </a:t>
            </a:r>
            <a:r>
              <a:rPr lang="en-GB" b="1" dirty="0"/>
              <a:t>a tomato</a:t>
            </a:r>
            <a:r>
              <a:rPr lang="en-GB" dirty="0"/>
              <a:t>?</a:t>
            </a:r>
            <a:endParaRPr lang="sl-SI" dirty="0"/>
          </a:p>
          <a:p>
            <a:endParaRPr lang="sl-SI" dirty="0"/>
          </a:p>
          <a:p>
            <a:r>
              <a:rPr lang="sl-SI" dirty="0" err="1"/>
              <a:t>Can</a:t>
            </a:r>
            <a:r>
              <a:rPr lang="sl-SI" dirty="0"/>
              <a:t> I </a:t>
            </a:r>
            <a:r>
              <a:rPr lang="sl-SI" dirty="0" err="1"/>
              <a:t>have</a:t>
            </a:r>
            <a:r>
              <a:rPr lang="sl-SI" dirty="0"/>
              <a:t> some </a:t>
            </a:r>
            <a:r>
              <a:rPr lang="sl-SI" dirty="0" err="1"/>
              <a:t>milk</a:t>
            </a:r>
            <a:r>
              <a:rPr lang="sl-SI" dirty="0"/>
              <a:t>, </a:t>
            </a:r>
            <a:r>
              <a:rPr lang="sl-SI" dirty="0" err="1"/>
              <a:t>please</a:t>
            </a:r>
            <a:r>
              <a:rPr lang="sl-SI" dirty="0"/>
              <a:t>?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Would you like </a:t>
            </a:r>
            <a:r>
              <a:rPr lang="en-GB" b="1" dirty="0"/>
              <a:t>some apples</a:t>
            </a:r>
            <a:r>
              <a:rPr lang="en-GB" dirty="0"/>
              <a:t>?</a:t>
            </a:r>
          </a:p>
          <a:p>
            <a:endParaRPr lang="en-GB" dirty="0"/>
          </a:p>
          <a:p>
            <a:r>
              <a:rPr lang="en-GB" dirty="0"/>
              <a:t>Would you like </a:t>
            </a:r>
            <a:r>
              <a:rPr lang="en-GB" b="1" dirty="0"/>
              <a:t>some apple juice</a:t>
            </a:r>
            <a:r>
              <a:rPr lang="en-GB" dirty="0"/>
              <a:t>?</a:t>
            </a:r>
            <a:endParaRPr lang="sl-SI" dirty="0"/>
          </a:p>
          <a:p>
            <a:endParaRPr lang="sl-SI" dirty="0"/>
          </a:p>
          <a:p>
            <a:pPr marL="0" indent="0">
              <a:buNone/>
            </a:pPr>
            <a:r>
              <a:rPr lang="en-GB" dirty="0" err="1">
                <a:solidFill>
                  <a:srgbClr val="92D050"/>
                </a:solidFill>
              </a:rPr>
              <a:t>Če</a:t>
            </a:r>
            <a:r>
              <a:rPr lang="en-GB" dirty="0">
                <a:solidFill>
                  <a:srgbClr val="92D050"/>
                </a:solidFill>
              </a:rPr>
              <a:t> </a:t>
            </a:r>
            <a:r>
              <a:rPr lang="en-GB" dirty="0" err="1">
                <a:solidFill>
                  <a:srgbClr val="92D050"/>
                </a:solidFill>
              </a:rPr>
              <a:t>ponujamo</a:t>
            </a:r>
            <a:r>
              <a:rPr lang="en-GB" dirty="0">
                <a:solidFill>
                  <a:srgbClr val="92D050"/>
                </a:solidFill>
              </a:rPr>
              <a:t>, </a:t>
            </a:r>
            <a:r>
              <a:rPr lang="en-GB" dirty="0" err="1">
                <a:solidFill>
                  <a:srgbClr val="92D050"/>
                </a:solidFill>
              </a:rPr>
              <a:t>prosimo</a:t>
            </a:r>
            <a:r>
              <a:rPr lang="en-GB" dirty="0">
                <a:solidFill>
                  <a:srgbClr val="92D050"/>
                </a:solidFill>
              </a:rPr>
              <a:t>, </a:t>
            </a:r>
            <a:r>
              <a:rPr lang="en-GB" dirty="0" err="1">
                <a:solidFill>
                  <a:srgbClr val="92D050"/>
                </a:solidFill>
              </a:rPr>
              <a:t>ostane</a:t>
            </a:r>
            <a:r>
              <a:rPr lang="en-GB" dirty="0">
                <a:solidFill>
                  <a:srgbClr val="92D050"/>
                </a:solidFill>
              </a:rPr>
              <a:t> </a:t>
            </a:r>
            <a:r>
              <a:rPr lang="en-GB" dirty="0" err="1">
                <a:solidFill>
                  <a:srgbClr val="92D050"/>
                </a:solidFill>
              </a:rPr>
              <a:t>tudi</a:t>
            </a:r>
            <a:r>
              <a:rPr lang="en-GB" dirty="0">
                <a:solidFill>
                  <a:srgbClr val="92D050"/>
                </a:solidFill>
              </a:rPr>
              <a:t> v </a:t>
            </a:r>
            <a:r>
              <a:rPr lang="en-GB" dirty="0" err="1">
                <a:solidFill>
                  <a:srgbClr val="92D050"/>
                </a:solidFill>
              </a:rPr>
              <a:t>vprašalnicah</a:t>
            </a:r>
            <a:r>
              <a:rPr lang="en-GB" dirty="0">
                <a:solidFill>
                  <a:srgbClr val="92D050"/>
                </a:solidFill>
              </a:rPr>
              <a:t> SOME.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844946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Apricots- The seasonal fruit you must try!! | mysuperfoods">
            <a:extLst>
              <a:ext uri="{FF2B5EF4-FFF2-40B4-BE49-F238E27FC236}">
                <a16:creationId xmlns:a16="http://schemas.microsoft.com/office/drawing/2014/main" id="{13A55ABF-1E14-49A6-AF82-FCA22F413C4E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274094"/>
            <a:ext cx="5181600" cy="345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Bucatini Amatriciana. - Half Baked Harvest">
            <a:extLst>
              <a:ext uri="{FF2B5EF4-FFF2-40B4-BE49-F238E27FC236}">
                <a16:creationId xmlns:a16="http://schemas.microsoft.com/office/drawing/2014/main" id="{1E9CECE8-45A0-4294-AA38-ED9D5BCF07C2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2554" y="1825625"/>
            <a:ext cx="2900892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B27178EB-64EF-464D-B653-C3ACC8855B71}"/>
              </a:ext>
            </a:extLst>
          </p:cNvPr>
          <p:cNvSpPr txBox="1">
            <a:spLocks/>
          </p:cNvSpPr>
          <p:nvPr/>
        </p:nvSpPr>
        <p:spPr>
          <a:xfrm>
            <a:off x="1212541" y="94853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How many?                           How much?                 </a:t>
            </a:r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2163524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F3031-27C7-481F-8550-5E93C27BE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much?                                               </a:t>
            </a:r>
            <a:endParaRPr lang="en-SI" dirty="0"/>
          </a:p>
        </p:txBody>
      </p:sp>
      <p:pic>
        <p:nvPicPr>
          <p:cNvPr id="2052" name="Picture 4" descr="Water Glass Low Clip Art at Clker.com - vector clip art online, royalty  free &amp; public domain">
            <a:extLst>
              <a:ext uri="{FF2B5EF4-FFF2-40B4-BE49-F238E27FC236}">
                <a16:creationId xmlns:a16="http://schemas.microsoft.com/office/drawing/2014/main" id="{BD7ECFFC-F98E-4F3E-98ED-715A3620E207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52712" y="2529681"/>
            <a:ext cx="1552575" cy="294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E14557-2123-40F6-9095-E48AE6793D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51268" y="2141537"/>
            <a:ext cx="5181600" cy="4351338"/>
          </a:xfrm>
        </p:spPr>
        <p:txBody>
          <a:bodyPr/>
          <a:lstStyle/>
          <a:p>
            <a:r>
              <a:rPr lang="en-GB" dirty="0"/>
              <a:t>not much</a:t>
            </a:r>
          </a:p>
          <a:p>
            <a:endParaRPr lang="en-GB" dirty="0"/>
          </a:p>
          <a:p>
            <a:r>
              <a:rPr lang="en-GB" dirty="0"/>
              <a:t>only a little</a:t>
            </a:r>
            <a:endParaRPr lang="en-SI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B716260-D6A3-4184-9F60-A849D430B166}"/>
              </a:ext>
            </a:extLst>
          </p:cNvPr>
          <p:cNvSpPr txBox="1"/>
          <p:nvPr/>
        </p:nvSpPr>
        <p:spPr>
          <a:xfrm rot="20788048">
            <a:off x="8233627" y="4374695"/>
            <a:ext cx="3249227" cy="646331"/>
          </a:xfrm>
          <a:prstGeom prst="rect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GB" sz="3600" dirty="0"/>
              <a:t>uncountable</a:t>
            </a:r>
            <a:endParaRPr lang="en-SI" sz="3600" dirty="0"/>
          </a:p>
        </p:txBody>
      </p:sp>
    </p:spTree>
    <p:extLst>
      <p:ext uri="{BB962C8B-B14F-4D97-AF65-F5344CB8AC3E}">
        <p14:creationId xmlns:p14="http://schemas.microsoft.com/office/powerpoint/2010/main" val="1043720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F3031-27C7-481F-8550-5E93C27BE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many?                                               </a:t>
            </a:r>
            <a:endParaRPr lang="en-SI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E14557-2123-40F6-9095-E48AE6793D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51268" y="2141537"/>
            <a:ext cx="5181600" cy="4351338"/>
          </a:xfrm>
        </p:spPr>
        <p:txBody>
          <a:bodyPr/>
          <a:lstStyle/>
          <a:p>
            <a:r>
              <a:rPr lang="en-GB" dirty="0"/>
              <a:t>not many</a:t>
            </a:r>
          </a:p>
          <a:p>
            <a:endParaRPr lang="en-GB" dirty="0"/>
          </a:p>
          <a:p>
            <a:r>
              <a:rPr lang="en-GB" dirty="0"/>
              <a:t>only a few</a:t>
            </a:r>
            <a:endParaRPr lang="en-SI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B716260-D6A3-4184-9F60-A849D430B166}"/>
              </a:ext>
            </a:extLst>
          </p:cNvPr>
          <p:cNvSpPr txBox="1"/>
          <p:nvPr/>
        </p:nvSpPr>
        <p:spPr>
          <a:xfrm rot="20788048">
            <a:off x="8233627" y="4374695"/>
            <a:ext cx="3249227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GB" sz="3600" dirty="0"/>
              <a:t>countable</a:t>
            </a:r>
            <a:endParaRPr lang="en-SI" sz="3600" dirty="0"/>
          </a:p>
        </p:txBody>
      </p:sp>
      <p:pic>
        <p:nvPicPr>
          <p:cNvPr id="3076" name="Picture 4" descr="All About Apples! | Ship Shape Elementary">
            <a:extLst>
              <a:ext uri="{FF2B5EF4-FFF2-40B4-BE49-F238E27FC236}">
                <a16:creationId xmlns:a16="http://schemas.microsoft.com/office/drawing/2014/main" id="{8724A81B-A77A-451F-8485-2D467778B6E2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920" y="2472463"/>
            <a:ext cx="4660441" cy="3062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29236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567</TotalTime>
  <Words>185</Words>
  <Application>Microsoft Office PowerPoint</Application>
  <PresentationFormat>Širokozaslonsko</PresentationFormat>
  <Paragraphs>56</Paragraphs>
  <Slides>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Števni in neštevni samostalniki</vt:lpstr>
      <vt:lpstr>PowerPointova predstavitev</vt:lpstr>
      <vt:lpstr>Countable/Uncounable nouns (števni/neštevni samostalniki)</vt:lpstr>
      <vt:lpstr>PowerPointova predstavitev</vt:lpstr>
      <vt:lpstr>PowerPointova predstavitev</vt:lpstr>
      <vt:lpstr>How much?                                               </vt:lpstr>
      <vt:lpstr>How many?                                        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Karmen</dc:creator>
  <cp:lastModifiedBy>UPORABNIK</cp:lastModifiedBy>
  <cp:revision>6</cp:revision>
  <dcterms:created xsi:type="dcterms:W3CDTF">2020-10-08T19:33:03Z</dcterms:created>
  <dcterms:modified xsi:type="dcterms:W3CDTF">2020-10-22T11:31:23Z</dcterms:modified>
</cp:coreProperties>
</file>