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1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9B73CE-56F6-42F3-B665-0CB18D81A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EA29CAB-A1E5-4AE4-84A9-E939A5220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93985FF-5E8F-41ED-B44A-175C2B59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94E-32D6-44B6-B27A-31E69A1D5D95}" type="datetimeFigureOut">
              <a:rPr lang="sl-SI" smtClean="0"/>
              <a:t>10.2.2022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0C6FFEF-F65A-41BE-B698-C06FD0EE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8413F0B-A715-43D0-955B-97AD9373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1DD-2F7B-4C25-AA1D-165E3FCD1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90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E88462-25C0-4FFD-BE29-A70430A9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9DC2161-8120-4514-9143-84F1C12DD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32A0F2F-F761-4074-BFB7-308ADEAB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94E-32D6-44B6-B27A-31E69A1D5D95}" type="datetimeFigureOut">
              <a:rPr lang="sl-SI" smtClean="0"/>
              <a:t>10.2.2022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96FEB13-C3E8-4FD5-AD12-3EA6700F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947336-B241-44E0-BE68-ECFC68CE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1DD-2F7B-4C25-AA1D-165E3FCD1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034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B2557EF-7F66-4B4A-BDC8-B184880EC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430020A-9CC6-40EC-BA7B-5171CD4BA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2BC53B4-1237-45BD-BD23-C185273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94E-32D6-44B6-B27A-31E69A1D5D95}" type="datetimeFigureOut">
              <a:rPr lang="sl-SI" smtClean="0"/>
              <a:t>10.2.2022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4803822-895E-4B39-A35A-4B3D7A05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0667A8-B34B-459B-B67C-FC2DB0E9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1DD-2F7B-4C25-AA1D-165E3FCD1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668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40BD80-8ABC-411A-87F2-B21CE7E4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88B8B9-2518-4D39-A5FE-FEB61CCD6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013D6A6-BE75-4525-81E8-2689FC0CB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94E-32D6-44B6-B27A-31E69A1D5D95}" type="datetimeFigureOut">
              <a:rPr lang="sl-SI" smtClean="0"/>
              <a:t>10.2.2022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0F602F8-5CAB-4A76-8A1F-03DC0E7D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F95B819-4BC8-4B10-8079-1382C0BC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1DD-2F7B-4C25-AA1D-165E3FCD1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69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058D98-9A9E-46D5-B797-3237B3FC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6B1F7A1-E184-4E5C-A705-DE657853C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9E2A9A9-0020-46D0-AE45-C3047881F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94E-32D6-44B6-B27A-31E69A1D5D95}" type="datetimeFigureOut">
              <a:rPr lang="sl-SI" smtClean="0"/>
              <a:t>10.2.2022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84414B-D0F8-46AF-B9E4-169EDB11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CEEFB4C-7EE1-41C9-BDDF-F27C6842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1DD-2F7B-4C25-AA1D-165E3FCD1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022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F7FAE1-05B5-4E47-9010-E154F6DB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9E425D-5673-4651-ACB4-366DF2557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297E313-C9C0-4BA6-B10C-D0D66FD1C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64EB5A0-C211-4C69-A746-04719924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94E-32D6-44B6-B27A-31E69A1D5D95}" type="datetimeFigureOut">
              <a:rPr lang="sl-SI" smtClean="0"/>
              <a:t>10.2.2022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CC4817B-DCCE-4136-834E-59B34F70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4EFFAE7-215D-4860-8BEA-690BFE32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1DD-2F7B-4C25-AA1D-165E3FCD1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173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3646E5-D1C4-4DEA-BC99-39780A26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013F3C2-BCC6-4388-8CC3-4828D5DE1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0EB5727-D091-417E-B64E-618FF6C49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EECD30B-AADE-4A7E-8CAA-8EB3163C8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4FC1140-B72A-40D6-AB01-6030F5BD3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504C2BD-2330-4E7D-A0E6-492A26DD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94E-32D6-44B6-B27A-31E69A1D5D95}" type="datetimeFigureOut">
              <a:rPr lang="sl-SI" smtClean="0"/>
              <a:t>10.2.2022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03C2618-779E-43D5-9DE1-B61EE83D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CAE7839-3EE6-41B6-AFC0-B56EEF2B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1DD-2F7B-4C25-AA1D-165E3FCD1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93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FC9B69-D1B9-4853-A3D6-753DD95F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045AF52-1F62-4135-9AA8-E1C889CE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94E-32D6-44B6-B27A-31E69A1D5D95}" type="datetimeFigureOut">
              <a:rPr lang="sl-SI" smtClean="0"/>
              <a:t>10.2.2022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A6F26B2-E320-4629-96B9-A39544D2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2899AF0-BA09-42E4-ABFE-80AA8E73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1DD-2F7B-4C25-AA1D-165E3FCD1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97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4168DFF-0DF7-4E93-B628-E40FE8F6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94E-32D6-44B6-B27A-31E69A1D5D95}" type="datetimeFigureOut">
              <a:rPr lang="sl-SI" smtClean="0"/>
              <a:t>10.2.2022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4E66868-DBEC-4030-9D0F-AF59A6DE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439646F-50E9-4933-93BF-A569372E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1DD-2F7B-4C25-AA1D-165E3FCD1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812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F36D7D-CD84-41EE-86B0-F28D84C2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D5D895-E6CB-4EA8-A055-9A0CA18D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75BB4B2-CE6F-4151-BFC8-C6BBC1C91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52E1371-3D0D-4B9E-9796-17FFD37E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94E-32D6-44B6-B27A-31E69A1D5D95}" type="datetimeFigureOut">
              <a:rPr lang="sl-SI" smtClean="0"/>
              <a:t>10.2.2022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841EC22-8991-4A71-A373-F1885EA2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8FFD494-FB89-4B0F-83A7-195132E0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1DD-2F7B-4C25-AA1D-165E3FCD1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828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4AE56A-4F98-4592-8916-0E3CBFF5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61C6D8B-E69A-4033-8ED2-61AA1BC6C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81D5494-F8B2-4D63-8FDD-2D8FDD22B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B1828B0-68D8-4A52-A229-E1EDD684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94E-32D6-44B6-B27A-31E69A1D5D95}" type="datetimeFigureOut">
              <a:rPr lang="sl-SI" smtClean="0"/>
              <a:t>10.2.2022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DC1AE86-C214-4042-BC1D-6DC742F0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A261CD5-4BC5-4CA2-87DD-00F05C70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A1DD-2F7B-4C25-AA1D-165E3FCD1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878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8D8D62C-513E-416B-BD3D-0360FC65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5DC63F5-235F-43ED-ABAA-6874B7B88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C1EC212-878E-45F0-9CE1-C10929374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594E-32D6-44B6-B27A-31E69A1D5D95}" type="datetimeFigureOut">
              <a:rPr lang="sl-SI" smtClean="0"/>
              <a:t>10.2.2022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07379F-AF6B-4B13-9AC0-FA2BD9CDE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6021B5-4326-4E09-94D5-C03EEC306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4A1DD-2F7B-4C25-AA1D-165E3FCD1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293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E81043-A297-429C-98A6-A576521A0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570602"/>
            <a:ext cx="9144000" cy="2858398"/>
          </a:xfrm>
        </p:spPr>
        <p:txBody>
          <a:bodyPr>
            <a:normAutofit/>
          </a:bodyPr>
          <a:lstStyle/>
          <a:p>
            <a:r>
              <a:rPr lang="sl-SI" sz="4400" dirty="0">
                <a:solidFill>
                  <a:srgbClr val="FF0000"/>
                </a:solidFill>
              </a:rPr>
              <a:t>PREVERJANJE PRED 3. PREIZKUSOM ZNANJA – 9. razred</a:t>
            </a:r>
            <a:br>
              <a:rPr lang="sl-SI" sz="4400" dirty="0">
                <a:solidFill>
                  <a:srgbClr val="FF0000"/>
                </a:solidFill>
              </a:rPr>
            </a:br>
            <a:r>
              <a:rPr lang="sl-SI" sz="4400" dirty="0">
                <a:solidFill>
                  <a:srgbClr val="FF0000"/>
                </a:solidFill>
              </a:rPr>
              <a:t>februar 2022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B66A596-CC0F-4893-B750-E0FA250CF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602"/>
            <a:ext cx="9144000" cy="2096397"/>
          </a:xfrm>
        </p:spPr>
        <p:txBody>
          <a:bodyPr>
            <a:normAutofit/>
          </a:bodyPr>
          <a:lstStyle/>
          <a:p>
            <a:r>
              <a:rPr lang="sl-SI" dirty="0"/>
              <a:t>OBDELAVA PODATKOV, </a:t>
            </a:r>
          </a:p>
          <a:p>
            <a:r>
              <a:rPr lang="sl-SI" dirty="0"/>
              <a:t>ENAČBE – BESEDILNE NALOGE</a:t>
            </a:r>
          </a:p>
          <a:p>
            <a:r>
              <a:rPr lang="sl-SI" dirty="0"/>
              <a:t>RAZMERJA IN SORAZMERJA</a:t>
            </a:r>
          </a:p>
          <a:p>
            <a:r>
              <a:rPr lang="sl-SI" dirty="0"/>
              <a:t>PODOBNOST</a:t>
            </a:r>
          </a:p>
        </p:txBody>
      </p:sp>
    </p:spTree>
    <p:extLst>
      <p:ext uri="{BB962C8B-B14F-4D97-AF65-F5344CB8AC3E}">
        <p14:creationId xmlns:p14="http://schemas.microsoft.com/office/powerpoint/2010/main" val="208385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A49DE4A-B6A5-4A57-8EBE-1FEF43037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62609" r="7389" b="28309"/>
          <a:stretch/>
        </p:blipFill>
        <p:spPr>
          <a:xfrm>
            <a:off x="516834" y="384313"/>
            <a:ext cx="10469217" cy="152811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3D9AF99-4270-4116-8C48-604D808B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265" y="1272623"/>
            <a:ext cx="2367169" cy="1775377"/>
          </a:xfrm>
          <a:prstGeom prst="rect">
            <a:avLst/>
          </a:prstGeom>
        </p:spPr>
      </p:pic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3C037BF1-BACA-4BE9-9AAD-F044C11F16BF}"/>
              </a:ext>
            </a:extLst>
          </p:cNvPr>
          <p:cNvCxnSpPr/>
          <p:nvPr/>
        </p:nvCxnSpPr>
        <p:spPr>
          <a:xfrm>
            <a:off x="2749826" y="1772581"/>
            <a:ext cx="0" cy="33128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A6107A0C-27D0-4170-9A20-DF507F39B2B5}"/>
              </a:ext>
            </a:extLst>
          </p:cNvPr>
          <p:cNvCxnSpPr/>
          <p:nvPr/>
        </p:nvCxnSpPr>
        <p:spPr>
          <a:xfrm>
            <a:off x="2760536" y="5085418"/>
            <a:ext cx="3432313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F4B0A778-973F-4A39-ABC4-F0A237B88AC0}"/>
              </a:ext>
            </a:extLst>
          </p:cNvPr>
          <p:cNvCxnSpPr/>
          <p:nvPr/>
        </p:nvCxnSpPr>
        <p:spPr>
          <a:xfrm>
            <a:off x="2727407" y="1772581"/>
            <a:ext cx="3498573" cy="331283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A820F6B9-A46F-401C-991A-423092C5D2CA}"/>
              </a:ext>
            </a:extLst>
          </p:cNvPr>
          <p:cNvCxnSpPr>
            <a:cxnSpLocks/>
          </p:cNvCxnSpPr>
          <p:nvPr/>
        </p:nvCxnSpPr>
        <p:spPr>
          <a:xfrm>
            <a:off x="2749826" y="3256618"/>
            <a:ext cx="0" cy="1828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B825ACCC-2AE0-4F7C-95D9-08EB48D4F263}"/>
              </a:ext>
            </a:extLst>
          </p:cNvPr>
          <p:cNvCxnSpPr/>
          <p:nvPr/>
        </p:nvCxnSpPr>
        <p:spPr>
          <a:xfrm>
            <a:off x="2680576" y="5085418"/>
            <a:ext cx="201433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B07A90EB-7809-4800-8080-D138731562AB}"/>
              </a:ext>
            </a:extLst>
          </p:cNvPr>
          <p:cNvCxnSpPr>
            <a:cxnSpLocks/>
          </p:cNvCxnSpPr>
          <p:nvPr/>
        </p:nvCxnSpPr>
        <p:spPr>
          <a:xfrm>
            <a:off x="2749826" y="3256618"/>
            <a:ext cx="2034209" cy="18288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D54EF8E7-FD60-4A17-A122-FDAC30B615D6}"/>
              </a:ext>
            </a:extLst>
          </p:cNvPr>
          <p:cNvSpPr txBox="1"/>
          <p:nvPr/>
        </p:nvSpPr>
        <p:spPr>
          <a:xfrm>
            <a:off x="1578608" y="1790979"/>
            <a:ext cx="110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rgbClr val="0070C0"/>
                </a:solidFill>
              </a:rPr>
              <a:t>Višji topol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4092A1A6-DF0B-4CF6-9B3E-2CE1BE70CAAA}"/>
              </a:ext>
            </a:extLst>
          </p:cNvPr>
          <p:cNvSpPr txBox="1"/>
          <p:nvPr/>
        </p:nvSpPr>
        <p:spPr>
          <a:xfrm>
            <a:off x="1245389" y="3382311"/>
            <a:ext cx="135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rgbClr val="C00000"/>
                </a:solidFill>
              </a:rPr>
              <a:t>Manjši topol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10ED862B-B3D2-47BE-A4D2-208A62228EAB}"/>
              </a:ext>
            </a:extLst>
          </p:cNvPr>
          <p:cNvSpPr txBox="1"/>
          <p:nvPr/>
        </p:nvSpPr>
        <p:spPr>
          <a:xfrm>
            <a:off x="4260229" y="5181105"/>
            <a:ext cx="215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Senca višjega topola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9D13AC06-6ED4-43A0-B32D-3EFEFF7F0F8A}"/>
              </a:ext>
            </a:extLst>
          </p:cNvPr>
          <p:cNvSpPr txBox="1"/>
          <p:nvPr/>
        </p:nvSpPr>
        <p:spPr>
          <a:xfrm>
            <a:off x="2423954" y="5480665"/>
            <a:ext cx="215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>
                <a:solidFill>
                  <a:schemeClr val="accent2">
                    <a:lumMod val="75000"/>
                  </a:schemeClr>
                </a:solidFill>
              </a:rPr>
              <a:t>Senca manjšega topola topola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F62E88C6-1526-4F28-BBB7-299CBD06D6D9}"/>
              </a:ext>
            </a:extLst>
          </p:cNvPr>
          <p:cNvSpPr/>
          <p:nvPr/>
        </p:nvSpPr>
        <p:spPr>
          <a:xfrm>
            <a:off x="943406" y="841020"/>
            <a:ext cx="4259871" cy="40118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96976F48-6554-4EF5-B947-06482A0FEA58}"/>
              </a:ext>
            </a:extLst>
          </p:cNvPr>
          <p:cNvSpPr txBox="1"/>
          <p:nvPr/>
        </p:nvSpPr>
        <p:spPr>
          <a:xfrm>
            <a:off x="2019628" y="2260068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3 m</a:t>
            </a:r>
          </a:p>
        </p:txBody>
      </p: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9C1B08A2-9CD9-49E0-AE54-7C053086121E}"/>
              </a:ext>
            </a:extLst>
          </p:cNvPr>
          <p:cNvCxnSpPr>
            <a:cxnSpLocks/>
          </p:cNvCxnSpPr>
          <p:nvPr/>
        </p:nvCxnSpPr>
        <p:spPr>
          <a:xfrm>
            <a:off x="2756777" y="1815861"/>
            <a:ext cx="1" cy="148403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DDC8892E-F499-4CCA-8BBD-C734C749FAB0}"/>
              </a:ext>
            </a:extLst>
          </p:cNvPr>
          <p:cNvSpPr txBox="1"/>
          <p:nvPr/>
        </p:nvSpPr>
        <p:spPr>
          <a:xfrm>
            <a:off x="2339523" y="3697594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0" name="Pravokotnik 29">
            <a:extLst>
              <a:ext uri="{FF2B5EF4-FFF2-40B4-BE49-F238E27FC236}">
                <a16:creationId xmlns:a16="http://schemas.microsoft.com/office/drawing/2014/main" id="{5498A277-3051-4CAF-9EB5-3561159F0213}"/>
              </a:ext>
            </a:extLst>
          </p:cNvPr>
          <p:cNvSpPr/>
          <p:nvPr/>
        </p:nvSpPr>
        <p:spPr>
          <a:xfrm>
            <a:off x="5859265" y="358210"/>
            <a:ext cx="3568000" cy="401185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1806DFD0-DDDE-4F3D-B36A-1A3C6BFDCF2A}"/>
              </a:ext>
            </a:extLst>
          </p:cNvPr>
          <p:cNvSpPr/>
          <p:nvPr/>
        </p:nvSpPr>
        <p:spPr>
          <a:xfrm>
            <a:off x="9468971" y="390369"/>
            <a:ext cx="1530982" cy="40118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7BC71A07-3853-4C88-950C-4CF1E94E9B24}"/>
              </a:ext>
            </a:extLst>
          </p:cNvPr>
          <p:cNvSpPr txBox="1"/>
          <p:nvPr/>
        </p:nvSpPr>
        <p:spPr>
          <a:xfrm>
            <a:off x="2955607" y="5065908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x + 4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8B388AAE-C0FD-4EE0-9FD7-B7FE3390C8F1}"/>
              </a:ext>
            </a:extLst>
          </p:cNvPr>
          <p:cNvSpPr txBox="1"/>
          <p:nvPr/>
        </p:nvSpPr>
        <p:spPr>
          <a:xfrm>
            <a:off x="4553496" y="5533830"/>
            <a:ext cx="231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x + 4 </a:t>
            </a:r>
            <a:r>
              <a:rPr lang="sl-SI" sz="2400" b="1" dirty="0">
                <a:solidFill>
                  <a:schemeClr val="bg2">
                    <a:lumMod val="10000"/>
                  </a:schemeClr>
                </a:solidFill>
              </a:rPr>
              <a:t>+ 4 = x + 8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4352E421-9E40-4622-B0A3-6ED1B8E70B9A}"/>
              </a:ext>
            </a:extLst>
          </p:cNvPr>
          <p:cNvSpPr txBox="1"/>
          <p:nvPr/>
        </p:nvSpPr>
        <p:spPr>
          <a:xfrm>
            <a:off x="421032" y="6113393"/>
            <a:ext cx="3608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Višina večjega topola= </a:t>
            </a:r>
            <a:r>
              <a:rPr lang="sl-SI" sz="2400" b="1" dirty="0">
                <a:solidFill>
                  <a:srgbClr val="C00000"/>
                </a:solidFill>
              </a:rPr>
              <a:t>x</a:t>
            </a:r>
            <a:r>
              <a:rPr lang="sl-SI" sz="2400" b="1" dirty="0">
                <a:solidFill>
                  <a:srgbClr val="0070C0"/>
                </a:solidFill>
              </a:rPr>
              <a:t> </a:t>
            </a:r>
            <a:r>
              <a:rPr lang="sl-SI" sz="2400" b="1" dirty="0">
                <a:solidFill>
                  <a:srgbClr val="7030A0"/>
                </a:solidFill>
              </a:rPr>
              <a:t>+ 3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3B66E411-A37A-4B01-88DE-284998C9C2DE}"/>
              </a:ext>
            </a:extLst>
          </p:cNvPr>
          <p:cNvSpPr txBox="1"/>
          <p:nvPr/>
        </p:nvSpPr>
        <p:spPr>
          <a:xfrm>
            <a:off x="3999227" y="1492228"/>
            <a:ext cx="5179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Istoležne stranice podobnih trikotnikov: </a:t>
            </a:r>
          </a:p>
        </p:txBody>
      </p:sp>
      <p:cxnSp>
        <p:nvCxnSpPr>
          <p:cNvPr id="37" name="Raven puščični povezovalnik 36">
            <a:extLst>
              <a:ext uri="{FF2B5EF4-FFF2-40B4-BE49-F238E27FC236}">
                <a16:creationId xmlns:a16="http://schemas.microsoft.com/office/drawing/2014/main" id="{31B93725-E314-4F30-A033-7F2F1875EA01}"/>
              </a:ext>
            </a:extLst>
          </p:cNvPr>
          <p:cNvCxnSpPr/>
          <p:nvPr/>
        </p:nvCxnSpPr>
        <p:spPr>
          <a:xfrm>
            <a:off x="7612048" y="494557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E16781CF-C72E-4AF3-AB9B-99D62DA51476}"/>
              </a:ext>
            </a:extLst>
          </p:cNvPr>
          <p:cNvSpPr txBox="1"/>
          <p:nvPr/>
        </p:nvSpPr>
        <p:spPr>
          <a:xfrm>
            <a:off x="4714477" y="2021863"/>
            <a:ext cx="3565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/>
              <a:t>Manjši trikotnik  in večji trikotnik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FBB1483A-5888-4318-9537-C1E2E8BDA9F5}"/>
              </a:ext>
            </a:extLst>
          </p:cNvPr>
          <p:cNvSpPr txBox="1"/>
          <p:nvPr/>
        </p:nvSpPr>
        <p:spPr>
          <a:xfrm>
            <a:off x="5916056" y="2326941"/>
            <a:ext cx="270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i="1" dirty="0">
                <a:solidFill>
                  <a:srgbClr val="C00000"/>
                </a:solidFill>
              </a:rPr>
              <a:t>X</a:t>
            </a:r>
            <a:r>
              <a:rPr lang="sl-SI" sz="2400" i="1" dirty="0"/>
              <a:t>     in      </a:t>
            </a:r>
            <a:r>
              <a:rPr lang="sl-SI" sz="2400" b="1" dirty="0">
                <a:solidFill>
                  <a:srgbClr val="C00000"/>
                </a:solidFill>
              </a:rPr>
              <a:t>x</a:t>
            </a:r>
            <a:r>
              <a:rPr lang="sl-SI" sz="2400" b="1" dirty="0"/>
              <a:t> </a:t>
            </a:r>
            <a:r>
              <a:rPr lang="sl-SI" sz="2400" b="1" dirty="0">
                <a:solidFill>
                  <a:srgbClr val="7030A0"/>
                </a:solidFill>
              </a:rPr>
              <a:t>+ 3</a:t>
            </a:r>
          </a:p>
        </p:txBody>
      </p:sp>
      <p:cxnSp>
        <p:nvCxnSpPr>
          <p:cNvPr id="42" name="Raven puščični povezovalnik 41">
            <a:extLst>
              <a:ext uri="{FF2B5EF4-FFF2-40B4-BE49-F238E27FC236}">
                <a16:creationId xmlns:a16="http://schemas.microsoft.com/office/drawing/2014/main" id="{BD6E8842-6EDB-48A3-A1DB-0EC1B27BCA88}"/>
              </a:ext>
            </a:extLst>
          </p:cNvPr>
          <p:cNvCxnSpPr>
            <a:cxnSpLocks/>
          </p:cNvCxnSpPr>
          <p:nvPr/>
        </p:nvCxnSpPr>
        <p:spPr>
          <a:xfrm>
            <a:off x="3073341" y="3983346"/>
            <a:ext cx="0" cy="101743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uščični povezovalnik 43">
            <a:extLst>
              <a:ext uri="{FF2B5EF4-FFF2-40B4-BE49-F238E27FC236}">
                <a16:creationId xmlns:a16="http://schemas.microsoft.com/office/drawing/2014/main" id="{137758A1-5E74-4967-A773-AE4AD3DA5A39}"/>
              </a:ext>
            </a:extLst>
          </p:cNvPr>
          <p:cNvCxnSpPr>
            <a:cxnSpLocks/>
          </p:cNvCxnSpPr>
          <p:nvPr/>
        </p:nvCxnSpPr>
        <p:spPr>
          <a:xfrm>
            <a:off x="2981660" y="2234246"/>
            <a:ext cx="1976772" cy="2851172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7D88199D-1F75-4E9D-AEA9-D0E764ACF0D7}"/>
              </a:ext>
            </a:extLst>
          </p:cNvPr>
          <p:cNvSpPr txBox="1"/>
          <p:nvPr/>
        </p:nvSpPr>
        <p:spPr>
          <a:xfrm>
            <a:off x="5526491" y="2763070"/>
            <a:ext cx="270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i="1" dirty="0">
                <a:solidFill>
                  <a:schemeClr val="accent2">
                    <a:lumMod val="75000"/>
                  </a:schemeClr>
                </a:solidFill>
              </a:rPr>
              <a:t>X + 4</a:t>
            </a:r>
            <a:r>
              <a:rPr lang="sl-SI" sz="2400" i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sl-SI" sz="2400" i="1" dirty="0"/>
              <a:t>in      </a:t>
            </a:r>
            <a:r>
              <a:rPr lang="sl-SI" sz="2400" b="1" dirty="0"/>
              <a:t>x + 8</a:t>
            </a: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079E718A-70B1-4666-B140-A97EFB6EE734}"/>
              </a:ext>
            </a:extLst>
          </p:cNvPr>
          <p:cNvSpPr txBox="1"/>
          <p:nvPr/>
        </p:nvSpPr>
        <p:spPr>
          <a:xfrm>
            <a:off x="7270129" y="3472697"/>
            <a:ext cx="346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x : (x + 3) = (x + 4) : ( x  + 8)</a:t>
            </a:r>
          </a:p>
        </p:txBody>
      </p:sp>
      <p:cxnSp>
        <p:nvCxnSpPr>
          <p:cNvPr id="50" name="Raven povezovalnik 49">
            <a:extLst>
              <a:ext uri="{FF2B5EF4-FFF2-40B4-BE49-F238E27FC236}">
                <a16:creationId xmlns:a16="http://schemas.microsoft.com/office/drawing/2014/main" id="{4E81FD23-1A93-4949-BE22-4CBCA9B0B5FD}"/>
              </a:ext>
            </a:extLst>
          </p:cNvPr>
          <p:cNvCxnSpPr/>
          <p:nvPr/>
        </p:nvCxnSpPr>
        <p:spPr>
          <a:xfrm flipV="1">
            <a:off x="5244491" y="3203329"/>
            <a:ext cx="5164263" cy="61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ravokotnik 50">
            <a:extLst>
              <a:ext uri="{FF2B5EF4-FFF2-40B4-BE49-F238E27FC236}">
                <a16:creationId xmlns:a16="http://schemas.microsoft.com/office/drawing/2014/main" id="{21FA2CAE-8118-4F8A-AF30-5CD9A22DA07C}"/>
              </a:ext>
            </a:extLst>
          </p:cNvPr>
          <p:cNvSpPr/>
          <p:nvPr/>
        </p:nvSpPr>
        <p:spPr>
          <a:xfrm>
            <a:off x="7712766" y="3565833"/>
            <a:ext cx="1866900" cy="263523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38F35479-723F-4802-83BC-DF7EBE9FFCEA}"/>
              </a:ext>
            </a:extLst>
          </p:cNvPr>
          <p:cNvSpPr txBox="1"/>
          <p:nvPr/>
        </p:nvSpPr>
        <p:spPr>
          <a:xfrm>
            <a:off x="7374779" y="3903980"/>
            <a:ext cx="316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x ( x + 8)=(x + 3)(x + 4) </a:t>
            </a: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3D5135EA-DEEC-47E0-98E8-44B10263363A}"/>
              </a:ext>
            </a:extLst>
          </p:cNvPr>
          <p:cNvSpPr txBox="1"/>
          <p:nvPr/>
        </p:nvSpPr>
        <p:spPr>
          <a:xfrm>
            <a:off x="7374778" y="4355235"/>
            <a:ext cx="360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x² + 8x = x² + 3x + 4x + 12 </a:t>
            </a:r>
          </a:p>
        </p:txBody>
      </p: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4303B013-9647-41C5-AB5C-27DD9D242B00}"/>
              </a:ext>
            </a:extLst>
          </p:cNvPr>
          <p:cNvCxnSpPr/>
          <p:nvPr/>
        </p:nvCxnSpPr>
        <p:spPr>
          <a:xfrm flipV="1">
            <a:off x="7484368" y="4505739"/>
            <a:ext cx="330690" cy="19878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en povezovalnik 55">
            <a:extLst>
              <a:ext uri="{FF2B5EF4-FFF2-40B4-BE49-F238E27FC236}">
                <a16:creationId xmlns:a16="http://schemas.microsoft.com/office/drawing/2014/main" id="{F8156DB2-504F-45F4-808A-8BB8C326D04B}"/>
              </a:ext>
            </a:extLst>
          </p:cNvPr>
          <p:cNvCxnSpPr/>
          <p:nvPr/>
        </p:nvCxnSpPr>
        <p:spPr>
          <a:xfrm flipV="1">
            <a:off x="8573233" y="4512100"/>
            <a:ext cx="330690" cy="19878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23F157CA-FA25-48CF-BA03-E03D03309B98}"/>
              </a:ext>
            </a:extLst>
          </p:cNvPr>
          <p:cNvSpPr txBox="1"/>
          <p:nvPr/>
        </p:nvSpPr>
        <p:spPr>
          <a:xfrm>
            <a:off x="8150349" y="4786981"/>
            <a:ext cx="117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x = 12 </a:t>
            </a:r>
          </a:p>
        </p:txBody>
      </p:sp>
      <p:sp>
        <p:nvSpPr>
          <p:cNvPr id="58" name="Pravokotnik 57">
            <a:extLst>
              <a:ext uri="{FF2B5EF4-FFF2-40B4-BE49-F238E27FC236}">
                <a16:creationId xmlns:a16="http://schemas.microsoft.com/office/drawing/2014/main" id="{8DAD4CD4-579A-4FD3-A45A-F01C726D8509}"/>
              </a:ext>
            </a:extLst>
          </p:cNvPr>
          <p:cNvSpPr/>
          <p:nvPr/>
        </p:nvSpPr>
        <p:spPr>
          <a:xfrm>
            <a:off x="5302735" y="883681"/>
            <a:ext cx="3876435" cy="401185"/>
          </a:xfrm>
          <a:prstGeom prst="rect">
            <a:avLst/>
          </a:prstGeom>
          <a:solidFill>
            <a:schemeClr val="bg2">
              <a:lumMod val="1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A7824895-1336-4423-BA51-EE6827E4DFB4}"/>
              </a:ext>
            </a:extLst>
          </p:cNvPr>
          <p:cNvSpPr txBox="1"/>
          <p:nvPr/>
        </p:nvSpPr>
        <p:spPr>
          <a:xfrm>
            <a:off x="7505765" y="5244444"/>
            <a:ext cx="4147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Produkt notranjih členov je enak produktu</a:t>
            </a:r>
          </a:p>
          <a:p>
            <a:r>
              <a:rPr lang="sl-SI" dirty="0"/>
              <a:t> zunanjih členov.</a:t>
            </a:r>
          </a:p>
        </p:txBody>
      </p:sp>
      <p:sp>
        <p:nvSpPr>
          <p:cNvPr id="60" name="Pravokotnik 59">
            <a:extLst>
              <a:ext uri="{FF2B5EF4-FFF2-40B4-BE49-F238E27FC236}">
                <a16:creationId xmlns:a16="http://schemas.microsoft.com/office/drawing/2014/main" id="{DC56EDC0-905E-47B2-91AE-F972750F6EDA}"/>
              </a:ext>
            </a:extLst>
          </p:cNvPr>
          <p:cNvSpPr/>
          <p:nvPr/>
        </p:nvSpPr>
        <p:spPr>
          <a:xfrm>
            <a:off x="7505765" y="5244444"/>
            <a:ext cx="4147802" cy="646331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62" name="Raven puščični povezovalnik 61">
            <a:extLst>
              <a:ext uri="{FF2B5EF4-FFF2-40B4-BE49-F238E27FC236}">
                <a16:creationId xmlns:a16="http://schemas.microsoft.com/office/drawing/2014/main" id="{903E624F-5DF1-468D-B781-60E7405858A6}"/>
              </a:ext>
            </a:extLst>
          </p:cNvPr>
          <p:cNvCxnSpPr/>
          <p:nvPr/>
        </p:nvCxnSpPr>
        <p:spPr>
          <a:xfrm flipH="1" flipV="1">
            <a:off x="2897362" y="4282369"/>
            <a:ext cx="1579330" cy="6183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en puščični povezovalnik 62">
            <a:extLst>
              <a:ext uri="{FF2B5EF4-FFF2-40B4-BE49-F238E27FC236}">
                <a16:creationId xmlns:a16="http://schemas.microsoft.com/office/drawing/2014/main" id="{A3BB1235-5151-402C-A65D-E31B890AA178}"/>
              </a:ext>
            </a:extLst>
          </p:cNvPr>
          <p:cNvCxnSpPr>
            <a:cxnSpLocks/>
          </p:cNvCxnSpPr>
          <p:nvPr/>
        </p:nvCxnSpPr>
        <p:spPr>
          <a:xfrm flipH="1" flipV="1">
            <a:off x="3135894" y="3349559"/>
            <a:ext cx="2822496" cy="17358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oljeZBesedilom 65">
            <a:extLst>
              <a:ext uri="{FF2B5EF4-FFF2-40B4-BE49-F238E27FC236}">
                <a16:creationId xmlns:a16="http://schemas.microsoft.com/office/drawing/2014/main" id="{749FF310-5F52-4718-B353-F21D7D02058E}"/>
              </a:ext>
            </a:extLst>
          </p:cNvPr>
          <p:cNvSpPr txBox="1"/>
          <p:nvPr/>
        </p:nvSpPr>
        <p:spPr>
          <a:xfrm>
            <a:off x="3927122" y="6099049"/>
            <a:ext cx="241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= 12 + 3 = 15 m</a:t>
            </a: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88CDA494-7078-4FC7-A27B-758DDB6FE8D5}"/>
              </a:ext>
            </a:extLst>
          </p:cNvPr>
          <p:cNvSpPr txBox="1"/>
          <p:nvPr/>
        </p:nvSpPr>
        <p:spPr>
          <a:xfrm>
            <a:off x="6742602" y="6124046"/>
            <a:ext cx="451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Topola sta visoka 12 in 15 m.. </a:t>
            </a:r>
          </a:p>
        </p:txBody>
      </p:sp>
    </p:spTree>
    <p:extLst>
      <p:ext uri="{BB962C8B-B14F-4D97-AF65-F5344CB8AC3E}">
        <p14:creationId xmlns:p14="http://schemas.microsoft.com/office/powerpoint/2010/main" val="27584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/>
      <p:bldP spid="29" grpId="0"/>
      <p:bldP spid="30" grpId="0" animBg="1"/>
      <p:bldP spid="31" grpId="0" animBg="1"/>
      <p:bldP spid="32" grpId="0"/>
      <p:bldP spid="33" grpId="0"/>
      <p:bldP spid="34" grpId="0"/>
      <p:bldP spid="35" grpId="0"/>
      <p:bldP spid="38" grpId="0"/>
      <p:bldP spid="40" grpId="0"/>
      <p:bldP spid="47" grpId="0"/>
      <p:bldP spid="48" grpId="0"/>
      <p:bldP spid="51" grpId="0" animBg="1"/>
      <p:bldP spid="52" grpId="0"/>
      <p:bldP spid="53" grpId="0"/>
      <p:bldP spid="57" grpId="0"/>
      <p:bldP spid="58" grpId="0" animBg="1"/>
      <p:bldP spid="59" grpId="0"/>
      <p:bldP spid="60" grpId="0" animBg="1"/>
      <p:bldP spid="66" grpId="0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8ADB2A0-7C27-46F3-8A9E-B5C12D2C5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8" r="2199" b="68889"/>
          <a:stretch/>
        </p:blipFill>
        <p:spPr>
          <a:xfrm>
            <a:off x="0" y="236758"/>
            <a:ext cx="11387850" cy="156375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E8EA3B1-839E-431F-9A86-ACD4D1A07345}"/>
              </a:ext>
            </a:extLst>
          </p:cNvPr>
          <p:cNvSpPr txBox="1"/>
          <p:nvPr/>
        </p:nvSpPr>
        <p:spPr>
          <a:xfrm>
            <a:off x="265044" y="1800515"/>
            <a:ext cx="486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Določanje mediane (središčnice</a:t>
            </a:r>
            <a:r>
              <a:rPr lang="sl-SI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BD57DC7-FD14-4380-B3A5-C877E1AB1327}"/>
              </a:ext>
            </a:extLst>
          </p:cNvPr>
          <p:cNvSpPr txBox="1"/>
          <p:nvPr/>
        </p:nvSpPr>
        <p:spPr>
          <a:xfrm>
            <a:off x="5376018" y="1844945"/>
            <a:ext cx="559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rgbClr val="0070C0"/>
                </a:solidFill>
              </a:rPr>
              <a:t>Najprej razvrstimo vse podatke po velikosti.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D33BE7F-72E4-4F2C-BEBE-20755F1F631D}"/>
              </a:ext>
            </a:extLst>
          </p:cNvPr>
          <p:cNvSpPr txBox="1"/>
          <p:nvPr/>
        </p:nvSpPr>
        <p:spPr>
          <a:xfrm>
            <a:off x="2014081" y="2472929"/>
            <a:ext cx="6891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2060"/>
                </a:solidFill>
              </a:rPr>
              <a:t>17, 19, 20, 21, 21, 21, 21, 25, 25, 29, 31, 34, 34, 34, 37</a:t>
            </a:r>
          </a:p>
        </p:txBody>
      </p: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96F8E937-EB5E-4763-A94A-B25D374C0A7D}"/>
              </a:ext>
            </a:extLst>
          </p:cNvPr>
          <p:cNvCxnSpPr/>
          <p:nvPr/>
        </p:nvCxnSpPr>
        <p:spPr>
          <a:xfrm>
            <a:off x="5265024" y="2411322"/>
            <a:ext cx="0" cy="584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1912F6B1-9061-47A0-A552-4F05CFE1E7B2}"/>
              </a:ext>
            </a:extLst>
          </p:cNvPr>
          <p:cNvCxnSpPr/>
          <p:nvPr/>
        </p:nvCxnSpPr>
        <p:spPr>
          <a:xfrm>
            <a:off x="5714672" y="2472929"/>
            <a:ext cx="0" cy="584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521B9DD9-7BE9-4CA4-B216-6E110C4985D9}"/>
              </a:ext>
            </a:extLst>
          </p:cNvPr>
          <p:cNvCxnSpPr/>
          <p:nvPr/>
        </p:nvCxnSpPr>
        <p:spPr>
          <a:xfrm>
            <a:off x="5693925" y="3030737"/>
            <a:ext cx="34853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3C048781-48B4-4F32-8BE1-A253303D432D}"/>
              </a:ext>
            </a:extLst>
          </p:cNvPr>
          <p:cNvCxnSpPr/>
          <p:nvPr/>
        </p:nvCxnSpPr>
        <p:spPr>
          <a:xfrm>
            <a:off x="1779702" y="3015181"/>
            <a:ext cx="34853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1C1CB50-F900-45AB-99AE-9EA187C47BD9}"/>
              </a:ext>
            </a:extLst>
          </p:cNvPr>
          <p:cNvSpPr txBox="1"/>
          <p:nvPr/>
        </p:nvSpPr>
        <p:spPr>
          <a:xfrm>
            <a:off x="6823116" y="3100913"/>
            <a:ext cx="122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/>
              <a:t>7 podatkov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8FD701F8-0CB8-450C-9EDD-C4C4EF29A034}"/>
              </a:ext>
            </a:extLst>
          </p:cNvPr>
          <p:cNvSpPr txBox="1"/>
          <p:nvPr/>
        </p:nvSpPr>
        <p:spPr>
          <a:xfrm>
            <a:off x="3345466" y="3039831"/>
            <a:ext cx="122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/>
              <a:t>7 podatkov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C0F2966D-109D-48CB-8F28-9C33A29ECF41}"/>
              </a:ext>
            </a:extLst>
          </p:cNvPr>
          <p:cNvSpPr txBox="1"/>
          <p:nvPr/>
        </p:nvSpPr>
        <p:spPr>
          <a:xfrm>
            <a:off x="256768" y="3365914"/>
            <a:ext cx="5457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 </a:t>
            </a:r>
            <a:r>
              <a:rPr lang="sl-SI" sz="2400" i="1" dirty="0">
                <a:solidFill>
                  <a:srgbClr val="002060"/>
                </a:solidFill>
              </a:rPr>
              <a:t>Mediane je podatek na sredini   </a:t>
            </a:r>
            <a:r>
              <a:rPr lang="sl-SI" sz="2800" dirty="0">
                <a:solidFill>
                  <a:srgbClr val="0070C0"/>
                </a:solidFill>
              </a:rPr>
              <a:t>Me = 25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6E783BC1-2EFE-41FE-820B-905B76826121}"/>
              </a:ext>
            </a:extLst>
          </p:cNvPr>
          <p:cNvSpPr txBox="1"/>
          <p:nvPr/>
        </p:nvSpPr>
        <p:spPr>
          <a:xfrm>
            <a:off x="271670" y="3939476"/>
            <a:ext cx="473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Določanje modusa (</a:t>
            </a:r>
            <a:r>
              <a:rPr lang="sl-SI" sz="2800" dirty="0" err="1">
                <a:solidFill>
                  <a:srgbClr val="00B050"/>
                </a:solidFill>
              </a:rPr>
              <a:t>gostiščnica</a:t>
            </a:r>
            <a:r>
              <a:rPr lang="sl-SI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46FC7E23-DB7A-413A-B8A4-753BF114AD40}"/>
              </a:ext>
            </a:extLst>
          </p:cNvPr>
          <p:cNvSpPr txBox="1"/>
          <p:nvPr/>
        </p:nvSpPr>
        <p:spPr>
          <a:xfrm>
            <a:off x="256768" y="4470676"/>
            <a:ext cx="1135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rgbClr val="00B050"/>
                </a:solidFill>
              </a:rPr>
              <a:t>Največ istih podatkov je število 21, ki se pojavi štirikrat.  </a:t>
            </a:r>
            <a:r>
              <a:rPr lang="sl-SI" sz="2800" dirty="0">
                <a:solidFill>
                  <a:srgbClr val="00B050"/>
                </a:solidFill>
              </a:rPr>
              <a:t>Mo = 21, ki ima frekvenco 4, 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4CD04C2C-7740-49D9-80DB-85819BD8FBCE}"/>
              </a:ext>
            </a:extLst>
          </p:cNvPr>
          <p:cNvSpPr/>
          <p:nvPr/>
        </p:nvSpPr>
        <p:spPr>
          <a:xfrm>
            <a:off x="4372361" y="3388165"/>
            <a:ext cx="1489348" cy="507792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38F7696A-6C77-4768-B1B6-07F6D2FD4951}"/>
              </a:ext>
            </a:extLst>
          </p:cNvPr>
          <p:cNvSpPr/>
          <p:nvPr/>
        </p:nvSpPr>
        <p:spPr>
          <a:xfrm>
            <a:off x="7099031" y="4494084"/>
            <a:ext cx="1489348" cy="507792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7592F0C9-9865-4CDC-9F22-41D51335AFEB}"/>
              </a:ext>
            </a:extLst>
          </p:cNvPr>
          <p:cNvSpPr txBox="1"/>
          <p:nvPr/>
        </p:nvSpPr>
        <p:spPr>
          <a:xfrm>
            <a:off x="89035" y="5035644"/>
            <a:ext cx="12013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Določanje aritmetične sredine – </a:t>
            </a:r>
            <a:r>
              <a:rPr lang="sl-SI" sz="2400" i="1" dirty="0">
                <a:solidFill>
                  <a:srgbClr val="7030A0"/>
                </a:solidFill>
              </a:rPr>
              <a:t>seštejemo</a:t>
            </a:r>
            <a:r>
              <a:rPr lang="sl-SI" sz="2800" i="1" dirty="0">
                <a:solidFill>
                  <a:srgbClr val="7030A0"/>
                </a:solidFill>
              </a:rPr>
              <a:t> </a:t>
            </a:r>
            <a:r>
              <a:rPr lang="sl-SI" sz="2400" i="1" dirty="0">
                <a:solidFill>
                  <a:srgbClr val="7030A0"/>
                </a:solidFill>
              </a:rPr>
              <a:t>vse številke in delimo s številom vseh podatkov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D75672B0-BD14-4923-903A-DA17F4522172}"/>
                  </a:ext>
                </a:extLst>
              </p:cNvPr>
              <p:cNvSpPr txBox="1"/>
              <p:nvPr/>
            </p:nvSpPr>
            <p:spPr>
              <a:xfrm>
                <a:off x="256768" y="5668497"/>
                <a:ext cx="8233344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17+19+20+21+21+21+21+25+25+29+31+34+34+34+37</m:t>
                          </m:r>
                        </m:num>
                        <m:den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D75672B0-BD14-4923-903A-DA17F4522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8" y="5668497"/>
                <a:ext cx="8233344" cy="61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074E77C0-1488-4890-9FB0-89327F36930A}"/>
                  </a:ext>
                </a:extLst>
              </p:cNvPr>
              <p:cNvSpPr txBox="1"/>
              <p:nvPr/>
            </p:nvSpPr>
            <p:spPr>
              <a:xfrm>
                <a:off x="8309363" y="5641427"/>
                <a:ext cx="114537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389</m:t>
                          </m:r>
                        </m:num>
                        <m:den>
                          <m:r>
                            <a:rPr lang="sl-SI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sl-SI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074E77C0-1488-4890-9FB0-89327F369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363" y="5641427"/>
                <a:ext cx="1145377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00E20549-433F-4FC9-8BEA-7D3E4FF9B9E8}"/>
              </a:ext>
            </a:extLst>
          </p:cNvPr>
          <p:cNvSpPr txBox="1"/>
          <p:nvPr/>
        </p:nvSpPr>
        <p:spPr>
          <a:xfrm>
            <a:off x="9316278" y="5742127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</a:rPr>
              <a:t>25,93</a:t>
            </a:r>
          </a:p>
        </p:txBody>
      </p: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98B34523-FCD0-4FA0-9220-85192E100792}"/>
              </a:ext>
            </a:extLst>
          </p:cNvPr>
          <p:cNvCxnSpPr>
            <a:cxnSpLocks/>
          </p:cNvCxnSpPr>
          <p:nvPr/>
        </p:nvCxnSpPr>
        <p:spPr>
          <a:xfrm>
            <a:off x="10137913" y="5844208"/>
            <a:ext cx="19878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avokotnik 31">
            <a:extLst>
              <a:ext uri="{FF2B5EF4-FFF2-40B4-BE49-F238E27FC236}">
                <a16:creationId xmlns:a16="http://schemas.microsoft.com/office/drawing/2014/main" id="{86BB1B4C-A0AC-47CF-8A63-9A0D87BC0B12}"/>
              </a:ext>
            </a:extLst>
          </p:cNvPr>
          <p:cNvSpPr/>
          <p:nvPr/>
        </p:nvSpPr>
        <p:spPr>
          <a:xfrm>
            <a:off x="9201245" y="5764632"/>
            <a:ext cx="1489348" cy="507792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755B2828-C58C-47C2-8714-364E0A0F4852}"/>
              </a:ext>
            </a:extLst>
          </p:cNvPr>
          <p:cNvCxnSpPr/>
          <p:nvPr/>
        </p:nvCxnSpPr>
        <p:spPr>
          <a:xfrm>
            <a:off x="265044" y="3889134"/>
            <a:ext cx="11516139" cy="50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ovezovalnik 34">
            <a:extLst>
              <a:ext uri="{FF2B5EF4-FFF2-40B4-BE49-F238E27FC236}">
                <a16:creationId xmlns:a16="http://schemas.microsoft.com/office/drawing/2014/main" id="{C339E117-1D47-440A-A7BA-C7ED7240A7C9}"/>
              </a:ext>
            </a:extLst>
          </p:cNvPr>
          <p:cNvCxnSpPr/>
          <p:nvPr/>
        </p:nvCxnSpPr>
        <p:spPr>
          <a:xfrm>
            <a:off x="0" y="4993395"/>
            <a:ext cx="11516139" cy="50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4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4" grpId="0"/>
      <p:bldP spid="25" grpId="0"/>
      <p:bldP spid="26" grpId="0"/>
      <p:bldP spid="28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05CC853-6326-4C5B-A4B1-64112B8E8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t="46763" r="995" b="4976"/>
          <a:stretch/>
        </p:blipFill>
        <p:spPr>
          <a:xfrm>
            <a:off x="364100" y="1"/>
            <a:ext cx="8991935" cy="673210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E0BD494-AB51-41D6-8D33-7ECCEE838910}"/>
              </a:ext>
            </a:extLst>
          </p:cNvPr>
          <p:cNvSpPr txBox="1"/>
          <p:nvPr/>
        </p:nvSpPr>
        <p:spPr>
          <a:xfrm>
            <a:off x="9356035" y="734666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5</a:t>
            </a:r>
            <a:r>
              <a:rPr lang="sl-SI" sz="2400" dirty="0"/>
              <a:t> + </a:t>
            </a:r>
            <a:r>
              <a:rPr lang="sl-SI" sz="2400" dirty="0">
                <a:solidFill>
                  <a:srgbClr val="FFC000"/>
                </a:solidFill>
              </a:rPr>
              <a:t>4 </a:t>
            </a:r>
            <a:r>
              <a:rPr lang="sl-SI" sz="2400" dirty="0"/>
              <a:t>+11 = 20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58D36A-48CE-4E03-A660-2FEB840BCB90}"/>
              </a:ext>
            </a:extLst>
          </p:cNvPr>
          <p:cNvSpPr txBox="1"/>
          <p:nvPr/>
        </p:nvSpPr>
        <p:spPr>
          <a:xfrm>
            <a:off x="9404673" y="1213311"/>
            <a:ext cx="242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Vseh kroglic je 20.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4663BB2F-5DEB-4314-8526-6A8618B84027}"/>
                  </a:ext>
                </a:extLst>
              </p:cNvPr>
              <p:cNvSpPr txBox="1"/>
              <p:nvPr/>
            </p:nvSpPr>
            <p:spPr>
              <a:xfrm>
                <a:off x="4659322" y="590577"/>
                <a:ext cx="975459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sl-SI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4663BB2F-5DEB-4314-8526-6A8618B84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22" y="590577"/>
                <a:ext cx="975459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59D41A70-208F-459C-881C-D2414E383B77}"/>
                  </a:ext>
                </a:extLst>
              </p:cNvPr>
              <p:cNvSpPr txBox="1"/>
              <p:nvPr/>
            </p:nvSpPr>
            <p:spPr>
              <a:xfrm>
                <a:off x="5447198" y="590577"/>
                <a:ext cx="80554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sl-SI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59D41A70-208F-459C-881C-D2414E383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98" y="590577"/>
                <a:ext cx="80554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51FB37D2-42C6-4FDA-A002-405B6606987A}"/>
                  </a:ext>
                </a:extLst>
              </p:cNvPr>
              <p:cNvSpPr txBox="1"/>
              <p:nvPr/>
            </p:nvSpPr>
            <p:spPr>
              <a:xfrm>
                <a:off x="6151794" y="751646"/>
                <a:ext cx="1061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</a:rPr>
                        <m:t>5 %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51FB37D2-42C6-4FDA-A002-405B66069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794" y="751646"/>
                <a:ext cx="106150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FFE40AA7-4DC9-4BDE-98BC-006D57470B65}"/>
                  </a:ext>
                </a:extLst>
              </p:cNvPr>
              <p:cNvSpPr txBox="1"/>
              <p:nvPr/>
            </p:nvSpPr>
            <p:spPr>
              <a:xfrm>
                <a:off x="5301913" y="1281996"/>
                <a:ext cx="975459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sl-SI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FFE40AA7-4DC9-4BDE-98BC-006D57470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913" y="1281996"/>
                <a:ext cx="975459" cy="793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FCD055E4-1249-4940-AEDD-1B44C14465D0}"/>
                  </a:ext>
                </a:extLst>
              </p:cNvPr>
              <p:cNvSpPr txBox="1"/>
              <p:nvPr/>
            </p:nvSpPr>
            <p:spPr>
              <a:xfrm>
                <a:off x="6047256" y="1282561"/>
                <a:ext cx="805541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l-SI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FCD055E4-1249-4940-AEDD-1B44C1446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56" y="1282561"/>
                <a:ext cx="805541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A8D1BD89-D184-4CD9-A15F-E1065F037104}"/>
                  </a:ext>
                </a:extLst>
              </p:cNvPr>
              <p:cNvSpPr txBox="1"/>
              <p:nvPr/>
            </p:nvSpPr>
            <p:spPr>
              <a:xfrm>
                <a:off x="6568689" y="1444143"/>
                <a:ext cx="1061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</a:rPr>
                        <m:t>0 %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A8D1BD89-D184-4CD9-A15F-E1065F037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689" y="1444143"/>
                <a:ext cx="106150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FF78D3DC-7A4C-4CA8-A9B8-7402893BA4AE}"/>
                  </a:ext>
                </a:extLst>
              </p:cNvPr>
              <p:cNvSpPr txBox="1"/>
              <p:nvPr/>
            </p:nvSpPr>
            <p:spPr>
              <a:xfrm>
                <a:off x="3920947" y="2067391"/>
                <a:ext cx="1717650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sl-SI" sz="2400" dirty="0"/>
                  <a:t>0 = 0 %</a:t>
                </a:r>
              </a:p>
            </p:txBody>
          </p:sp>
        </mc:Choice>
        <mc:Fallback xmlns="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FF78D3DC-7A4C-4CA8-A9B8-7402893BA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47" y="2067391"/>
                <a:ext cx="1717650" cy="616964"/>
              </a:xfrm>
              <a:prstGeom prst="rect">
                <a:avLst/>
              </a:prstGeom>
              <a:blipFill>
                <a:blip r:embed="rId9"/>
                <a:stretch>
                  <a:fillRect r="-4610" b="-990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ravokotnik 12">
            <a:extLst>
              <a:ext uri="{FF2B5EF4-FFF2-40B4-BE49-F238E27FC236}">
                <a16:creationId xmlns:a16="http://schemas.microsoft.com/office/drawing/2014/main" id="{522D46ED-AC4E-4E13-8F00-3B60E8D8FE96}"/>
              </a:ext>
            </a:extLst>
          </p:cNvPr>
          <p:cNvSpPr/>
          <p:nvPr/>
        </p:nvSpPr>
        <p:spPr>
          <a:xfrm>
            <a:off x="7630198" y="3429000"/>
            <a:ext cx="427124" cy="202096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4062F5BF-BC99-4955-9EA4-428AB92AEDEA}"/>
              </a:ext>
            </a:extLst>
          </p:cNvPr>
          <p:cNvSpPr/>
          <p:nvPr/>
        </p:nvSpPr>
        <p:spPr>
          <a:xfrm>
            <a:off x="7638433" y="5260298"/>
            <a:ext cx="427124" cy="202096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BEFA5C0C-503B-4D19-946B-8CB5DAF60558}"/>
              </a:ext>
            </a:extLst>
          </p:cNvPr>
          <p:cNvSpPr/>
          <p:nvPr/>
        </p:nvSpPr>
        <p:spPr>
          <a:xfrm>
            <a:off x="8219824" y="4146618"/>
            <a:ext cx="427124" cy="202096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8EA408A4-2C6B-4595-B74C-124AF42FA83E}"/>
              </a:ext>
            </a:extLst>
          </p:cNvPr>
          <p:cNvSpPr/>
          <p:nvPr/>
        </p:nvSpPr>
        <p:spPr>
          <a:xfrm>
            <a:off x="6609969" y="4146618"/>
            <a:ext cx="427124" cy="202096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95BB986C-ACF3-4D79-960E-8FA2A3A10324}"/>
              </a:ext>
            </a:extLst>
          </p:cNvPr>
          <p:cNvSpPr txBox="1"/>
          <p:nvPr/>
        </p:nvSpPr>
        <p:spPr>
          <a:xfrm>
            <a:off x="1064301" y="4348714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100 €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34E62D2A-84B6-4410-960A-04A505B9802E}"/>
                  </a:ext>
                </a:extLst>
              </p:cNvPr>
              <p:cNvSpPr txBox="1"/>
              <p:nvPr/>
            </p:nvSpPr>
            <p:spPr>
              <a:xfrm>
                <a:off x="5961333" y="4892898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34E62D2A-84B6-4410-960A-04A505B9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333" y="4892898"/>
                <a:ext cx="593432" cy="783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2352C247-FCD7-41EE-8CF9-25947921F35E}"/>
                  </a:ext>
                </a:extLst>
              </p:cNvPr>
              <p:cNvSpPr txBox="1"/>
              <p:nvPr/>
            </p:nvSpPr>
            <p:spPr>
              <a:xfrm>
                <a:off x="7605672" y="5763179"/>
                <a:ext cx="984565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2352C247-FCD7-41EE-8CF9-25947921F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672" y="5763179"/>
                <a:ext cx="984565" cy="701602"/>
              </a:xfrm>
              <a:prstGeom prst="rect">
                <a:avLst/>
              </a:prstGeom>
              <a:blipFill>
                <a:blip r:embed="rId11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ravokotnik 20">
            <a:extLst>
              <a:ext uri="{FF2B5EF4-FFF2-40B4-BE49-F238E27FC236}">
                <a16:creationId xmlns:a16="http://schemas.microsoft.com/office/drawing/2014/main" id="{96CFCBA7-B528-4FD7-8242-E439749A74C7}"/>
              </a:ext>
            </a:extLst>
          </p:cNvPr>
          <p:cNvSpPr/>
          <p:nvPr/>
        </p:nvSpPr>
        <p:spPr>
          <a:xfrm>
            <a:off x="8219824" y="4610324"/>
            <a:ext cx="427124" cy="202096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8E33C0AC-2F99-4BB9-BA72-51EB8AF11034}"/>
              </a:ext>
            </a:extLst>
          </p:cNvPr>
          <p:cNvSpPr/>
          <p:nvPr/>
        </p:nvSpPr>
        <p:spPr>
          <a:xfrm>
            <a:off x="6794231" y="3684410"/>
            <a:ext cx="427124" cy="202096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BC77ED02-B436-4F75-AD2B-1F824D41BCDD}"/>
              </a:ext>
            </a:extLst>
          </p:cNvPr>
          <p:cNvSpPr/>
          <p:nvPr/>
        </p:nvSpPr>
        <p:spPr>
          <a:xfrm>
            <a:off x="7162671" y="5260480"/>
            <a:ext cx="427124" cy="202096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5E71FF08-E2B8-4724-BBB4-37A0E40CFE00}"/>
              </a:ext>
            </a:extLst>
          </p:cNvPr>
          <p:cNvSpPr txBox="1"/>
          <p:nvPr/>
        </p:nvSpPr>
        <p:spPr>
          <a:xfrm>
            <a:off x="5597305" y="5942793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0 €</a:t>
            </a:r>
          </a:p>
        </p:txBody>
      </p:sp>
    </p:spTree>
    <p:extLst>
      <p:ext uri="{BB962C8B-B14F-4D97-AF65-F5344CB8AC3E}">
        <p14:creationId xmlns:p14="http://schemas.microsoft.com/office/powerpoint/2010/main" val="26558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EDA333A-5F56-482D-B810-6452D43F7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t="3932" r="7921" b="88599"/>
          <a:stretch/>
        </p:blipFill>
        <p:spPr>
          <a:xfrm>
            <a:off x="35635" y="357809"/>
            <a:ext cx="12120729" cy="135681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BBCA6B-8E26-4CDD-97DE-584053AB0075}"/>
              </a:ext>
            </a:extLst>
          </p:cNvPr>
          <p:cNvSpPr txBox="1"/>
          <p:nvPr/>
        </p:nvSpPr>
        <p:spPr>
          <a:xfrm>
            <a:off x="636104" y="1714619"/>
            <a:ext cx="1987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10 · 4,1 = 41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892CBEA-91C3-460D-8B37-9C268657A4A3}"/>
              </a:ext>
            </a:extLst>
          </p:cNvPr>
          <p:cNvSpPr txBox="1"/>
          <p:nvPr/>
        </p:nvSpPr>
        <p:spPr>
          <a:xfrm>
            <a:off x="2816086" y="1739586"/>
            <a:ext cx="464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2+4+5+4+5+4+3+5+5 = 37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F3383FB-4423-4BB3-B5C9-AD7D9A9DDCA8}"/>
              </a:ext>
            </a:extLst>
          </p:cNvPr>
          <p:cNvSpPr txBox="1"/>
          <p:nvPr/>
        </p:nvSpPr>
        <p:spPr>
          <a:xfrm>
            <a:off x="7315200" y="1774489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37 + x = 41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10BB60C-FF8B-4E99-9A84-D4E40608F8F2}"/>
              </a:ext>
            </a:extLst>
          </p:cNvPr>
          <p:cNvSpPr txBox="1"/>
          <p:nvPr/>
        </p:nvSpPr>
        <p:spPr>
          <a:xfrm>
            <a:off x="397055" y="2262806"/>
            <a:ext cx="6435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Odgovor: Vrednost manjkajoče ocene je 4. 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FE776551-633F-4A1C-A69B-473C86F352CC}"/>
              </a:ext>
            </a:extLst>
          </p:cNvPr>
          <p:cNvSpPr/>
          <p:nvPr/>
        </p:nvSpPr>
        <p:spPr>
          <a:xfrm>
            <a:off x="5936974" y="2297709"/>
            <a:ext cx="895817" cy="48831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45093072-F41F-4355-A6D6-F9CF2F89B1BB}"/>
              </a:ext>
            </a:extLst>
          </p:cNvPr>
          <p:cNvCxnSpPr/>
          <p:nvPr/>
        </p:nvCxnSpPr>
        <p:spPr>
          <a:xfrm>
            <a:off x="397055" y="2938072"/>
            <a:ext cx="11565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>
            <a:extLst>
              <a:ext uri="{FF2B5EF4-FFF2-40B4-BE49-F238E27FC236}">
                <a16:creationId xmlns:a16="http://schemas.microsoft.com/office/drawing/2014/main" id="{98D1ADDB-F779-423B-A80F-AECD4175E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6547" r="3362" b="66704"/>
          <a:stretch/>
        </p:blipFill>
        <p:spPr>
          <a:xfrm>
            <a:off x="397055" y="3016552"/>
            <a:ext cx="10680677" cy="1120832"/>
          </a:xfrm>
          <a:prstGeom prst="rect">
            <a:avLst/>
          </a:prstGeom>
        </p:spPr>
      </p:pic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6FD825E3-0313-4E34-953B-A3FEDAF2411C}"/>
              </a:ext>
            </a:extLst>
          </p:cNvPr>
          <p:cNvSpPr/>
          <p:nvPr/>
        </p:nvSpPr>
        <p:spPr>
          <a:xfrm>
            <a:off x="478193" y="3927903"/>
            <a:ext cx="3419060" cy="1616686"/>
          </a:xfrm>
          <a:prstGeom prst="rtTriangl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6FE5B141-FA63-4C04-B251-D6F2D35FE382}"/>
              </a:ext>
            </a:extLst>
          </p:cNvPr>
          <p:cNvSpPr/>
          <p:nvPr/>
        </p:nvSpPr>
        <p:spPr>
          <a:xfrm>
            <a:off x="478193" y="5335109"/>
            <a:ext cx="169932" cy="209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F24AB4E7-6ABE-443E-8A32-EE5D0E62CBB5}"/>
              </a:ext>
            </a:extLst>
          </p:cNvPr>
          <p:cNvSpPr txBox="1"/>
          <p:nvPr/>
        </p:nvSpPr>
        <p:spPr>
          <a:xfrm>
            <a:off x="584140" y="5096200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</a:t>
            </a:r>
            <a:endParaRPr lang="sl-SI" sz="2400" dirty="0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74E3E9E-70D3-4B36-8C57-B5597339E299}"/>
              </a:ext>
            </a:extLst>
          </p:cNvPr>
          <p:cNvSpPr txBox="1"/>
          <p:nvPr/>
        </p:nvSpPr>
        <p:spPr>
          <a:xfrm>
            <a:off x="2905810" y="5178299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β</a:t>
            </a:r>
            <a:r>
              <a:rPr lang="sl-SI" sz="2400" dirty="0"/>
              <a:t>=x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EA7B396A-C053-40AD-BC28-571FB15E3C18}"/>
              </a:ext>
            </a:extLst>
          </p:cNvPr>
          <p:cNvSpPr txBox="1"/>
          <p:nvPr/>
        </p:nvSpPr>
        <p:spPr>
          <a:xfrm>
            <a:off x="451161" y="416144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γ</a:t>
            </a:r>
            <a:r>
              <a:rPr lang="sl-SI" sz="2400" dirty="0"/>
              <a:t>=4x</a:t>
            </a: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A7CF16CF-D313-45ED-892E-D77BAF16CE7A}"/>
              </a:ext>
            </a:extLst>
          </p:cNvPr>
          <p:cNvSpPr/>
          <p:nvPr/>
        </p:nvSpPr>
        <p:spPr>
          <a:xfrm>
            <a:off x="5866569" y="3125394"/>
            <a:ext cx="804054" cy="417637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1997FE34-7E4A-4161-8662-6904BD317709}"/>
              </a:ext>
            </a:extLst>
          </p:cNvPr>
          <p:cNvSpPr/>
          <p:nvPr/>
        </p:nvSpPr>
        <p:spPr>
          <a:xfrm>
            <a:off x="1879836" y="3152059"/>
            <a:ext cx="1253965" cy="417637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A2676EBF-4542-45F4-9145-3B8B4B226ADE}"/>
              </a:ext>
            </a:extLst>
          </p:cNvPr>
          <p:cNvSpPr/>
          <p:nvPr/>
        </p:nvSpPr>
        <p:spPr>
          <a:xfrm>
            <a:off x="2722305" y="5231030"/>
            <a:ext cx="818615" cy="417637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0ED861FB-5BF5-4116-88FE-A9C0F4F5CF5B}"/>
              </a:ext>
            </a:extLst>
          </p:cNvPr>
          <p:cNvSpPr/>
          <p:nvPr/>
        </p:nvSpPr>
        <p:spPr>
          <a:xfrm>
            <a:off x="503518" y="4212106"/>
            <a:ext cx="739628" cy="417637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250A8890-2A3E-4812-B65E-3A25B1054EDA}"/>
              </a:ext>
            </a:extLst>
          </p:cNvPr>
          <p:cNvSpPr txBox="1"/>
          <p:nvPr/>
        </p:nvSpPr>
        <p:spPr>
          <a:xfrm>
            <a:off x="4808002" y="4172950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α</a:t>
            </a:r>
            <a:r>
              <a:rPr lang="sl-SI" sz="2800" dirty="0"/>
              <a:t> + </a:t>
            </a:r>
            <a:r>
              <a:rPr lang="el-GR" sz="2800" dirty="0"/>
              <a:t>β</a:t>
            </a:r>
            <a:r>
              <a:rPr lang="sl-SI" sz="2800" dirty="0"/>
              <a:t> + </a:t>
            </a:r>
            <a:r>
              <a:rPr lang="el-GR" sz="2800" dirty="0"/>
              <a:t>γ</a:t>
            </a:r>
            <a:r>
              <a:rPr lang="sl-SI" sz="2800" dirty="0"/>
              <a:t> =180°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EA9D24C1-DB90-4D55-AE4F-BAD496E0F674}"/>
              </a:ext>
            </a:extLst>
          </p:cNvPr>
          <p:cNvSpPr txBox="1"/>
          <p:nvPr/>
        </p:nvSpPr>
        <p:spPr>
          <a:xfrm>
            <a:off x="4808002" y="4778399"/>
            <a:ext cx="348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90° + x + 4x =180°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2B77913A-52FF-4BD1-B2BC-7CACB59BE22E}"/>
              </a:ext>
            </a:extLst>
          </p:cNvPr>
          <p:cNvSpPr txBox="1"/>
          <p:nvPr/>
        </p:nvSpPr>
        <p:spPr>
          <a:xfrm>
            <a:off x="6211260" y="5309262"/>
            <a:ext cx="142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5x =90°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76512A23-D39A-449E-8074-EDE6533E34C3}"/>
              </a:ext>
            </a:extLst>
          </p:cNvPr>
          <p:cNvSpPr txBox="1"/>
          <p:nvPr/>
        </p:nvSpPr>
        <p:spPr>
          <a:xfrm>
            <a:off x="6384882" y="5818129"/>
            <a:ext cx="142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x =18°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F53620DD-46B3-4375-91EC-0E1555DFC4CB}"/>
              </a:ext>
            </a:extLst>
          </p:cNvPr>
          <p:cNvSpPr txBox="1"/>
          <p:nvPr/>
        </p:nvSpPr>
        <p:spPr>
          <a:xfrm>
            <a:off x="563159" y="5722485"/>
            <a:ext cx="54947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Odgovor:</a:t>
            </a:r>
          </a:p>
          <a:p>
            <a:r>
              <a:rPr lang="sl-SI" sz="2800" dirty="0"/>
              <a:t>Koti trikotnika merijo 90°, 18° in 72°.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1DA6DBB3-1170-4C66-A9C2-E4621BD8B01A}"/>
              </a:ext>
            </a:extLst>
          </p:cNvPr>
          <p:cNvSpPr txBox="1"/>
          <p:nvPr/>
        </p:nvSpPr>
        <p:spPr>
          <a:xfrm>
            <a:off x="8461951" y="4361495"/>
            <a:ext cx="314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γ</a:t>
            </a:r>
            <a:r>
              <a:rPr lang="sl-SI" sz="2800" dirty="0"/>
              <a:t>= 4x = 18° · 4 = 72°</a:t>
            </a:r>
          </a:p>
        </p:txBody>
      </p:sp>
    </p:spTree>
    <p:extLst>
      <p:ext uri="{BB962C8B-B14F-4D97-AF65-F5344CB8AC3E}">
        <p14:creationId xmlns:p14="http://schemas.microsoft.com/office/powerpoint/2010/main" val="14813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14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CAE7D94-0B5F-423F-903D-ECDCD95E3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50892" r="10190" b="43742"/>
          <a:stretch/>
        </p:blipFill>
        <p:spPr>
          <a:xfrm>
            <a:off x="371731" y="234358"/>
            <a:ext cx="10985382" cy="1024599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D27DE1C-1FB2-4014-BAB5-EF7FDF145A2B}"/>
              </a:ext>
            </a:extLst>
          </p:cNvPr>
          <p:cNvSpPr/>
          <p:nvPr/>
        </p:nvSpPr>
        <p:spPr>
          <a:xfrm>
            <a:off x="1179443" y="1997820"/>
            <a:ext cx="980661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E77586D1-EBDF-4C9F-A81E-1A7626857626}"/>
              </a:ext>
            </a:extLst>
          </p:cNvPr>
          <p:cNvSpPr/>
          <p:nvPr/>
        </p:nvSpPr>
        <p:spPr>
          <a:xfrm>
            <a:off x="7480282" y="1596072"/>
            <a:ext cx="1366387" cy="1374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16FF8E3-486A-42FE-B165-9E7197913831}"/>
              </a:ext>
            </a:extLst>
          </p:cNvPr>
          <p:cNvSpPr txBox="1"/>
          <p:nvPr/>
        </p:nvSpPr>
        <p:spPr>
          <a:xfrm>
            <a:off x="989351" y="1482971"/>
            <a:ext cx="148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7030A0"/>
                </a:solidFill>
              </a:rPr>
              <a:t>Mali kvadrat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E1BFA37-1586-4CE1-8491-A3E57CBBE7BC}"/>
              </a:ext>
            </a:extLst>
          </p:cNvPr>
          <p:cNvSpPr txBox="1"/>
          <p:nvPr/>
        </p:nvSpPr>
        <p:spPr>
          <a:xfrm>
            <a:off x="7269121" y="1258957"/>
            <a:ext cx="1577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Veliki kvadrat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D306F88-D290-44C7-B6B5-A99B636E0F3B}"/>
              </a:ext>
            </a:extLst>
          </p:cNvPr>
          <p:cNvSpPr txBox="1"/>
          <p:nvPr/>
        </p:nvSpPr>
        <p:spPr>
          <a:xfrm>
            <a:off x="7847044" y="3057992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a</a:t>
            </a:r>
            <a:r>
              <a:rPr lang="sl-SI" sz="2800" baseline="-25000" dirty="0">
                <a:solidFill>
                  <a:srgbClr val="00B050"/>
                </a:solidFill>
              </a:rPr>
              <a:t>1</a:t>
            </a:r>
            <a:endParaRPr lang="sl-SI" sz="2800" dirty="0">
              <a:solidFill>
                <a:srgbClr val="00B050"/>
              </a:solidFill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83DF596-B1E0-4322-A8B1-1BFFC9FEA187}"/>
              </a:ext>
            </a:extLst>
          </p:cNvPr>
          <p:cNvSpPr txBox="1"/>
          <p:nvPr/>
        </p:nvSpPr>
        <p:spPr>
          <a:xfrm>
            <a:off x="8769246" y="2021946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a</a:t>
            </a:r>
            <a:r>
              <a:rPr lang="sl-SI" sz="2800" baseline="-25000" dirty="0">
                <a:solidFill>
                  <a:srgbClr val="00B050"/>
                </a:solidFill>
              </a:rPr>
              <a:t>1</a:t>
            </a:r>
            <a:endParaRPr lang="sl-SI" sz="2800" dirty="0">
              <a:solidFill>
                <a:srgbClr val="00B050"/>
              </a:solidFill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76E5D7A-035F-4E5B-8C34-102808E78BA0}"/>
              </a:ext>
            </a:extLst>
          </p:cNvPr>
          <p:cNvSpPr txBox="1"/>
          <p:nvPr/>
        </p:nvSpPr>
        <p:spPr>
          <a:xfrm>
            <a:off x="1430765" y="2765349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27822E3-5871-4F6B-9B2E-79B2BAC914F9}"/>
              </a:ext>
            </a:extLst>
          </p:cNvPr>
          <p:cNvSpPr txBox="1"/>
          <p:nvPr/>
        </p:nvSpPr>
        <p:spPr>
          <a:xfrm>
            <a:off x="2189927" y="2193410"/>
            <a:ext cx="40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DC89CEF-286C-42E6-89FB-7B5636B0B701}"/>
              </a:ext>
            </a:extLst>
          </p:cNvPr>
          <p:cNvSpPr txBox="1"/>
          <p:nvPr/>
        </p:nvSpPr>
        <p:spPr>
          <a:xfrm>
            <a:off x="9428967" y="1621471"/>
            <a:ext cx="177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a</a:t>
            </a:r>
            <a:r>
              <a:rPr lang="sl-SI" sz="2800" baseline="-25000" dirty="0">
                <a:solidFill>
                  <a:srgbClr val="00B050"/>
                </a:solidFill>
              </a:rPr>
              <a:t>1</a:t>
            </a:r>
            <a:r>
              <a:rPr lang="sl-SI" sz="2800" dirty="0">
                <a:solidFill>
                  <a:srgbClr val="00B050"/>
                </a:solidFill>
              </a:rPr>
              <a:t> = a + 14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B10AA0AD-BA86-49BA-8D54-A7E09C94FEE1}"/>
              </a:ext>
            </a:extLst>
          </p:cNvPr>
          <p:cNvSpPr/>
          <p:nvPr/>
        </p:nvSpPr>
        <p:spPr>
          <a:xfrm>
            <a:off x="4616970" y="434715"/>
            <a:ext cx="2173574" cy="28481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D2DE8635-8D46-4485-AE09-061D9D31FDD2}"/>
              </a:ext>
            </a:extLst>
          </p:cNvPr>
          <p:cNvSpPr txBox="1"/>
          <p:nvPr/>
        </p:nvSpPr>
        <p:spPr>
          <a:xfrm>
            <a:off x="1060768" y="3222549"/>
            <a:ext cx="120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p = a² 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B6F8FAF0-70BD-417F-ADC9-C3C1C4DA9BDE}"/>
              </a:ext>
            </a:extLst>
          </p:cNvPr>
          <p:cNvSpPr txBox="1"/>
          <p:nvPr/>
        </p:nvSpPr>
        <p:spPr>
          <a:xfrm>
            <a:off x="9451956" y="2144691"/>
            <a:ext cx="233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p</a:t>
            </a:r>
            <a:r>
              <a:rPr lang="sl-SI" sz="2800" baseline="-25000" dirty="0">
                <a:solidFill>
                  <a:srgbClr val="00B050"/>
                </a:solidFill>
              </a:rPr>
              <a:t>1</a:t>
            </a:r>
            <a:r>
              <a:rPr lang="sl-SI" sz="2800" dirty="0">
                <a:solidFill>
                  <a:srgbClr val="00B050"/>
                </a:solidFill>
              </a:rPr>
              <a:t> =</a:t>
            </a:r>
            <a:r>
              <a:rPr lang="sl-SI" sz="2800" dirty="0">
                <a:solidFill>
                  <a:srgbClr val="7030A0"/>
                </a:solidFill>
              </a:rPr>
              <a:t> p </a:t>
            </a:r>
            <a:r>
              <a:rPr lang="sl-SI" sz="2800" dirty="0">
                <a:solidFill>
                  <a:srgbClr val="00B050"/>
                </a:solidFill>
              </a:rPr>
              <a:t>+</a:t>
            </a:r>
            <a:r>
              <a:rPr lang="sl-SI" sz="2800" dirty="0">
                <a:solidFill>
                  <a:srgbClr val="7030A0"/>
                </a:solidFill>
              </a:rPr>
              <a:t> </a:t>
            </a:r>
            <a:r>
              <a:rPr lang="sl-SI" sz="2800" dirty="0">
                <a:solidFill>
                  <a:srgbClr val="00B050"/>
                </a:solidFill>
              </a:rPr>
              <a:t>504</a:t>
            </a:r>
          </a:p>
        </p:txBody>
      </p:sp>
      <p:sp>
        <p:nvSpPr>
          <p:cNvPr id="17" name="AutoShape 2" descr="GLUCKSKAFER Lesena tehtnica - 5 uteži">
            <a:extLst>
              <a:ext uri="{FF2B5EF4-FFF2-40B4-BE49-F238E27FC236}">
                <a16:creationId xmlns:a16="http://schemas.microsoft.com/office/drawing/2014/main" id="{3807D1C9-4C34-4B6A-B389-EF22D89FB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8" name="AutoShape 4" descr="GLUCKSKAFER Lesena tehtnica - 5 uteži">
            <a:extLst>
              <a:ext uri="{FF2B5EF4-FFF2-40B4-BE49-F238E27FC236}">
                <a16:creationId xmlns:a16="http://schemas.microsoft.com/office/drawing/2014/main" id="{E87653E4-1272-415D-A5BA-FE1055F75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2CBC77B5-48F9-4B82-8AAC-598D117EFD9E}"/>
              </a:ext>
            </a:extLst>
          </p:cNvPr>
          <p:cNvSpPr txBox="1"/>
          <p:nvPr/>
        </p:nvSpPr>
        <p:spPr>
          <a:xfrm>
            <a:off x="9451957" y="2796382"/>
            <a:ext cx="150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p</a:t>
            </a:r>
            <a:r>
              <a:rPr lang="sl-SI" sz="2800" baseline="-25000" dirty="0">
                <a:solidFill>
                  <a:srgbClr val="00B050"/>
                </a:solidFill>
              </a:rPr>
              <a:t>1</a:t>
            </a:r>
            <a:r>
              <a:rPr lang="sl-SI" sz="2800" dirty="0">
                <a:solidFill>
                  <a:srgbClr val="00B050"/>
                </a:solidFill>
              </a:rPr>
              <a:t> =</a:t>
            </a:r>
            <a:r>
              <a:rPr lang="sl-SI" sz="2800" dirty="0">
                <a:solidFill>
                  <a:srgbClr val="7030A0"/>
                </a:solidFill>
              </a:rPr>
              <a:t> </a:t>
            </a:r>
            <a:r>
              <a:rPr lang="sl-SI" sz="2800" dirty="0">
                <a:solidFill>
                  <a:srgbClr val="00B050"/>
                </a:solidFill>
              </a:rPr>
              <a:t>a</a:t>
            </a:r>
            <a:r>
              <a:rPr lang="sl-SI" sz="2800" baseline="-25000" dirty="0">
                <a:solidFill>
                  <a:srgbClr val="00B050"/>
                </a:solidFill>
              </a:rPr>
              <a:t>1</a:t>
            </a:r>
            <a:r>
              <a:rPr lang="sl-SI" sz="2800" dirty="0">
                <a:solidFill>
                  <a:srgbClr val="00B050"/>
                </a:solidFill>
              </a:rPr>
              <a:t>²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B518A05C-CAA5-40CD-A0D1-2B9BB5411ED3}"/>
              </a:ext>
            </a:extLst>
          </p:cNvPr>
          <p:cNvSpPr txBox="1"/>
          <p:nvPr/>
        </p:nvSpPr>
        <p:spPr>
          <a:xfrm>
            <a:off x="3346691" y="2455020"/>
            <a:ext cx="54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p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584BF6A1-0625-46A6-9D80-6C9C11398153}"/>
              </a:ext>
            </a:extLst>
          </p:cNvPr>
          <p:cNvSpPr txBox="1"/>
          <p:nvPr/>
        </p:nvSpPr>
        <p:spPr>
          <a:xfrm>
            <a:off x="5954633" y="2204965"/>
            <a:ext cx="57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p</a:t>
            </a:r>
            <a:r>
              <a:rPr lang="sl-SI" sz="3200" b="1" baseline="-25000" dirty="0">
                <a:solidFill>
                  <a:srgbClr val="00B050"/>
                </a:solidFill>
              </a:rPr>
              <a:t>1</a:t>
            </a:r>
            <a:r>
              <a:rPr lang="sl-SI" sz="3200" dirty="0"/>
              <a:t> </a:t>
            </a:r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F9D94C98-5306-4D0E-8641-232E7FBC4CC1}"/>
              </a:ext>
            </a:extLst>
          </p:cNvPr>
          <p:cNvSpPr/>
          <p:nvPr/>
        </p:nvSpPr>
        <p:spPr>
          <a:xfrm>
            <a:off x="9410930" y="1696979"/>
            <a:ext cx="1773682" cy="43133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ravokotnik 29">
            <a:extLst>
              <a:ext uri="{FF2B5EF4-FFF2-40B4-BE49-F238E27FC236}">
                <a16:creationId xmlns:a16="http://schemas.microsoft.com/office/drawing/2014/main" id="{F154538E-A4FC-48EE-93E7-446E315D9433}"/>
              </a:ext>
            </a:extLst>
          </p:cNvPr>
          <p:cNvSpPr/>
          <p:nvPr/>
        </p:nvSpPr>
        <p:spPr>
          <a:xfrm>
            <a:off x="10068499" y="2912220"/>
            <a:ext cx="458545" cy="43133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AAAAA616-FDE7-4CDB-985C-FC58D02F0A82}"/>
              </a:ext>
            </a:extLst>
          </p:cNvPr>
          <p:cNvSpPr txBox="1"/>
          <p:nvPr/>
        </p:nvSpPr>
        <p:spPr>
          <a:xfrm>
            <a:off x="2338922" y="4237394"/>
            <a:ext cx="2557083" cy="536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a²</a:t>
            </a:r>
            <a:r>
              <a:rPr lang="sl-SI" sz="2800" dirty="0"/>
              <a:t> + 504 = </a:t>
            </a:r>
            <a:r>
              <a:rPr lang="sl-SI" sz="2800" dirty="0">
                <a:solidFill>
                  <a:srgbClr val="00B050"/>
                </a:solidFill>
              </a:rPr>
              <a:t>a</a:t>
            </a:r>
            <a:r>
              <a:rPr lang="sl-SI" sz="2800" baseline="-25000" dirty="0">
                <a:solidFill>
                  <a:srgbClr val="00B050"/>
                </a:solidFill>
              </a:rPr>
              <a:t>1</a:t>
            </a:r>
            <a:r>
              <a:rPr lang="sl-SI" sz="2800" dirty="0">
                <a:solidFill>
                  <a:srgbClr val="00B050"/>
                </a:solidFill>
              </a:rPr>
              <a:t>²</a:t>
            </a:r>
            <a:r>
              <a:rPr lang="sl-SI" sz="2800" baseline="-25000" dirty="0">
                <a:solidFill>
                  <a:srgbClr val="00B050"/>
                </a:solidFill>
              </a:rPr>
              <a:t> </a:t>
            </a:r>
            <a:endParaRPr lang="sl-SI" sz="2800" dirty="0">
              <a:solidFill>
                <a:srgbClr val="00B050"/>
              </a:solidFill>
            </a:endParaRP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140382D3-37E8-4AC2-9309-805B51995779}"/>
              </a:ext>
            </a:extLst>
          </p:cNvPr>
          <p:cNvSpPr txBox="1"/>
          <p:nvPr/>
        </p:nvSpPr>
        <p:spPr>
          <a:xfrm>
            <a:off x="2353543" y="3721675"/>
            <a:ext cx="233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p </a:t>
            </a:r>
            <a:r>
              <a:rPr lang="sl-SI" sz="2800" dirty="0"/>
              <a:t>+ 504 = p</a:t>
            </a:r>
            <a:r>
              <a:rPr lang="sl-SI" sz="2800" baseline="-25000" dirty="0"/>
              <a:t>1</a:t>
            </a:r>
            <a:endParaRPr lang="sl-SI" sz="2800" dirty="0"/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F79C3E71-DC79-4FEB-98F8-1A107D038E43}"/>
              </a:ext>
            </a:extLst>
          </p:cNvPr>
          <p:cNvSpPr txBox="1"/>
          <p:nvPr/>
        </p:nvSpPr>
        <p:spPr>
          <a:xfrm>
            <a:off x="3581502" y="2455020"/>
            <a:ext cx="101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+ 504 </a:t>
            </a:r>
          </a:p>
        </p:txBody>
      </p:sp>
      <p:sp>
        <p:nvSpPr>
          <p:cNvPr id="35" name="Puščica: dol 34">
            <a:extLst>
              <a:ext uri="{FF2B5EF4-FFF2-40B4-BE49-F238E27FC236}">
                <a16:creationId xmlns:a16="http://schemas.microsoft.com/office/drawing/2014/main" id="{2687C647-F0AC-4421-8918-707BB4795C83}"/>
              </a:ext>
            </a:extLst>
          </p:cNvPr>
          <p:cNvSpPr/>
          <p:nvPr/>
        </p:nvSpPr>
        <p:spPr>
          <a:xfrm>
            <a:off x="5968929" y="2734240"/>
            <a:ext cx="495830" cy="1286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30" name="Picture 6" descr="Kum24.si - Horoskop">
            <a:extLst>
              <a:ext uri="{FF2B5EF4-FFF2-40B4-BE49-F238E27FC236}">
                <a16:creationId xmlns:a16="http://schemas.microsoft.com/office/drawing/2014/main" id="{5A5AC2BE-F82F-4AAA-87DA-029209F1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75" y="704515"/>
            <a:ext cx="4288151" cy="31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Kum24.si - Horoskop">
            <a:extLst>
              <a:ext uri="{FF2B5EF4-FFF2-40B4-BE49-F238E27FC236}">
                <a16:creationId xmlns:a16="http://schemas.microsoft.com/office/drawing/2014/main" id="{634BD66F-B318-4467-A03F-71B250BC4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0" t="25848" r="6616" b="13975"/>
          <a:stretch/>
        </p:blipFill>
        <p:spPr bwMode="auto">
          <a:xfrm>
            <a:off x="5547294" y="2907954"/>
            <a:ext cx="1357370" cy="189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ravokotnik 36">
            <a:extLst>
              <a:ext uri="{FF2B5EF4-FFF2-40B4-BE49-F238E27FC236}">
                <a16:creationId xmlns:a16="http://schemas.microsoft.com/office/drawing/2014/main" id="{A93F8D36-1C18-484F-9845-A8B6D85BDEBD}"/>
              </a:ext>
            </a:extLst>
          </p:cNvPr>
          <p:cNvSpPr/>
          <p:nvPr/>
        </p:nvSpPr>
        <p:spPr>
          <a:xfrm>
            <a:off x="7036904" y="234358"/>
            <a:ext cx="3171621" cy="501379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ravokotnik 39">
            <a:extLst>
              <a:ext uri="{FF2B5EF4-FFF2-40B4-BE49-F238E27FC236}">
                <a16:creationId xmlns:a16="http://schemas.microsoft.com/office/drawing/2014/main" id="{7758AD73-D0AC-492F-B19E-E5B2AA25A5BA}"/>
              </a:ext>
            </a:extLst>
          </p:cNvPr>
          <p:cNvSpPr/>
          <p:nvPr/>
        </p:nvSpPr>
        <p:spPr>
          <a:xfrm>
            <a:off x="9451956" y="2181021"/>
            <a:ext cx="2332992" cy="431334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Pravokotnik 40">
            <a:extLst>
              <a:ext uri="{FF2B5EF4-FFF2-40B4-BE49-F238E27FC236}">
                <a16:creationId xmlns:a16="http://schemas.microsoft.com/office/drawing/2014/main" id="{F2814FD5-1982-4070-BD0D-D44366FA75E9}"/>
              </a:ext>
            </a:extLst>
          </p:cNvPr>
          <p:cNvSpPr/>
          <p:nvPr/>
        </p:nvSpPr>
        <p:spPr>
          <a:xfrm>
            <a:off x="2255579" y="288158"/>
            <a:ext cx="1361885" cy="50137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DC3CD92E-310A-49F9-A27C-053437673709}"/>
              </a:ext>
            </a:extLst>
          </p:cNvPr>
          <p:cNvSpPr txBox="1"/>
          <p:nvPr/>
        </p:nvSpPr>
        <p:spPr>
          <a:xfrm>
            <a:off x="2391613" y="4721035"/>
            <a:ext cx="319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a²</a:t>
            </a:r>
            <a:r>
              <a:rPr lang="sl-SI" sz="2800" dirty="0"/>
              <a:t> + 504 = </a:t>
            </a:r>
            <a:r>
              <a:rPr lang="sl-SI" sz="2800" dirty="0">
                <a:solidFill>
                  <a:srgbClr val="00B050"/>
                </a:solidFill>
              </a:rPr>
              <a:t>(a + 14)²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F5E1A38D-47D0-42FB-9505-A031D779F94F}"/>
              </a:ext>
            </a:extLst>
          </p:cNvPr>
          <p:cNvSpPr txBox="1"/>
          <p:nvPr/>
        </p:nvSpPr>
        <p:spPr>
          <a:xfrm>
            <a:off x="2391612" y="5257675"/>
            <a:ext cx="370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a²</a:t>
            </a:r>
            <a:r>
              <a:rPr lang="sl-SI" sz="2800" dirty="0"/>
              <a:t> + 504 = </a:t>
            </a:r>
            <a:r>
              <a:rPr lang="sl-SI" sz="2800" dirty="0">
                <a:solidFill>
                  <a:srgbClr val="00B050"/>
                </a:solidFill>
              </a:rPr>
              <a:t>a² + 28a +196</a:t>
            </a:r>
          </a:p>
        </p:txBody>
      </p:sp>
      <p:cxnSp>
        <p:nvCxnSpPr>
          <p:cNvPr id="44" name="Raven povezovalnik 43">
            <a:extLst>
              <a:ext uri="{FF2B5EF4-FFF2-40B4-BE49-F238E27FC236}">
                <a16:creationId xmlns:a16="http://schemas.microsoft.com/office/drawing/2014/main" id="{E0AAD3A8-7B25-4FF5-A219-666820CE78AD}"/>
              </a:ext>
            </a:extLst>
          </p:cNvPr>
          <p:cNvCxnSpPr/>
          <p:nvPr/>
        </p:nvCxnSpPr>
        <p:spPr>
          <a:xfrm flipV="1">
            <a:off x="2353543" y="5353878"/>
            <a:ext cx="442666" cy="4270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en povezovalnik 45">
            <a:extLst>
              <a:ext uri="{FF2B5EF4-FFF2-40B4-BE49-F238E27FC236}">
                <a16:creationId xmlns:a16="http://schemas.microsoft.com/office/drawing/2014/main" id="{DD2624F2-5FAF-489D-ABF0-9E69002D38EF}"/>
              </a:ext>
            </a:extLst>
          </p:cNvPr>
          <p:cNvCxnSpPr/>
          <p:nvPr/>
        </p:nvCxnSpPr>
        <p:spPr>
          <a:xfrm flipV="1">
            <a:off x="3890087" y="5317358"/>
            <a:ext cx="442666" cy="4270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10C4173F-7419-468B-9803-067A71D9099F}"/>
              </a:ext>
            </a:extLst>
          </p:cNvPr>
          <p:cNvSpPr txBox="1"/>
          <p:nvPr/>
        </p:nvSpPr>
        <p:spPr>
          <a:xfrm>
            <a:off x="2834278" y="5765659"/>
            <a:ext cx="2850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– 28 a</a:t>
            </a:r>
            <a:r>
              <a:rPr lang="sl-SI" sz="2800" dirty="0"/>
              <a:t>= </a:t>
            </a:r>
            <a:r>
              <a:rPr lang="sl-SI" sz="2800" dirty="0">
                <a:solidFill>
                  <a:srgbClr val="00B050"/>
                </a:solidFill>
              </a:rPr>
              <a:t>196 </a:t>
            </a:r>
            <a:r>
              <a:rPr lang="sl-SI" sz="2800" dirty="0"/>
              <a:t>– 504</a:t>
            </a: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11A84EC1-A2E2-436C-A177-8D4C3DDAAA09}"/>
              </a:ext>
            </a:extLst>
          </p:cNvPr>
          <p:cNvSpPr txBox="1"/>
          <p:nvPr/>
        </p:nvSpPr>
        <p:spPr>
          <a:xfrm>
            <a:off x="2872347" y="6187646"/>
            <a:ext cx="2850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– 28 a</a:t>
            </a:r>
            <a:r>
              <a:rPr lang="sl-SI" sz="2800" dirty="0"/>
              <a:t>= – 308</a:t>
            </a:r>
          </a:p>
        </p:txBody>
      </p:sp>
      <p:sp>
        <p:nvSpPr>
          <p:cNvPr id="45" name="Prostoročno: oblika 44">
            <a:extLst>
              <a:ext uri="{FF2B5EF4-FFF2-40B4-BE49-F238E27FC236}">
                <a16:creationId xmlns:a16="http://schemas.microsoft.com/office/drawing/2014/main" id="{6ED87EF1-99F2-48DF-B936-5252FFEEDC95}"/>
              </a:ext>
            </a:extLst>
          </p:cNvPr>
          <p:cNvSpPr/>
          <p:nvPr/>
        </p:nvSpPr>
        <p:spPr>
          <a:xfrm>
            <a:off x="4956313" y="6241774"/>
            <a:ext cx="251791" cy="503583"/>
          </a:xfrm>
          <a:custGeom>
            <a:avLst/>
            <a:gdLst>
              <a:gd name="connsiteX0" fmla="*/ 251791 w 251791"/>
              <a:gd name="connsiteY0" fmla="*/ 0 h 503583"/>
              <a:gd name="connsiteX1" fmla="*/ 225287 w 251791"/>
              <a:gd name="connsiteY1" fmla="*/ 66261 h 503583"/>
              <a:gd name="connsiteX2" fmla="*/ 198783 w 251791"/>
              <a:gd name="connsiteY2" fmla="*/ 106017 h 503583"/>
              <a:gd name="connsiteX3" fmla="*/ 159026 w 251791"/>
              <a:gd name="connsiteY3" fmla="*/ 185530 h 503583"/>
              <a:gd name="connsiteX4" fmla="*/ 145774 w 251791"/>
              <a:gd name="connsiteY4" fmla="*/ 225287 h 503583"/>
              <a:gd name="connsiteX5" fmla="*/ 119270 w 251791"/>
              <a:gd name="connsiteY5" fmla="*/ 265043 h 503583"/>
              <a:gd name="connsiteX6" fmla="*/ 66261 w 251791"/>
              <a:gd name="connsiteY6" fmla="*/ 371061 h 503583"/>
              <a:gd name="connsiteX7" fmla="*/ 26504 w 251791"/>
              <a:gd name="connsiteY7" fmla="*/ 450574 h 503583"/>
              <a:gd name="connsiteX8" fmla="*/ 0 w 251791"/>
              <a:gd name="connsiteY8" fmla="*/ 503583 h 50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791" h="503583">
                <a:moveTo>
                  <a:pt x="251791" y="0"/>
                </a:moveTo>
                <a:cubicBezTo>
                  <a:pt x="242956" y="22087"/>
                  <a:pt x="235925" y="44984"/>
                  <a:pt x="225287" y="66261"/>
                </a:cubicBezTo>
                <a:cubicBezTo>
                  <a:pt x="218164" y="80506"/>
                  <a:pt x="205906" y="91772"/>
                  <a:pt x="198783" y="106017"/>
                </a:cubicBezTo>
                <a:cubicBezTo>
                  <a:pt x="143916" y="215749"/>
                  <a:pt x="234981" y="71597"/>
                  <a:pt x="159026" y="185530"/>
                </a:cubicBezTo>
                <a:cubicBezTo>
                  <a:pt x="154609" y="198782"/>
                  <a:pt x="152021" y="212793"/>
                  <a:pt x="145774" y="225287"/>
                </a:cubicBezTo>
                <a:cubicBezTo>
                  <a:pt x="138651" y="239533"/>
                  <a:pt x="125739" y="250489"/>
                  <a:pt x="119270" y="265043"/>
                </a:cubicBezTo>
                <a:cubicBezTo>
                  <a:pt x="70541" y="374683"/>
                  <a:pt x="120692" y="316628"/>
                  <a:pt x="66261" y="371061"/>
                </a:cubicBezTo>
                <a:cubicBezTo>
                  <a:pt x="32952" y="470988"/>
                  <a:pt x="77884" y="347816"/>
                  <a:pt x="26504" y="450574"/>
                </a:cubicBezTo>
                <a:cubicBezTo>
                  <a:pt x="-3953" y="511487"/>
                  <a:pt x="29940" y="473641"/>
                  <a:pt x="0" y="50358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DD74BDAD-078E-4540-BA9C-9CB8DFECFBB2}"/>
              </a:ext>
            </a:extLst>
          </p:cNvPr>
          <p:cNvSpPr txBox="1"/>
          <p:nvPr/>
        </p:nvSpPr>
        <p:spPr>
          <a:xfrm>
            <a:off x="5213555" y="6218423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: ( - 28)</a:t>
            </a: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E53B3220-8456-4F28-BE37-63BD20A6D935}"/>
              </a:ext>
            </a:extLst>
          </p:cNvPr>
          <p:cNvSpPr txBox="1"/>
          <p:nvPr/>
        </p:nvSpPr>
        <p:spPr>
          <a:xfrm>
            <a:off x="6384242" y="4691049"/>
            <a:ext cx="16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a = 11 cm </a:t>
            </a:r>
          </a:p>
        </p:txBody>
      </p:sp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DE5658FC-5BC1-416B-B017-74BB3C13085A}"/>
              </a:ext>
            </a:extLst>
          </p:cNvPr>
          <p:cNvSpPr txBox="1"/>
          <p:nvPr/>
        </p:nvSpPr>
        <p:spPr>
          <a:xfrm>
            <a:off x="6353337" y="5214269"/>
            <a:ext cx="319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a</a:t>
            </a:r>
            <a:r>
              <a:rPr lang="sl-SI" sz="2800" baseline="-25000" dirty="0">
                <a:solidFill>
                  <a:srgbClr val="00B050"/>
                </a:solidFill>
              </a:rPr>
              <a:t>1</a:t>
            </a:r>
            <a:r>
              <a:rPr lang="sl-SI" sz="2800" dirty="0">
                <a:solidFill>
                  <a:srgbClr val="00B050"/>
                </a:solidFill>
              </a:rPr>
              <a:t> = 11  + 14 = 25 cm </a:t>
            </a: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DAB5768B-CAE2-4E61-A1CB-EE9B82C4794C}"/>
              </a:ext>
            </a:extLst>
          </p:cNvPr>
          <p:cNvSpPr txBox="1"/>
          <p:nvPr/>
        </p:nvSpPr>
        <p:spPr>
          <a:xfrm>
            <a:off x="531975" y="3993236"/>
            <a:ext cx="109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o = 4a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98659680-7853-4049-A98B-59F795AC3591}"/>
              </a:ext>
            </a:extLst>
          </p:cNvPr>
          <p:cNvCxnSpPr/>
          <p:nvPr/>
        </p:nvCxnSpPr>
        <p:spPr>
          <a:xfrm>
            <a:off x="2129451" y="3891275"/>
            <a:ext cx="0" cy="2854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EFD318F7-F6A7-45B3-9367-C3D2744FAEF3}"/>
              </a:ext>
            </a:extLst>
          </p:cNvPr>
          <p:cNvSpPr txBox="1"/>
          <p:nvPr/>
        </p:nvSpPr>
        <p:spPr>
          <a:xfrm>
            <a:off x="566912" y="4499155"/>
            <a:ext cx="145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o = 4· 11</a:t>
            </a: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8EF1E7D-8C86-4F35-BD94-E154C332789C}"/>
              </a:ext>
            </a:extLst>
          </p:cNvPr>
          <p:cNvSpPr txBox="1"/>
          <p:nvPr/>
        </p:nvSpPr>
        <p:spPr>
          <a:xfrm>
            <a:off x="423441" y="5044166"/>
            <a:ext cx="179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o = 44 cm</a:t>
            </a:r>
          </a:p>
        </p:txBody>
      </p:sp>
      <p:sp>
        <p:nvSpPr>
          <p:cNvPr id="55" name="Pravokotnik 54">
            <a:extLst>
              <a:ext uri="{FF2B5EF4-FFF2-40B4-BE49-F238E27FC236}">
                <a16:creationId xmlns:a16="http://schemas.microsoft.com/office/drawing/2014/main" id="{61BC12D4-B5C4-4A33-84DA-C97184D70F70}"/>
              </a:ext>
            </a:extLst>
          </p:cNvPr>
          <p:cNvSpPr/>
          <p:nvPr/>
        </p:nvSpPr>
        <p:spPr>
          <a:xfrm>
            <a:off x="453445" y="5115471"/>
            <a:ext cx="1451995" cy="476813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1B156F10-87A0-4368-83BE-27BD8A0DB84C}"/>
              </a:ext>
            </a:extLst>
          </p:cNvPr>
          <p:cNvSpPr txBox="1"/>
          <p:nvPr/>
        </p:nvSpPr>
        <p:spPr>
          <a:xfrm>
            <a:off x="10184635" y="3898248"/>
            <a:ext cx="147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o</a:t>
            </a:r>
            <a:r>
              <a:rPr lang="sl-SI" sz="2800" b="1" baseline="-25000" dirty="0">
                <a:solidFill>
                  <a:srgbClr val="00B050"/>
                </a:solidFill>
              </a:rPr>
              <a:t>1</a:t>
            </a:r>
            <a:r>
              <a:rPr lang="sl-SI" sz="2800" b="1" dirty="0">
                <a:solidFill>
                  <a:srgbClr val="00B050"/>
                </a:solidFill>
              </a:rPr>
              <a:t> = 4a</a:t>
            </a:r>
            <a:r>
              <a:rPr lang="sl-SI" sz="2800" b="1" baseline="-25000" dirty="0">
                <a:solidFill>
                  <a:srgbClr val="00B050"/>
                </a:solidFill>
              </a:rPr>
              <a:t>1</a:t>
            </a:r>
            <a:endParaRPr lang="sl-SI" sz="2800" b="1" dirty="0">
              <a:solidFill>
                <a:srgbClr val="00B050"/>
              </a:solidFill>
            </a:endParaRPr>
          </a:p>
        </p:txBody>
      </p:sp>
      <p:cxnSp>
        <p:nvCxnSpPr>
          <p:cNvPr id="60" name="Raven povezovalnik 59">
            <a:extLst>
              <a:ext uri="{FF2B5EF4-FFF2-40B4-BE49-F238E27FC236}">
                <a16:creationId xmlns:a16="http://schemas.microsoft.com/office/drawing/2014/main" id="{7519289D-BEEA-42C4-A0E8-8EC705FB14AE}"/>
              </a:ext>
            </a:extLst>
          </p:cNvPr>
          <p:cNvCxnSpPr>
            <a:cxnSpLocks/>
          </p:cNvCxnSpPr>
          <p:nvPr/>
        </p:nvCxnSpPr>
        <p:spPr>
          <a:xfrm>
            <a:off x="9716972" y="3817214"/>
            <a:ext cx="0" cy="18364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A0E7DACD-33BC-4858-87B6-66BF9A2B54A8}"/>
              </a:ext>
            </a:extLst>
          </p:cNvPr>
          <p:cNvSpPr txBox="1"/>
          <p:nvPr/>
        </p:nvSpPr>
        <p:spPr>
          <a:xfrm>
            <a:off x="10149697" y="4478762"/>
            <a:ext cx="193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o</a:t>
            </a:r>
            <a:r>
              <a:rPr lang="sl-SI" sz="2800" b="1" baseline="-25000" dirty="0">
                <a:solidFill>
                  <a:srgbClr val="00B050"/>
                </a:solidFill>
              </a:rPr>
              <a:t>1</a:t>
            </a:r>
            <a:r>
              <a:rPr lang="sl-SI" sz="2800" b="1" dirty="0">
                <a:solidFill>
                  <a:srgbClr val="00B050"/>
                </a:solidFill>
              </a:rPr>
              <a:t> = 4 ·25</a:t>
            </a:r>
          </a:p>
        </p:txBody>
      </p:sp>
      <p:sp>
        <p:nvSpPr>
          <p:cNvPr id="62" name="PoljeZBesedilom 61">
            <a:extLst>
              <a:ext uri="{FF2B5EF4-FFF2-40B4-BE49-F238E27FC236}">
                <a16:creationId xmlns:a16="http://schemas.microsoft.com/office/drawing/2014/main" id="{CA69DB91-6D63-4AF8-AA02-6D5B3A2808BC}"/>
              </a:ext>
            </a:extLst>
          </p:cNvPr>
          <p:cNvSpPr txBox="1"/>
          <p:nvPr/>
        </p:nvSpPr>
        <p:spPr>
          <a:xfrm>
            <a:off x="10205859" y="5130453"/>
            <a:ext cx="193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o</a:t>
            </a:r>
            <a:r>
              <a:rPr lang="sl-SI" sz="2800" b="1" baseline="-25000" dirty="0">
                <a:solidFill>
                  <a:srgbClr val="00B050"/>
                </a:solidFill>
              </a:rPr>
              <a:t>1</a:t>
            </a:r>
            <a:r>
              <a:rPr lang="sl-SI" sz="2800" b="1" dirty="0">
                <a:solidFill>
                  <a:srgbClr val="00B050"/>
                </a:solidFill>
              </a:rPr>
              <a:t> = 100 cm</a:t>
            </a:r>
          </a:p>
        </p:txBody>
      </p:sp>
      <p:cxnSp>
        <p:nvCxnSpPr>
          <p:cNvPr id="1024" name="Raven povezovalnik 1023">
            <a:extLst>
              <a:ext uri="{FF2B5EF4-FFF2-40B4-BE49-F238E27FC236}">
                <a16:creationId xmlns:a16="http://schemas.microsoft.com/office/drawing/2014/main" id="{CECAA6B4-380F-4582-84EA-04937DA3111C}"/>
              </a:ext>
            </a:extLst>
          </p:cNvPr>
          <p:cNvCxnSpPr/>
          <p:nvPr/>
        </p:nvCxnSpPr>
        <p:spPr>
          <a:xfrm flipV="1">
            <a:off x="6353337" y="5737489"/>
            <a:ext cx="5735767" cy="43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PoljeZBesedilom 1024">
            <a:extLst>
              <a:ext uri="{FF2B5EF4-FFF2-40B4-BE49-F238E27FC236}">
                <a16:creationId xmlns:a16="http://schemas.microsoft.com/office/drawing/2014/main" id="{44D76D24-A4E9-4E14-8738-330F31A15115}"/>
              </a:ext>
            </a:extLst>
          </p:cNvPr>
          <p:cNvSpPr txBox="1"/>
          <p:nvPr/>
        </p:nvSpPr>
        <p:spPr>
          <a:xfrm>
            <a:off x="6712773" y="6089974"/>
            <a:ext cx="494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Obsega merita 44 cm in 100 cm. </a:t>
            </a:r>
          </a:p>
        </p:txBody>
      </p:sp>
      <p:sp>
        <p:nvSpPr>
          <p:cNvPr id="67" name="Pravokotnik 66">
            <a:extLst>
              <a:ext uri="{FF2B5EF4-FFF2-40B4-BE49-F238E27FC236}">
                <a16:creationId xmlns:a16="http://schemas.microsoft.com/office/drawing/2014/main" id="{534568BF-0DC6-4668-B519-2B2121454D59}"/>
              </a:ext>
            </a:extLst>
          </p:cNvPr>
          <p:cNvSpPr/>
          <p:nvPr/>
        </p:nvSpPr>
        <p:spPr>
          <a:xfrm>
            <a:off x="10231308" y="5205928"/>
            <a:ext cx="1814612" cy="476813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265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3 -0.00717 L 0.04323 -0.595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2944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00417 -0.6921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 animBg="1"/>
      <p:bldP spid="15" grpId="0"/>
      <p:bldP spid="16" grpId="0"/>
      <p:bldP spid="20" grpId="0"/>
      <p:bldP spid="21" grpId="0"/>
      <p:bldP spid="22" grpId="0"/>
      <p:bldP spid="29" grpId="0" animBg="1"/>
      <p:bldP spid="30" grpId="0" animBg="1"/>
      <p:bldP spid="32" grpId="0"/>
      <p:bldP spid="33" grpId="0"/>
      <p:bldP spid="34" grpId="0"/>
      <p:bldP spid="35" grpId="0" animBg="1"/>
      <p:bldP spid="35" grpId="1" animBg="1"/>
      <p:bldP spid="37" grpId="0" animBg="1"/>
      <p:bldP spid="40" grpId="0" animBg="1"/>
      <p:bldP spid="41" grpId="0" animBg="1"/>
      <p:bldP spid="42" grpId="0"/>
      <p:bldP spid="43" grpId="0"/>
      <p:bldP spid="47" grpId="0"/>
      <p:bldP spid="48" grpId="0"/>
      <p:bldP spid="45" grpId="0" animBg="1"/>
      <p:bldP spid="49" grpId="0"/>
      <p:bldP spid="50" grpId="0"/>
      <p:bldP spid="52" grpId="0"/>
      <p:bldP spid="51" grpId="0"/>
      <p:bldP spid="56" grpId="0"/>
      <p:bldP spid="57" grpId="0"/>
      <p:bldP spid="55" grpId="0" animBg="1"/>
      <p:bldP spid="59" grpId="0"/>
      <p:bldP spid="61" grpId="0"/>
      <p:bldP spid="62" grpId="0"/>
      <p:bldP spid="1025" grpId="0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D0D872E-805B-4FBC-ABEC-15017FC01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75039" r="6551" b="18255"/>
          <a:stretch/>
        </p:blipFill>
        <p:spPr>
          <a:xfrm>
            <a:off x="219547" y="198782"/>
            <a:ext cx="11283340" cy="11992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153FC63-A965-4D23-9053-3929B8117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633" y="798398"/>
            <a:ext cx="2292856" cy="156678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038FD1D-0E7A-457B-8F13-E1836DE41307}"/>
              </a:ext>
            </a:extLst>
          </p:cNvPr>
          <p:cNvSpPr txBox="1"/>
          <p:nvPr/>
        </p:nvSpPr>
        <p:spPr>
          <a:xfrm>
            <a:off x="940904" y="1394656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m + ž = 90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5AFC314-F626-452D-AFB9-FEBE0BECE69D}"/>
              </a:ext>
            </a:extLst>
          </p:cNvPr>
          <p:cNvSpPr/>
          <p:nvPr/>
        </p:nvSpPr>
        <p:spPr>
          <a:xfrm>
            <a:off x="4346713" y="198782"/>
            <a:ext cx="1577009" cy="490331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69641B26-0ECE-4E64-A32C-94041069C619}"/>
              </a:ext>
            </a:extLst>
          </p:cNvPr>
          <p:cNvSpPr/>
          <p:nvPr/>
        </p:nvSpPr>
        <p:spPr>
          <a:xfrm>
            <a:off x="2060713" y="1427545"/>
            <a:ext cx="544429" cy="490331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BCB6A09B-C0FA-4DDE-BCB0-C63885F193EC}"/>
              </a:ext>
            </a:extLst>
          </p:cNvPr>
          <p:cNvSpPr/>
          <p:nvPr/>
        </p:nvSpPr>
        <p:spPr>
          <a:xfrm>
            <a:off x="5923722" y="234752"/>
            <a:ext cx="3332245" cy="490331"/>
          </a:xfrm>
          <a:prstGeom prst="rect">
            <a:avLst/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96BFF09-3339-4F15-A14C-F86DAFBAEACC}"/>
              </a:ext>
            </a:extLst>
          </p:cNvPr>
          <p:cNvSpPr txBox="1"/>
          <p:nvPr/>
        </p:nvSpPr>
        <p:spPr>
          <a:xfrm>
            <a:off x="1392044" y="1915072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m = ž + 20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EDE7CCC-CEA9-4682-ACD4-E4C0840DBCCC}"/>
              </a:ext>
            </a:extLst>
          </p:cNvPr>
          <p:cNvSpPr/>
          <p:nvPr/>
        </p:nvSpPr>
        <p:spPr>
          <a:xfrm>
            <a:off x="1446931" y="2001667"/>
            <a:ext cx="1664238" cy="490331"/>
          </a:xfrm>
          <a:prstGeom prst="rect">
            <a:avLst/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6F73A92-58C0-4200-99A7-8B49446F8271}"/>
              </a:ext>
            </a:extLst>
          </p:cNvPr>
          <p:cNvSpPr txBox="1"/>
          <p:nvPr/>
        </p:nvSpPr>
        <p:spPr>
          <a:xfrm>
            <a:off x="4905566" y="1232512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m + ž = 90</a:t>
            </a:r>
          </a:p>
        </p:txBody>
      </p:sp>
      <p:sp>
        <p:nvSpPr>
          <p:cNvPr id="11" name="Prostoročno: oblika 10">
            <a:extLst>
              <a:ext uri="{FF2B5EF4-FFF2-40B4-BE49-F238E27FC236}">
                <a16:creationId xmlns:a16="http://schemas.microsoft.com/office/drawing/2014/main" id="{EE5AE8EA-DDC1-4C84-991C-54424E634900}"/>
              </a:ext>
            </a:extLst>
          </p:cNvPr>
          <p:cNvSpPr/>
          <p:nvPr/>
        </p:nvSpPr>
        <p:spPr>
          <a:xfrm rot="10800000">
            <a:off x="2060713" y="2353060"/>
            <a:ext cx="834887" cy="66295"/>
          </a:xfrm>
          <a:custGeom>
            <a:avLst/>
            <a:gdLst>
              <a:gd name="connsiteX0" fmla="*/ 0 w 834887"/>
              <a:gd name="connsiteY0" fmla="*/ 66260 h 66295"/>
              <a:gd name="connsiteX1" fmla="*/ 79513 w 834887"/>
              <a:gd name="connsiteY1" fmla="*/ 53008 h 66295"/>
              <a:gd name="connsiteX2" fmla="*/ 132522 w 834887"/>
              <a:gd name="connsiteY2" fmla="*/ 26504 h 66295"/>
              <a:gd name="connsiteX3" fmla="*/ 172278 w 834887"/>
              <a:gd name="connsiteY3" fmla="*/ 13252 h 66295"/>
              <a:gd name="connsiteX4" fmla="*/ 225287 w 834887"/>
              <a:gd name="connsiteY4" fmla="*/ 26504 h 66295"/>
              <a:gd name="connsiteX5" fmla="*/ 384313 w 834887"/>
              <a:gd name="connsiteY5" fmla="*/ 0 h 66295"/>
              <a:gd name="connsiteX6" fmla="*/ 649357 w 834887"/>
              <a:gd name="connsiteY6" fmla="*/ 26504 h 66295"/>
              <a:gd name="connsiteX7" fmla="*/ 689113 w 834887"/>
              <a:gd name="connsiteY7" fmla="*/ 39756 h 66295"/>
              <a:gd name="connsiteX8" fmla="*/ 781878 w 834887"/>
              <a:gd name="connsiteY8" fmla="*/ 53008 h 66295"/>
              <a:gd name="connsiteX9" fmla="*/ 834887 w 834887"/>
              <a:gd name="connsiteY9" fmla="*/ 66260 h 6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887" h="66295">
                <a:moveTo>
                  <a:pt x="0" y="66260"/>
                </a:moveTo>
                <a:cubicBezTo>
                  <a:pt x="26504" y="61843"/>
                  <a:pt x="53776" y="60729"/>
                  <a:pt x="79513" y="53008"/>
                </a:cubicBezTo>
                <a:cubicBezTo>
                  <a:pt x="98435" y="47331"/>
                  <a:pt x="114364" y="34286"/>
                  <a:pt x="132522" y="26504"/>
                </a:cubicBezTo>
                <a:cubicBezTo>
                  <a:pt x="145361" y="21001"/>
                  <a:pt x="159026" y="17669"/>
                  <a:pt x="172278" y="13252"/>
                </a:cubicBezTo>
                <a:cubicBezTo>
                  <a:pt x="189948" y="17669"/>
                  <a:pt x="207074" y="26504"/>
                  <a:pt x="225287" y="26504"/>
                </a:cubicBezTo>
                <a:cubicBezTo>
                  <a:pt x="258162" y="26504"/>
                  <a:pt x="346690" y="7524"/>
                  <a:pt x="384313" y="0"/>
                </a:cubicBezTo>
                <a:cubicBezTo>
                  <a:pt x="523518" y="34801"/>
                  <a:pt x="351126" y="-4888"/>
                  <a:pt x="649357" y="26504"/>
                </a:cubicBezTo>
                <a:cubicBezTo>
                  <a:pt x="663249" y="27966"/>
                  <a:pt x="675415" y="37017"/>
                  <a:pt x="689113" y="39756"/>
                </a:cubicBezTo>
                <a:cubicBezTo>
                  <a:pt x="719742" y="45882"/>
                  <a:pt x="750956" y="48591"/>
                  <a:pt x="781878" y="53008"/>
                </a:cubicBezTo>
                <a:cubicBezTo>
                  <a:pt x="825826" y="67657"/>
                  <a:pt x="807666" y="66260"/>
                  <a:pt x="834887" y="6626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id="{8566FF09-5AE5-49CD-BDF4-9A571459C284}"/>
              </a:ext>
            </a:extLst>
          </p:cNvPr>
          <p:cNvSpPr/>
          <p:nvPr/>
        </p:nvSpPr>
        <p:spPr>
          <a:xfrm rot="10583956">
            <a:off x="4704813" y="2119613"/>
            <a:ext cx="834887" cy="66295"/>
          </a:xfrm>
          <a:custGeom>
            <a:avLst/>
            <a:gdLst>
              <a:gd name="connsiteX0" fmla="*/ 0 w 834887"/>
              <a:gd name="connsiteY0" fmla="*/ 66260 h 66295"/>
              <a:gd name="connsiteX1" fmla="*/ 79513 w 834887"/>
              <a:gd name="connsiteY1" fmla="*/ 53008 h 66295"/>
              <a:gd name="connsiteX2" fmla="*/ 132522 w 834887"/>
              <a:gd name="connsiteY2" fmla="*/ 26504 h 66295"/>
              <a:gd name="connsiteX3" fmla="*/ 172278 w 834887"/>
              <a:gd name="connsiteY3" fmla="*/ 13252 h 66295"/>
              <a:gd name="connsiteX4" fmla="*/ 225287 w 834887"/>
              <a:gd name="connsiteY4" fmla="*/ 26504 h 66295"/>
              <a:gd name="connsiteX5" fmla="*/ 384313 w 834887"/>
              <a:gd name="connsiteY5" fmla="*/ 0 h 66295"/>
              <a:gd name="connsiteX6" fmla="*/ 649357 w 834887"/>
              <a:gd name="connsiteY6" fmla="*/ 26504 h 66295"/>
              <a:gd name="connsiteX7" fmla="*/ 689113 w 834887"/>
              <a:gd name="connsiteY7" fmla="*/ 39756 h 66295"/>
              <a:gd name="connsiteX8" fmla="*/ 781878 w 834887"/>
              <a:gd name="connsiteY8" fmla="*/ 53008 h 66295"/>
              <a:gd name="connsiteX9" fmla="*/ 834887 w 834887"/>
              <a:gd name="connsiteY9" fmla="*/ 66260 h 6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887" h="66295">
                <a:moveTo>
                  <a:pt x="0" y="66260"/>
                </a:moveTo>
                <a:cubicBezTo>
                  <a:pt x="26504" y="61843"/>
                  <a:pt x="53776" y="60729"/>
                  <a:pt x="79513" y="53008"/>
                </a:cubicBezTo>
                <a:cubicBezTo>
                  <a:pt x="98435" y="47331"/>
                  <a:pt x="114364" y="34286"/>
                  <a:pt x="132522" y="26504"/>
                </a:cubicBezTo>
                <a:cubicBezTo>
                  <a:pt x="145361" y="21001"/>
                  <a:pt x="159026" y="17669"/>
                  <a:pt x="172278" y="13252"/>
                </a:cubicBezTo>
                <a:cubicBezTo>
                  <a:pt x="189948" y="17669"/>
                  <a:pt x="207074" y="26504"/>
                  <a:pt x="225287" y="26504"/>
                </a:cubicBezTo>
                <a:cubicBezTo>
                  <a:pt x="258162" y="26504"/>
                  <a:pt x="346690" y="7524"/>
                  <a:pt x="384313" y="0"/>
                </a:cubicBezTo>
                <a:cubicBezTo>
                  <a:pt x="523518" y="34801"/>
                  <a:pt x="351126" y="-4888"/>
                  <a:pt x="649357" y="26504"/>
                </a:cubicBezTo>
                <a:cubicBezTo>
                  <a:pt x="663249" y="27966"/>
                  <a:pt x="675415" y="37017"/>
                  <a:pt x="689113" y="39756"/>
                </a:cubicBezTo>
                <a:cubicBezTo>
                  <a:pt x="719742" y="45882"/>
                  <a:pt x="750956" y="48591"/>
                  <a:pt x="781878" y="53008"/>
                </a:cubicBezTo>
                <a:cubicBezTo>
                  <a:pt x="825826" y="67657"/>
                  <a:pt x="807666" y="66260"/>
                  <a:pt x="834887" y="6626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CEABB1E1-476A-4F9A-A5FD-C19F07221207}"/>
              </a:ext>
            </a:extLst>
          </p:cNvPr>
          <p:cNvSpPr txBox="1"/>
          <p:nvPr/>
        </p:nvSpPr>
        <p:spPr>
          <a:xfrm>
            <a:off x="4501583" y="1682853"/>
            <a:ext cx="237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ž + 20 + ž = 90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2DAD7F4-B534-48CE-8E2B-5A7E265AD037}"/>
              </a:ext>
            </a:extLst>
          </p:cNvPr>
          <p:cNvSpPr txBox="1"/>
          <p:nvPr/>
        </p:nvSpPr>
        <p:spPr>
          <a:xfrm>
            <a:off x="5443439" y="2124598"/>
            <a:ext cx="142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2 ž = 70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B2154D9-5C5E-4841-B0C4-2755B134C6E3}"/>
              </a:ext>
            </a:extLst>
          </p:cNvPr>
          <p:cNvSpPr txBox="1"/>
          <p:nvPr/>
        </p:nvSpPr>
        <p:spPr>
          <a:xfrm>
            <a:off x="5716489" y="2583504"/>
            <a:ext cx="142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ž = 35</a:t>
            </a:r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7CC10F49-4367-41B3-8568-93EB84FC22A0}"/>
              </a:ext>
            </a:extLst>
          </p:cNvPr>
          <p:cNvCxnSpPr/>
          <p:nvPr/>
        </p:nvCxnSpPr>
        <p:spPr>
          <a:xfrm>
            <a:off x="219547" y="3190515"/>
            <a:ext cx="11457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227EDA57-7AC9-42E2-8B21-3022253C973E}"/>
              </a:ext>
            </a:extLst>
          </p:cNvPr>
          <p:cNvSpPr txBox="1"/>
          <p:nvPr/>
        </p:nvSpPr>
        <p:spPr>
          <a:xfrm>
            <a:off x="7328471" y="1398015"/>
            <a:ext cx="193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m = 35 + 20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3CB7E7DB-81E5-4F7D-907D-0892EDFB0376}"/>
              </a:ext>
            </a:extLst>
          </p:cNvPr>
          <p:cNvSpPr txBox="1"/>
          <p:nvPr/>
        </p:nvSpPr>
        <p:spPr>
          <a:xfrm>
            <a:off x="7328471" y="180214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m = 55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225D515E-1A14-4EB1-917B-263B03DB105D}"/>
              </a:ext>
            </a:extLst>
          </p:cNvPr>
          <p:cNvSpPr txBox="1"/>
          <p:nvPr/>
        </p:nvSpPr>
        <p:spPr>
          <a:xfrm>
            <a:off x="7201824" y="2576450"/>
            <a:ext cx="444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Na izletu je 55 moških in 35 žensk.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2F453B66-117D-405E-B83B-E9436D5733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5089" r="7392" b="89888"/>
          <a:stretch/>
        </p:blipFill>
        <p:spPr>
          <a:xfrm>
            <a:off x="219547" y="3332350"/>
            <a:ext cx="10633983" cy="859474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05961CFD-123C-4813-8DB5-F4ACC259C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806" y="4213950"/>
            <a:ext cx="2227173" cy="1113587"/>
          </a:xfrm>
          <a:prstGeom prst="rect">
            <a:avLst/>
          </a:prstGeom>
        </p:spPr>
      </p:pic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139ABDE3-7955-47FD-8958-25866CBD5293}"/>
              </a:ext>
            </a:extLst>
          </p:cNvPr>
          <p:cNvSpPr txBox="1"/>
          <p:nvPr/>
        </p:nvSpPr>
        <p:spPr>
          <a:xfrm>
            <a:off x="219547" y="4141794"/>
            <a:ext cx="2269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Janov zaslužek: x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821BE58D-88CC-461E-866C-4B19E9790CEB}"/>
              </a:ext>
            </a:extLst>
          </p:cNvPr>
          <p:cNvSpPr txBox="1"/>
          <p:nvPr/>
        </p:nvSpPr>
        <p:spPr>
          <a:xfrm>
            <a:off x="2954354" y="4539910"/>
            <a:ext cx="124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x + 4000</a:t>
            </a:r>
          </a:p>
        </p:txBody>
      </p:sp>
      <p:sp>
        <p:nvSpPr>
          <p:cNvPr id="26" name="Pravokotnik 25">
            <a:extLst>
              <a:ext uri="{FF2B5EF4-FFF2-40B4-BE49-F238E27FC236}">
                <a16:creationId xmlns:a16="http://schemas.microsoft.com/office/drawing/2014/main" id="{31370492-448B-4B60-86B0-7BFD16A40496}"/>
              </a:ext>
            </a:extLst>
          </p:cNvPr>
          <p:cNvSpPr/>
          <p:nvPr/>
        </p:nvSpPr>
        <p:spPr>
          <a:xfrm>
            <a:off x="3670853" y="3332351"/>
            <a:ext cx="1364974" cy="326068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DC9ABF12-3194-4E05-BF9E-F88D9B7CB930}"/>
              </a:ext>
            </a:extLst>
          </p:cNvPr>
          <p:cNvSpPr/>
          <p:nvPr/>
        </p:nvSpPr>
        <p:spPr>
          <a:xfrm>
            <a:off x="2711791" y="4594366"/>
            <a:ext cx="1470991" cy="326068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id="{91AC0570-8CE0-4DC0-9149-CDE8EA68872B}"/>
              </a:ext>
            </a:extLst>
          </p:cNvPr>
          <p:cNvSpPr/>
          <p:nvPr/>
        </p:nvSpPr>
        <p:spPr>
          <a:xfrm>
            <a:off x="8740168" y="3352476"/>
            <a:ext cx="2113361" cy="326068"/>
          </a:xfrm>
          <a:prstGeom prst="rect">
            <a:avLst/>
          </a:prstGeom>
          <a:solidFill>
            <a:srgbClr val="7030A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F4B3A527-D188-4769-88FE-85FD0994A5DF}"/>
              </a:ext>
            </a:extLst>
          </p:cNvPr>
          <p:cNvSpPr txBox="1"/>
          <p:nvPr/>
        </p:nvSpPr>
        <p:spPr>
          <a:xfrm>
            <a:off x="4781723" y="4544864"/>
            <a:ext cx="141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x –  2000</a:t>
            </a:r>
          </a:p>
        </p:txBody>
      </p:sp>
      <p:sp>
        <p:nvSpPr>
          <p:cNvPr id="30" name="Pravokotnik 29">
            <a:extLst>
              <a:ext uri="{FF2B5EF4-FFF2-40B4-BE49-F238E27FC236}">
                <a16:creationId xmlns:a16="http://schemas.microsoft.com/office/drawing/2014/main" id="{2B0B85F1-94E8-456C-814D-849301AC97F3}"/>
              </a:ext>
            </a:extLst>
          </p:cNvPr>
          <p:cNvSpPr/>
          <p:nvPr/>
        </p:nvSpPr>
        <p:spPr>
          <a:xfrm>
            <a:off x="4563996" y="4633590"/>
            <a:ext cx="1692875" cy="326068"/>
          </a:xfrm>
          <a:prstGeom prst="rect">
            <a:avLst/>
          </a:prstGeom>
          <a:solidFill>
            <a:srgbClr val="7030A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BCCDB7AC-206D-47D3-BB1F-33F86EE7903B}"/>
              </a:ext>
            </a:extLst>
          </p:cNvPr>
          <p:cNvSpPr txBox="1"/>
          <p:nvPr/>
        </p:nvSpPr>
        <p:spPr>
          <a:xfrm>
            <a:off x="3084239" y="4212975"/>
            <a:ext cx="72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/>
              <a:t>veliko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B3144FD7-BE61-4D3F-B552-207BBC1777C7}"/>
              </a:ext>
            </a:extLst>
          </p:cNvPr>
          <p:cNvSpPr txBox="1"/>
          <p:nvPr/>
        </p:nvSpPr>
        <p:spPr>
          <a:xfrm>
            <a:off x="4405431" y="4187960"/>
            <a:ext cx="404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/>
              <a:t>Manj, zato množimo na tej strani enačbe </a:t>
            </a:r>
          </a:p>
        </p:txBody>
      </p:sp>
      <p:sp>
        <p:nvSpPr>
          <p:cNvPr id="33" name="Pravokotnik 32">
            <a:extLst>
              <a:ext uri="{FF2B5EF4-FFF2-40B4-BE49-F238E27FC236}">
                <a16:creationId xmlns:a16="http://schemas.microsoft.com/office/drawing/2014/main" id="{D1C340FF-D4CE-409A-B85D-DD176905D0CF}"/>
              </a:ext>
            </a:extLst>
          </p:cNvPr>
          <p:cNvSpPr/>
          <p:nvPr/>
        </p:nvSpPr>
        <p:spPr>
          <a:xfrm>
            <a:off x="5827856" y="3350646"/>
            <a:ext cx="1144795" cy="326068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585ED57B-C14F-41CF-85BB-EEFA04CFC350}"/>
              </a:ext>
            </a:extLst>
          </p:cNvPr>
          <p:cNvSpPr txBox="1"/>
          <p:nvPr/>
        </p:nvSpPr>
        <p:spPr>
          <a:xfrm>
            <a:off x="4315869" y="45399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=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D7FE1AD9-E01D-40E4-B81A-A7DCA8E43E8E}"/>
              </a:ext>
            </a:extLst>
          </p:cNvPr>
          <p:cNvSpPr txBox="1"/>
          <p:nvPr/>
        </p:nvSpPr>
        <p:spPr>
          <a:xfrm>
            <a:off x="5887219" y="4517839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) · 4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206AB1C7-F6DE-4714-8B81-F77D641C5DAF}"/>
              </a:ext>
            </a:extLst>
          </p:cNvPr>
          <p:cNvSpPr txBox="1"/>
          <p:nvPr/>
        </p:nvSpPr>
        <p:spPr>
          <a:xfrm>
            <a:off x="4605677" y="4523597"/>
            <a:ext cx="296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(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E34CBB81-48E7-49FE-8234-BB98FDA5497F}"/>
              </a:ext>
            </a:extLst>
          </p:cNvPr>
          <p:cNvSpPr txBox="1"/>
          <p:nvPr/>
        </p:nvSpPr>
        <p:spPr>
          <a:xfrm>
            <a:off x="3065595" y="5001093"/>
            <a:ext cx="285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x + 4000 = 4x – 8000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A9BEF67-BFFE-44AD-BA82-037287038740}"/>
              </a:ext>
            </a:extLst>
          </p:cNvPr>
          <p:cNvSpPr txBox="1"/>
          <p:nvPr/>
        </p:nvSpPr>
        <p:spPr>
          <a:xfrm>
            <a:off x="3631687" y="5470302"/>
            <a:ext cx="327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– 3x = – 12000    : (- 3)</a:t>
            </a:r>
          </a:p>
        </p:txBody>
      </p:sp>
      <p:sp>
        <p:nvSpPr>
          <p:cNvPr id="39" name="Prostoročno: oblika 38">
            <a:extLst>
              <a:ext uri="{FF2B5EF4-FFF2-40B4-BE49-F238E27FC236}">
                <a16:creationId xmlns:a16="http://schemas.microsoft.com/office/drawing/2014/main" id="{7C8A857B-EAA3-4F86-990F-493E67BF663E}"/>
              </a:ext>
            </a:extLst>
          </p:cNvPr>
          <p:cNvSpPr/>
          <p:nvPr/>
        </p:nvSpPr>
        <p:spPr>
          <a:xfrm>
            <a:off x="5556905" y="5470302"/>
            <a:ext cx="132573" cy="376302"/>
          </a:xfrm>
          <a:custGeom>
            <a:avLst/>
            <a:gdLst>
              <a:gd name="connsiteX0" fmla="*/ 132573 w 132573"/>
              <a:gd name="connsiteY0" fmla="*/ 0 h 376302"/>
              <a:gd name="connsiteX1" fmla="*/ 106068 w 132573"/>
              <a:gd name="connsiteY1" fmla="*/ 66261 h 376302"/>
              <a:gd name="connsiteX2" fmla="*/ 79564 w 132573"/>
              <a:gd name="connsiteY2" fmla="*/ 106017 h 376302"/>
              <a:gd name="connsiteX3" fmla="*/ 39807 w 132573"/>
              <a:gd name="connsiteY3" fmla="*/ 185530 h 376302"/>
              <a:gd name="connsiteX4" fmla="*/ 26555 w 132573"/>
              <a:gd name="connsiteY4" fmla="*/ 318052 h 376302"/>
              <a:gd name="connsiteX5" fmla="*/ 51 w 132573"/>
              <a:gd name="connsiteY5" fmla="*/ 371061 h 37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73" h="376302">
                <a:moveTo>
                  <a:pt x="132573" y="0"/>
                </a:moveTo>
                <a:cubicBezTo>
                  <a:pt x="123738" y="22087"/>
                  <a:pt x="116707" y="44984"/>
                  <a:pt x="106068" y="66261"/>
                </a:cubicBezTo>
                <a:cubicBezTo>
                  <a:pt x="98945" y="80506"/>
                  <a:pt x="86687" y="91771"/>
                  <a:pt x="79564" y="106017"/>
                </a:cubicBezTo>
                <a:cubicBezTo>
                  <a:pt x="24703" y="215741"/>
                  <a:pt x="115760" y="71605"/>
                  <a:pt x="39807" y="185530"/>
                </a:cubicBezTo>
                <a:cubicBezTo>
                  <a:pt x="35390" y="229704"/>
                  <a:pt x="36537" y="274795"/>
                  <a:pt x="26555" y="318052"/>
                </a:cubicBezTo>
                <a:cubicBezTo>
                  <a:pt x="-2399" y="443523"/>
                  <a:pt x="51" y="319129"/>
                  <a:pt x="51" y="37106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7443D46E-6D1D-4D81-8D2E-B28D13819309}"/>
              </a:ext>
            </a:extLst>
          </p:cNvPr>
          <p:cNvSpPr txBox="1"/>
          <p:nvPr/>
        </p:nvSpPr>
        <p:spPr>
          <a:xfrm>
            <a:off x="4036442" y="5923941"/>
            <a:ext cx="125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x = 4000    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780AE0FF-C4B2-4C09-96ED-A9D07E9F0F8B}"/>
              </a:ext>
            </a:extLst>
          </p:cNvPr>
          <p:cNvSpPr txBox="1"/>
          <p:nvPr/>
        </p:nvSpPr>
        <p:spPr>
          <a:xfrm>
            <a:off x="8665526" y="5649044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Jan ima 4000 €.</a:t>
            </a:r>
          </a:p>
        </p:txBody>
      </p:sp>
    </p:spTree>
    <p:extLst>
      <p:ext uri="{BB962C8B-B14F-4D97-AF65-F5344CB8AC3E}">
        <p14:creationId xmlns:p14="http://schemas.microsoft.com/office/powerpoint/2010/main" val="17017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  <p:bldP spid="18" grpId="0"/>
      <p:bldP spid="19" grpId="0"/>
      <p:bldP spid="20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0D40915-3E22-4EFD-8363-18E93F973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29179" r="10393" b="63092"/>
          <a:stretch/>
        </p:blipFill>
        <p:spPr>
          <a:xfrm>
            <a:off x="304799" y="132522"/>
            <a:ext cx="11012558" cy="1268788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E5A3A41-C946-4D0E-A033-982913402512}"/>
              </a:ext>
            </a:extLst>
          </p:cNvPr>
          <p:cNvSpPr txBox="1"/>
          <p:nvPr/>
        </p:nvSpPr>
        <p:spPr>
          <a:xfrm>
            <a:off x="2358886" y="609601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2 : 3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1CA3369-86BA-4ABB-A314-EE3B9E64A142}"/>
              </a:ext>
            </a:extLst>
          </p:cNvPr>
          <p:cNvSpPr txBox="1"/>
          <p:nvPr/>
        </p:nvSpPr>
        <p:spPr>
          <a:xfrm>
            <a:off x="922595" y="1166223"/>
            <a:ext cx="143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>
                <a:solidFill>
                  <a:srgbClr val="0070C0"/>
                </a:solidFill>
              </a:rPr>
              <a:t>Krajšamo z 8</a:t>
            </a:r>
            <a:r>
              <a:rPr lang="sl-SI" i="1" dirty="0"/>
              <a:t>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785D631-FF6C-4E48-BA91-8B81C2CA3728}"/>
              </a:ext>
            </a:extLst>
          </p:cNvPr>
          <p:cNvSpPr txBox="1"/>
          <p:nvPr/>
        </p:nvSpPr>
        <p:spPr>
          <a:xfrm>
            <a:off x="4870467" y="397584"/>
            <a:ext cx="158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rgbClr val="00B050"/>
                </a:solidFill>
              </a:rPr>
              <a:t>Razširimo z 10.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1808BFF-C857-4CD0-8304-D287C2CCC8E8}"/>
              </a:ext>
            </a:extLst>
          </p:cNvPr>
          <p:cNvSpPr txBox="1"/>
          <p:nvPr/>
        </p:nvSpPr>
        <p:spPr>
          <a:xfrm>
            <a:off x="5012622" y="1089279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= 8 : 12 = 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5132CDB-6A6A-46A2-85F7-1308F11BD90F}"/>
              </a:ext>
            </a:extLst>
          </p:cNvPr>
          <p:cNvSpPr txBox="1"/>
          <p:nvPr/>
        </p:nvSpPr>
        <p:spPr>
          <a:xfrm>
            <a:off x="3576331" y="1166223"/>
            <a:ext cx="143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>
                <a:solidFill>
                  <a:srgbClr val="00B050"/>
                </a:solidFill>
              </a:rPr>
              <a:t>Krajšamo s 4.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2F12835-74A1-4600-A0FE-D3DB0BECCEB4}"/>
              </a:ext>
            </a:extLst>
          </p:cNvPr>
          <p:cNvSpPr txBox="1"/>
          <p:nvPr/>
        </p:nvSpPr>
        <p:spPr>
          <a:xfrm>
            <a:off x="5044007" y="1516126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= 2 : 3  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CD40FB67-1EF5-4380-81CF-FCAD9941026B}"/>
              </a:ext>
            </a:extLst>
          </p:cNvPr>
          <p:cNvSpPr/>
          <p:nvPr/>
        </p:nvSpPr>
        <p:spPr>
          <a:xfrm>
            <a:off x="2179105" y="655354"/>
            <a:ext cx="1234633" cy="407808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B4BA234A-7CEC-43CD-A64C-0475A1057B5B}"/>
              </a:ext>
            </a:extLst>
          </p:cNvPr>
          <p:cNvSpPr/>
          <p:nvPr/>
        </p:nvSpPr>
        <p:spPr>
          <a:xfrm>
            <a:off x="9600049" y="4415430"/>
            <a:ext cx="1234633" cy="407808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E96C8BC4-876A-4366-98C8-E439B4E023D3}"/>
              </a:ext>
            </a:extLst>
          </p:cNvPr>
          <p:cNvSpPr/>
          <p:nvPr/>
        </p:nvSpPr>
        <p:spPr>
          <a:xfrm>
            <a:off x="5012324" y="1548876"/>
            <a:ext cx="1234633" cy="407808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B3C4A39-56EF-422B-9A29-B241CB912B4B}"/>
              </a:ext>
            </a:extLst>
          </p:cNvPr>
          <p:cNvSpPr txBox="1"/>
          <p:nvPr/>
        </p:nvSpPr>
        <p:spPr>
          <a:xfrm>
            <a:off x="6756617" y="1500966"/>
            <a:ext cx="1987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i="1" dirty="0">
                <a:solidFill>
                  <a:schemeClr val="accent2">
                    <a:lumMod val="75000"/>
                  </a:schemeClr>
                </a:solidFill>
              </a:rPr>
              <a:t>Zapis z ulomkom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FC3CF916-38A9-42AB-BC7E-D33BB6736253}"/>
                  </a:ext>
                </a:extLst>
              </p:cNvPr>
              <p:cNvSpPr txBox="1"/>
              <p:nvPr/>
            </p:nvSpPr>
            <p:spPr>
              <a:xfrm>
                <a:off x="8657461" y="1349130"/>
                <a:ext cx="1488630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 dm: </a:t>
                </a:r>
              </a:p>
            </p:txBody>
          </p:sp>
        </mc:Choice>
        <mc:Fallback xmlns=""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FC3CF916-38A9-42AB-BC7E-D33BB6736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461" y="1349130"/>
                <a:ext cx="1488630" cy="703782"/>
              </a:xfrm>
              <a:prstGeom prst="rect">
                <a:avLst/>
              </a:prstGeom>
              <a:blipFill>
                <a:blip r:embed="rId3"/>
                <a:stretch>
                  <a:fillRect l="-2869" r="-12705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B79AD0B1-7D34-4706-8D5E-C96826939144}"/>
              </a:ext>
            </a:extLst>
          </p:cNvPr>
          <p:cNvCxnSpPr>
            <a:cxnSpLocks/>
          </p:cNvCxnSpPr>
          <p:nvPr/>
        </p:nvCxnSpPr>
        <p:spPr>
          <a:xfrm flipH="1">
            <a:off x="3502568" y="397584"/>
            <a:ext cx="42378" cy="16417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8C37C0C1-2484-4F0F-A426-9CBC0B90AE96}"/>
              </a:ext>
            </a:extLst>
          </p:cNvPr>
          <p:cNvCxnSpPr>
            <a:cxnSpLocks/>
          </p:cNvCxnSpPr>
          <p:nvPr/>
        </p:nvCxnSpPr>
        <p:spPr>
          <a:xfrm flipH="1">
            <a:off x="6511683" y="397584"/>
            <a:ext cx="10993" cy="16417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967FC2B3-0E85-4622-A5B1-52D845FEB513}"/>
                  </a:ext>
                </a:extLst>
              </p:cNvPr>
              <p:cNvSpPr txBox="1"/>
              <p:nvPr/>
            </p:nvSpPr>
            <p:spPr>
              <a:xfrm>
                <a:off x="10059233" y="1325245"/>
                <a:ext cx="1786197" cy="751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l-SI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l-SI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sz="240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sl-SI" sz="2400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sSup>
                          <m:sSupPr>
                            <m:ctrlPr>
                              <a:rPr lang="sl-SI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sl-SI" sz="2400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sl-SI" sz="2400" dirty="0"/>
                  <a:t>  </a:t>
                </a:r>
                <a:r>
                  <a:rPr lang="sl-SI" sz="2400" dirty="0">
                    <a:solidFill>
                      <a:schemeClr val="accent2">
                        <a:lumMod val="75000"/>
                      </a:schemeClr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967FC2B3-0E85-4622-A5B1-52D845FEB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233" y="1325245"/>
                <a:ext cx="1786197" cy="751552"/>
              </a:xfrm>
              <a:prstGeom prst="rect">
                <a:avLst/>
              </a:prstGeom>
              <a:blipFill>
                <a:blip r:embed="rId4"/>
                <a:stretch>
                  <a:fillRect b="-241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D809ED29-2E14-432F-8886-FC58FA815D31}"/>
              </a:ext>
            </a:extLst>
          </p:cNvPr>
          <p:cNvCxnSpPr>
            <a:cxnSpLocks/>
          </p:cNvCxnSpPr>
          <p:nvPr/>
        </p:nvCxnSpPr>
        <p:spPr>
          <a:xfrm flipH="1">
            <a:off x="304799" y="2039346"/>
            <a:ext cx="6217878" cy="1148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69E7BE10-5751-44AB-9293-54BD38420B30}"/>
                  </a:ext>
                </a:extLst>
              </p:cNvPr>
              <p:cNvSpPr txBox="1"/>
              <p:nvPr/>
            </p:nvSpPr>
            <p:spPr>
              <a:xfrm>
                <a:off x="8814169" y="2100682"/>
                <a:ext cx="3031261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 dm: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 m = </a:t>
                </a:r>
              </a:p>
            </p:txBody>
          </p:sp>
        </mc:Choice>
        <mc:Fallback xmlns="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69E7BE10-5751-44AB-9293-54BD38420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169" y="2100682"/>
                <a:ext cx="3031261" cy="703782"/>
              </a:xfrm>
              <a:prstGeom prst="rect">
                <a:avLst/>
              </a:prstGeom>
              <a:blipFill>
                <a:blip r:embed="rId5"/>
                <a:stretch>
                  <a:fillRect l="-1610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9AB3CC4E-2CF7-4D4C-A568-9B774EA63E51}"/>
              </a:ext>
            </a:extLst>
          </p:cNvPr>
          <p:cNvSpPr txBox="1"/>
          <p:nvPr/>
        </p:nvSpPr>
        <p:spPr>
          <a:xfrm>
            <a:off x="7033629" y="2233001"/>
            <a:ext cx="1987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i="1" dirty="0" err="1">
                <a:solidFill>
                  <a:srgbClr val="002060"/>
                </a:solidFill>
              </a:rPr>
              <a:t>Korenjenje</a:t>
            </a:r>
            <a:endParaRPr lang="sl-SI" sz="2000" i="1" dirty="0">
              <a:solidFill>
                <a:srgbClr val="002060"/>
              </a:solidFill>
            </a:endParaRP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00600353-FCC8-43A7-B72A-5EA64DD56C34}"/>
              </a:ext>
            </a:extLst>
          </p:cNvPr>
          <p:cNvSpPr txBox="1"/>
          <p:nvPr/>
        </p:nvSpPr>
        <p:spPr>
          <a:xfrm>
            <a:off x="6291816" y="2873445"/>
            <a:ext cx="258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i="1" dirty="0">
                <a:solidFill>
                  <a:schemeClr val="accent2">
                    <a:lumMod val="75000"/>
                  </a:schemeClr>
                </a:solidFill>
              </a:rPr>
              <a:t>- metre pomnožimo z 10, da dobimo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oljeZBesedilom 29">
                <a:extLst>
                  <a:ext uri="{FF2B5EF4-FFF2-40B4-BE49-F238E27FC236}">
                    <a16:creationId xmlns:a16="http://schemas.microsoft.com/office/drawing/2014/main" id="{3A997A48-382A-4B55-BC44-D0B4B6B13B35}"/>
                  </a:ext>
                </a:extLst>
              </p:cNvPr>
              <p:cNvSpPr txBox="1"/>
              <p:nvPr/>
            </p:nvSpPr>
            <p:spPr>
              <a:xfrm>
                <a:off x="8769540" y="2929086"/>
                <a:ext cx="3031261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 dm: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 dm = </a:t>
                </a:r>
              </a:p>
            </p:txBody>
          </p:sp>
        </mc:Choice>
        <mc:Fallback xmlns="">
          <p:sp>
            <p:nvSpPr>
              <p:cNvPr id="30" name="PoljeZBesedilom 29">
                <a:extLst>
                  <a:ext uri="{FF2B5EF4-FFF2-40B4-BE49-F238E27FC236}">
                    <a16:creationId xmlns:a16="http://schemas.microsoft.com/office/drawing/2014/main" id="{3A997A48-382A-4B55-BC44-D0B4B6B13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540" y="2929086"/>
                <a:ext cx="3031261" cy="703782"/>
              </a:xfrm>
              <a:prstGeom prst="rect">
                <a:avLst/>
              </a:prstGeom>
              <a:blipFill>
                <a:blip r:embed="rId6"/>
                <a:stretch>
                  <a:fillRect l="-1610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56D3C4D5-DCF6-4A44-9FDC-7711DC4E6F65}"/>
              </a:ext>
            </a:extLst>
          </p:cNvPr>
          <p:cNvCxnSpPr/>
          <p:nvPr/>
        </p:nvCxnSpPr>
        <p:spPr>
          <a:xfrm flipV="1">
            <a:off x="9528313" y="3084658"/>
            <a:ext cx="530920" cy="5482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>
            <a:extLst>
              <a:ext uri="{FF2B5EF4-FFF2-40B4-BE49-F238E27FC236}">
                <a16:creationId xmlns:a16="http://schemas.microsoft.com/office/drawing/2014/main" id="{1FD6DA51-AB41-41FE-B5D8-0C582126EAB3}"/>
              </a:ext>
            </a:extLst>
          </p:cNvPr>
          <p:cNvCxnSpPr/>
          <p:nvPr/>
        </p:nvCxnSpPr>
        <p:spPr>
          <a:xfrm flipV="1">
            <a:off x="10786437" y="2944256"/>
            <a:ext cx="530920" cy="5482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D1C95FFC-A1C3-4FB6-B897-3B181495273D}"/>
                  </a:ext>
                </a:extLst>
              </p:cNvPr>
              <p:cNvSpPr txBox="1"/>
              <p:nvPr/>
            </p:nvSpPr>
            <p:spPr>
              <a:xfrm>
                <a:off x="9127411" y="3788440"/>
                <a:ext cx="23155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sl-SI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 :100 </m:t>
                    </m:r>
                  </m:oMath>
                </a14:m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= </a:t>
                </a:r>
              </a:p>
            </p:txBody>
          </p:sp>
        </mc:Choice>
        <mc:Fallback xmlns=""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D1C95FFC-A1C3-4FB6-B897-3B1814952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411" y="3788440"/>
                <a:ext cx="2315517" cy="523220"/>
              </a:xfrm>
              <a:prstGeom prst="rect">
                <a:avLst/>
              </a:prstGeom>
              <a:blipFill>
                <a:blip r:embed="rId7"/>
                <a:stretch>
                  <a:fillRect l="-1842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308EEA1B-69AC-418B-A984-C1968F3B95E6}"/>
              </a:ext>
            </a:extLst>
          </p:cNvPr>
          <p:cNvSpPr txBox="1"/>
          <p:nvPr/>
        </p:nvSpPr>
        <p:spPr>
          <a:xfrm>
            <a:off x="6231592" y="3711467"/>
            <a:ext cx="28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i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sl-SI" sz="2000" i="1" dirty="0">
                <a:solidFill>
                  <a:srgbClr val="002060"/>
                </a:solidFill>
              </a:rPr>
              <a:t>Razširjanje razmerja s 3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91AF3B57-C6C8-4041-B27E-CC44081B8D75}"/>
              </a:ext>
            </a:extLst>
          </p:cNvPr>
          <p:cNvSpPr txBox="1"/>
          <p:nvPr/>
        </p:nvSpPr>
        <p:spPr>
          <a:xfrm>
            <a:off x="6579570" y="4415430"/>
            <a:ext cx="28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i="1" dirty="0">
                <a:solidFill>
                  <a:schemeClr val="accent2">
                    <a:lumMod val="75000"/>
                  </a:schemeClr>
                </a:solidFill>
              </a:rPr>
              <a:t>Krajšanje razmerja z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B35CC189-38D2-445C-85D3-D1BDC2830478}"/>
                  </a:ext>
                </a:extLst>
              </p:cNvPr>
              <p:cNvSpPr txBox="1"/>
              <p:nvPr/>
            </p:nvSpPr>
            <p:spPr>
              <a:xfrm>
                <a:off x="9509549" y="4353875"/>
                <a:ext cx="14889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sl-SI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:5 </m:t>
                    </m:r>
                  </m:oMath>
                </a14:m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B35CC189-38D2-445C-85D3-D1BDC2830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549" y="4353875"/>
                <a:ext cx="1488923" cy="523220"/>
              </a:xfrm>
              <a:prstGeom prst="rect">
                <a:avLst/>
              </a:prstGeom>
              <a:blipFill>
                <a:blip r:embed="rId8"/>
                <a:stretch>
                  <a:fillRect l="-3279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Raven povezovalnik 44">
            <a:extLst>
              <a:ext uri="{FF2B5EF4-FFF2-40B4-BE49-F238E27FC236}">
                <a16:creationId xmlns:a16="http://schemas.microsoft.com/office/drawing/2014/main" id="{E3F8BAF5-633F-4995-9B2B-4DEC6BEC1A08}"/>
              </a:ext>
            </a:extLst>
          </p:cNvPr>
          <p:cNvCxnSpPr/>
          <p:nvPr/>
        </p:nvCxnSpPr>
        <p:spPr>
          <a:xfrm>
            <a:off x="6235694" y="2202154"/>
            <a:ext cx="165652" cy="4736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77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24" grpId="0"/>
      <p:bldP spid="26" grpId="0"/>
      <p:bldP spid="28" grpId="0"/>
      <p:bldP spid="29" grpId="0"/>
      <p:bldP spid="30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698F467-AAE4-4434-82B8-9497F067C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60" r="11291" b="40145"/>
          <a:stretch/>
        </p:blipFill>
        <p:spPr>
          <a:xfrm>
            <a:off x="410145" y="331303"/>
            <a:ext cx="10032567" cy="116619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7EA2CA9-7356-4B4A-9693-F4B4A7FC87D5}"/>
              </a:ext>
            </a:extLst>
          </p:cNvPr>
          <p:cNvSpPr txBox="1"/>
          <p:nvPr/>
        </p:nvSpPr>
        <p:spPr>
          <a:xfrm>
            <a:off x="4081670" y="100470"/>
            <a:ext cx="7593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rgbClr val="C00000"/>
                </a:solidFill>
              </a:rPr>
              <a:t>Produkt notranjih členov je enak produktu zunanjih členov.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EE3AC73-68CA-4A55-AB6C-AE51AA39B763}"/>
              </a:ext>
            </a:extLst>
          </p:cNvPr>
          <p:cNvSpPr txBox="1"/>
          <p:nvPr/>
        </p:nvSpPr>
        <p:spPr>
          <a:xfrm>
            <a:off x="1577008" y="1319673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4x = 60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C762A61-8173-429A-A29E-FE79D11E15CA}"/>
              </a:ext>
            </a:extLst>
          </p:cNvPr>
          <p:cNvSpPr txBox="1"/>
          <p:nvPr/>
        </p:nvSpPr>
        <p:spPr>
          <a:xfrm>
            <a:off x="1577008" y="178133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x = 15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FB0D6AA-6BC2-43FF-8EA2-7A3AEB3EAA76}"/>
              </a:ext>
            </a:extLst>
          </p:cNvPr>
          <p:cNvSpPr txBox="1"/>
          <p:nvPr/>
        </p:nvSpPr>
        <p:spPr>
          <a:xfrm>
            <a:off x="5201477" y="1266663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x² = 36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25E319F-9927-45B7-B496-2F78DEBA5655}"/>
              </a:ext>
            </a:extLst>
          </p:cNvPr>
          <p:cNvSpPr txBox="1"/>
          <p:nvPr/>
        </p:nvSpPr>
        <p:spPr>
          <a:xfrm>
            <a:off x="4611411" y="166422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x</a:t>
            </a:r>
            <a:r>
              <a:rPr lang="sl-SI" sz="2400" baseline="-25000" dirty="0">
                <a:solidFill>
                  <a:srgbClr val="00B050"/>
                </a:solidFill>
              </a:rPr>
              <a:t>1</a:t>
            </a:r>
            <a:r>
              <a:rPr lang="sl-SI" sz="2400" dirty="0">
                <a:solidFill>
                  <a:srgbClr val="00B050"/>
                </a:solidFill>
              </a:rPr>
              <a:t> = 6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7C871F1-D76E-49C2-B4CB-E7EAD7FD6900}"/>
              </a:ext>
            </a:extLst>
          </p:cNvPr>
          <p:cNvSpPr txBox="1"/>
          <p:nvPr/>
        </p:nvSpPr>
        <p:spPr>
          <a:xfrm>
            <a:off x="5713796" y="1685189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x</a:t>
            </a:r>
            <a:r>
              <a:rPr lang="sl-SI" sz="2400" baseline="-25000" dirty="0">
                <a:solidFill>
                  <a:srgbClr val="00B050"/>
                </a:solidFill>
              </a:rPr>
              <a:t>2</a:t>
            </a:r>
            <a:r>
              <a:rPr lang="sl-SI" sz="2400" dirty="0">
                <a:solidFill>
                  <a:srgbClr val="00B050"/>
                </a:solidFill>
              </a:rPr>
              <a:t> = – 6</a:t>
            </a:r>
          </a:p>
        </p:txBody>
      </p: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D89D36D0-F165-4325-811A-9A595919A333}"/>
              </a:ext>
            </a:extLst>
          </p:cNvPr>
          <p:cNvCxnSpPr>
            <a:cxnSpLocks/>
          </p:cNvCxnSpPr>
          <p:nvPr/>
        </p:nvCxnSpPr>
        <p:spPr>
          <a:xfrm>
            <a:off x="3829878" y="914399"/>
            <a:ext cx="0" cy="1623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E9FFF2C0-6549-4DDE-A497-FB21F376BDCD}"/>
              </a:ext>
            </a:extLst>
          </p:cNvPr>
          <p:cNvCxnSpPr>
            <a:cxnSpLocks/>
          </p:cNvCxnSpPr>
          <p:nvPr/>
        </p:nvCxnSpPr>
        <p:spPr>
          <a:xfrm>
            <a:off x="7335078" y="921024"/>
            <a:ext cx="0" cy="16169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8EB1E942-9EB8-4920-AD5A-3541A771D43C}"/>
                  </a:ext>
                </a:extLst>
              </p:cNvPr>
              <p:cNvSpPr txBox="1"/>
              <p:nvPr/>
            </p:nvSpPr>
            <p:spPr>
              <a:xfrm>
                <a:off x="9446587" y="1579612"/>
                <a:ext cx="2106312" cy="617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 ·5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 ·3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8EB1E942-9EB8-4920-AD5A-3541A771D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587" y="1579612"/>
                <a:ext cx="2106312" cy="617605"/>
              </a:xfrm>
              <a:prstGeom prst="rect">
                <a:avLst/>
              </a:prstGeom>
              <a:blipFill>
                <a:blip r:embed="rId3"/>
                <a:stretch>
                  <a:fillRect l="-290" t="-990" b="-2178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A90611A5-1CAB-47AF-862C-BC6E27F1CA8D}"/>
                  </a:ext>
                </a:extLst>
              </p:cNvPr>
              <p:cNvSpPr txBox="1"/>
              <p:nvPr/>
            </p:nvSpPr>
            <p:spPr>
              <a:xfrm>
                <a:off x="9389556" y="2537971"/>
                <a:ext cx="2106312" cy="617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dirty="0"/>
                  <a:t>     </a:t>
                </a:r>
                <a:r>
                  <a:rPr lang="sl-SI" sz="2800" dirty="0">
                    <a:solidFill>
                      <a:srgbClr val="7030A0"/>
                    </a:solidFill>
                  </a:rPr>
                  <a:t>· 4</a:t>
                </a:r>
              </a:p>
            </p:txBody>
          </p:sp>
        </mc:Choice>
        <mc:Fallback xmlns=""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A90611A5-1CAB-47AF-862C-BC6E27F1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556" y="2537971"/>
                <a:ext cx="2106312" cy="617605"/>
              </a:xfrm>
              <a:prstGeom prst="rect">
                <a:avLst/>
              </a:prstGeom>
              <a:blipFill>
                <a:blip r:embed="rId4"/>
                <a:stretch>
                  <a:fillRect t="-980" b="-2058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299BB100-5D29-426F-9C6C-6E162AF3550E}"/>
              </a:ext>
            </a:extLst>
          </p:cNvPr>
          <p:cNvSpPr/>
          <p:nvPr/>
        </p:nvSpPr>
        <p:spPr>
          <a:xfrm>
            <a:off x="10316816" y="2409451"/>
            <a:ext cx="251791" cy="874643"/>
          </a:xfrm>
          <a:custGeom>
            <a:avLst/>
            <a:gdLst>
              <a:gd name="connsiteX0" fmla="*/ 251791 w 251791"/>
              <a:gd name="connsiteY0" fmla="*/ 0 h 874643"/>
              <a:gd name="connsiteX1" fmla="*/ 238539 w 251791"/>
              <a:gd name="connsiteY1" fmla="*/ 119269 h 874643"/>
              <a:gd name="connsiteX2" fmla="*/ 225287 w 251791"/>
              <a:gd name="connsiteY2" fmla="*/ 172278 h 874643"/>
              <a:gd name="connsiteX3" fmla="*/ 198782 w 251791"/>
              <a:gd name="connsiteY3" fmla="*/ 291548 h 874643"/>
              <a:gd name="connsiteX4" fmla="*/ 172278 w 251791"/>
              <a:gd name="connsiteY4" fmla="*/ 371061 h 874643"/>
              <a:gd name="connsiteX5" fmla="*/ 159026 w 251791"/>
              <a:gd name="connsiteY5" fmla="*/ 410817 h 874643"/>
              <a:gd name="connsiteX6" fmla="*/ 132522 w 251791"/>
              <a:gd name="connsiteY6" fmla="*/ 437322 h 874643"/>
              <a:gd name="connsiteX7" fmla="*/ 79513 w 251791"/>
              <a:gd name="connsiteY7" fmla="*/ 556591 h 874643"/>
              <a:gd name="connsiteX8" fmla="*/ 53008 w 251791"/>
              <a:gd name="connsiteY8" fmla="*/ 649356 h 874643"/>
              <a:gd name="connsiteX9" fmla="*/ 26504 w 251791"/>
              <a:gd name="connsiteY9" fmla="*/ 728869 h 874643"/>
              <a:gd name="connsiteX10" fmla="*/ 13252 w 251791"/>
              <a:gd name="connsiteY10" fmla="*/ 768626 h 874643"/>
              <a:gd name="connsiteX11" fmla="*/ 0 w 251791"/>
              <a:gd name="connsiteY11" fmla="*/ 808382 h 874643"/>
              <a:gd name="connsiteX12" fmla="*/ 0 w 251791"/>
              <a:gd name="connsiteY12" fmla="*/ 874643 h 87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791" h="874643">
                <a:moveTo>
                  <a:pt x="251791" y="0"/>
                </a:moveTo>
                <a:cubicBezTo>
                  <a:pt x="247374" y="39756"/>
                  <a:pt x="244621" y="79733"/>
                  <a:pt x="238539" y="119269"/>
                </a:cubicBezTo>
                <a:cubicBezTo>
                  <a:pt x="235770" y="137271"/>
                  <a:pt x="229238" y="154498"/>
                  <a:pt x="225287" y="172278"/>
                </a:cubicBezTo>
                <a:cubicBezTo>
                  <a:pt x="214475" y="220934"/>
                  <a:pt x="212637" y="245365"/>
                  <a:pt x="198782" y="291548"/>
                </a:cubicBezTo>
                <a:cubicBezTo>
                  <a:pt x="190754" y="318308"/>
                  <a:pt x="181113" y="344557"/>
                  <a:pt x="172278" y="371061"/>
                </a:cubicBezTo>
                <a:cubicBezTo>
                  <a:pt x="167861" y="384313"/>
                  <a:pt x="168903" y="400939"/>
                  <a:pt x="159026" y="410817"/>
                </a:cubicBezTo>
                <a:lnTo>
                  <a:pt x="132522" y="437322"/>
                </a:lnTo>
                <a:cubicBezTo>
                  <a:pt x="100980" y="531945"/>
                  <a:pt x="121514" y="493589"/>
                  <a:pt x="79513" y="556591"/>
                </a:cubicBezTo>
                <a:cubicBezTo>
                  <a:pt x="34974" y="690212"/>
                  <a:pt x="102933" y="482942"/>
                  <a:pt x="53008" y="649356"/>
                </a:cubicBezTo>
                <a:cubicBezTo>
                  <a:pt x="44980" y="676116"/>
                  <a:pt x="35339" y="702365"/>
                  <a:pt x="26504" y="728869"/>
                </a:cubicBezTo>
                <a:lnTo>
                  <a:pt x="13252" y="768626"/>
                </a:lnTo>
                <a:cubicBezTo>
                  <a:pt x="8835" y="781878"/>
                  <a:pt x="0" y="794413"/>
                  <a:pt x="0" y="808382"/>
                </a:cubicBezTo>
                <a:lnTo>
                  <a:pt x="0" y="874643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11222504-57B1-4D7B-833F-963FC0812470}"/>
              </a:ext>
            </a:extLst>
          </p:cNvPr>
          <p:cNvSpPr txBox="1"/>
          <p:nvPr/>
        </p:nvSpPr>
        <p:spPr>
          <a:xfrm>
            <a:off x="7441735" y="2146854"/>
            <a:ext cx="210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/>
              <a:t>Krajšanje ulomka s 6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3747D684-AD2A-4F0D-A205-7157A274A41B}"/>
              </a:ext>
            </a:extLst>
          </p:cNvPr>
          <p:cNvSpPr txBox="1"/>
          <p:nvPr/>
        </p:nvSpPr>
        <p:spPr>
          <a:xfrm>
            <a:off x="9507840" y="3343074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2a = 5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D3E22859-5096-45CC-91C6-3E24B43A8434}"/>
              </a:ext>
            </a:extLst>
          </p:cNvPr>
          <p:cNvSpPr txBox="1"/>
          <p:nvPr/>
        </p:nvSpPr>
        <p:spPr>
          <a:xfrm>
            <a:off x="9627109" y="3719010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a = 2,5</a:t>
            </a:r>
          </a:p>
        </p:txBody>
      </p: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119DBC59-745B-457B-9CC2-A62DADC5BE5B}"/>
              </a:ext>
            </a:extLst>
          </p:cNvPr>
          <p:cNvCxnSpPr>
            <a:cxnSpLocks/>
          </p:cNvCxnSpPr>
          <p:nvPr/>
        </p:nvCxnSpPr>
        <p:spPr>
          <a:xfrm>
            <a:off x="689113" y="2537971"/>
            <a:ext cx="85078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Slika 23">
            <a:extLst>
              <a:ext uri="{FF2B5EF4-FFF2-40B4-BE49-F238E27FC236}">
                <a16:creationId xmlns:a16="http://schemas.microsoft.com/office/drawing/2014/main" id="{73BE0DB1-C2CF-4FA7-91CB-583056671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3" r="3018" b="18470"/>
          <a:stretch/>
        </p:blipFill>
        <p:spPr>
          <a:xfrm>
            <a:off x="111014" y="2693136"/>
            <a:ext cx="9000793" cy="760523"/>
          </a:xfrm>
          <a:prstGeom prst="rect">
            <a:avLst/>
          </a:prstGeom>
        </p:spPr>
      </p:pic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9852E9F5-490C-464B-921A-28A1FB977988}"/>
              </a:ext>
            </a:extLst>
          </p:cNvPr>
          <p:cNvCxnSpPr>
            <a:cxnSpLocks/>
          </p:cNvCxnSpPr>
          <p:nvPr/>
        </p:nvCxnSpPr>
        <p:spPr>
          <a:xfrm>
            <a:off x="9197009" y="2534600"/>
            <a:ext cx="0" cy="16169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27DAB236-E2CF-48AF-A316-700989556A8C}"/>
              </a:ext>
            </a:extLst>
          </p:cNvPr>
          <p:cNvCxnSpPr/>
          <p:nvPr/>
        </p:nvCxnSpPr>
        <p:spPr>
          <a:xfrm>
            <a:off x="9197009" y="4180675"/>
            <a:ext cx="29022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F6F7BBF9-4FC8-448F-B43C-F2CC0742D815}"/>
              </a:ext>
            </a:extLst>
          </p:cNvPr>
          <p:cNvSpPr txBox="1"/>
          <p:nvPr/>
        </p:nvSpPr>
        <p:spPr>
          <a:xfrm>
            <a:off x="1115375" y="3410589"/>
            <a:ext cx="693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>
                <a:solidFill>
                  <a:schemeClr val="accent2">
                    <a:lumMod val="75000"/>
                  </a:schemeClr>
                </a:solidFill>
              </a:rPr>
              <a:t>Podobna trikotnika imata istoležne stranice v enakem razmerju. 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801FD8B1-5AE5-43EC-AAA5-7F6F56869C60}"/>
              </a:ext>
            </a:extLst>
          </p:cNvPr>
          <p:cNvSpPr txBox="1"/>
          <p:nvPr/>
        </p:nvSpPr>
        <p:spPr>
          <a:xfrm>
            <a:off x="1050362" y="3805433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>
                <a:solidFill>
                  <a:schemeClr val="accent2">
                    <a:lumMod val="75000"/>
                  </a:schemeClr>
                </a:solidFill>
              </a:rPr>
              <a:t>a` : a = b` : b. 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4D8B5A91-ADBD-4B94-AC05-2708FEF19C57}"/>
              </a:ext>
            </a:extLst>
          </p:cNvPr>
          <p:cNvSpPr txBox="1"/>
          <p:nvPr/>
        </p:nvSpPr>
        <p:spPr>
          <a:xfrm>
            <a:off x="639512" y="4187634"/>
            <a:ext cx="219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l-SI" sz="2400" dirty="0">
                <a:solidFill>
                  <a:srgbClr val="00B050"/>
                </a:solidFill>
              </a:rPr>
              <a:t>Pravokotnik</a:t>
            </a:r>
          </a:p>
          <a:p>
            <a:r>
              <a:rPr lang="sl-SI" sz="2400" dirty="0">
                <a:solidFill>
                  <a:srgbClr val="00B050"/>
                </a:solidFill>
              </a:rPr>
              <a:t>       a = 8 cm</a:t>
            </a:r>
          </a:p>
          <a:p>
            <a:r>
              <a:rPr lang="sl-SI" sz="2400" dirty="0">
                <a:solidFill>
                  <a:srgbClr val="00B050"/>
                </a:solidFill>
              </a:rPr>
              <a:t>       b = 5 cm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D7E89292-15DC-4097-A072-F5218E42ADE6}"/>
              </a:ext>
            </a:extLst>
          </p:cNvPr>
          <p:cNvSpPr txBox="1"/>
          <p:nvPr/>
        </p:nvSpPr>
        <p:spPr>
          <a:xfrm>
            <a:off x="3422354" y="4205543"/>
            <a:ext cx="2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2. Pravokotnik</a:t>
            </a:r>
          </a:p>
          <a:p>
            <a:r>
              <a:rPr lang="sl-SI" sz="2400" dirty="0">
                <a:solidFill>
                  <a:srgbClr val="00B050"/>
                </a:solidFill>
              </a:rPr>
              <a:t>     a` = 20 cm</a:t>
            </a:r>
          </a:p>
          <a:p>
            <a:r>
              <a:rPr lang="sl-SI" sz="2400" dirty="0">
                <a:solidFill>
                  <a:srgbClr val="00B050"/>
                </a:solidFill>
              </a:rPr>
              <a:t>     b` = 12,5 cm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285A60C6-BF2B-478B-BA4C-26CEFDC7F617}"/>
              </a:ext>
            </a:extLst>
          </p:cNvPr>
          <p:cNvSpPr txBox="1"/>
          <p:nvPr/>
        </p:nvSpPr>
        <p:spPr>
          <a:xfrm>
            <a:off x="6571489" y="3980620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a` : a = 20 : 8 = 5 : 2 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BEC8BD88-71CF-445D-A776-B605175D4621}"/>
              </a:ext>
            </a:extLst>
          </p:cNvPr>
          <p:cNvSpPr txBox="1"/>
          <p:nvPr/>
        </p:nvSpPr>
        <p:spPr>
          <a:xfrm>
            <a:off x="6571489" y="4471413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b` : b = 12,5 : 5 = 125 : 50 = 5 : 2 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2CE6F40F-7B55-4FE2-B0A4-FE9E6A7DADAE}"/>
              </a:ext>
            </a:extLst>
          </p:cNvPr>
          <p:cNvSpPr txBox="1"/>
          <p:nvPr/>
        </p:nvSpPr>
        <p:spPr>
          <a:xfrm>
            <a:off x="6210486" y="5034020"/>
            <a:ext cx="5224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Pravokotnika sta podobna – istoležne stranice so</a:t>
            </a:r>
          </a:p>
          <a:p>
            <a:r>
              <a:rPr lang="sl-SI" sz="2000" dirty="0"/>
              <a:t> v enakem razmerju. </a:t>
            </a:r>
          </a:p>
        </p:txBody>
      </p:sp>
    </p:spTree>
    <p:extLst>
      <p:ext uri="{BB962C8B-B14F-4D97-AF65-F5344CB8AC3E}">
        <p14:creationId xmlns:p14="http://schemas.microsoft.com/office/powerpoint/2010/main" val="104667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3" grpId="0"/>
      <p:bldP spid="14" grpId="0"/>
      <p:bldP spid="15" grpId="0" animBg="1"/>
      <p:bldP spid="16" grpId="0"/>
      <p:bldP spid="17" grpId="0"/>
      <p:bldP spid="18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A27C1A4-555D-4B27-AFB8-3500CB45CC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 r="7711" b="87065"/>
          <a:stretch/>
        </p:blipFill>
        <p:spPr>
          <a:xfrm>
            <a:off x="0" y="0"/>
            <a:ext cx="11122925" cy="115271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DD9879A-7FEE-4612-8950-F981D3EE90E6}"/>
              </a:ext>
            </a:extLst>
          </p:cNvPr>
          <p:cNvSpPr txBox="1"/>
          <p:nvPr/>
        </p:nvSpPr>
        <p:spPr>
          <a:xfrm>
            <a:off x="1811098" y="1086733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z : n = 1 : 750 000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D62FE793-2631-4D07-9EAC-D75A7BC8D725}"/>
              </a:ext>
            </a:extLst>
          </p:cNvPr>
          <p:cNvSpPr/>
          <p:nvPr/>
        </p:nvSpPr>
        <p:spPr>
          <a:xfrm>
            <a:off x="2361063" y="272955"/>
            <a:ext cx="1446662" cy="259308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635177FC-C22F-4BA7-A667-B0EC8A81B2B5}"/>
              </a:ext>
            </a:extLst>
          </p:cNvPr>
          <p:cNvSpPr/>
          <p:nvPr/>
        </p:nvSpPr>
        <p:spPr>
          <a:xfrm>
            <a:off x="1811098" y="1152712"/>
            <a:ext cx="481528" cy="419607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F4FEFFC6-00E1-4DEC-A316-B668F5AD42FB}"/>
              </a:ext>
            </a:extLst>
          </p:cNvPr>
          <p:cNvSpPr/>
          <p:nvPr/>
        </p:nvSpPr>
        <p:spPr>
          <a:xfrm>
            <a:off x="10060575" y="156749"/>
            <a:ext cx="766451" cy="419607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84F4809-4A37-460E-8BDD-A6BFD07E9F37}"/>
              </a:ext>
            </a:extLst>
          </p:cNvPr>
          <p:cNvSpPr txBox="1"/>
          <p:nvPr/>
        </p:nvSpPr>
        <p:spPr>
          <a:xfrm>
            <a:off x="1811097" y="1609953"/>
            <a:ext cx="305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2,3 : n = 1 : 750 000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5853F77-4786-4ECC-BDEC-E603B49A418F}"/>
              </a:ext>
            </a:extLst>
          </p:cNvPr>
          <p:cNvSpPr txBox="1"/>
          <p:nvPr/>
        </p:nvSpPr>
        <p:spPr>
          <a:xfrm>
            <a:off x="1811097" y="2029560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n = 750 000 · 2,3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424C34A-27FA-4C5C-9CB8-68AB229FADF4}"/>
              </a:ext>
            </a:extLst>
          </p:cNvPr>
          <p:cNvSpPr txBox="1"/>
          <p:nvPr/>
        </p:nvSpPr>
        <p:spPr>
          <a:xfrm>
            <a:off x="1825876" y="2552780"/>
            <a:ext cx="429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n = 1725000 cm = 17,25 km 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C1466B4D-1309-440E-8AA0-A4B514BB5BF4}"/>
              </a:ext>
            </a:extLst>
          </p:cNvPr>
          <p:cNvSpPr txBox="1"/>
          <p:nvPr/>
        </p:nvSpPr>
        <p:spPr>
          <a:xfrm>
            <a:off x="6400800" y="2552780"/>
            <a:ext cx="5332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Razdalja med krajema je 17,25 km. </a:t>
            </a:r>
          </a:p>
        </p:txBody>
      </p: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D5B5649E-368F-44CC-A335-939F2FA57DCB}"/>
              </a:ext>
            </a:extLst>
          </p:cNvPr>
          <p:cNvCxnSpPr/>
          <p:nvPr/>
        </p:nvCxnSpPr>
        <p:spPr>
          <a:xfrm>
            <a:off x="649357" y="3076000"/>
            <a:ext cx="112510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>
            <a:extLst>
              <a:ext uri="{FF2B5EF4-FFF2-40B4-BE49-F238E27FC236}">
                <a16:creationId xmlns:a16="http://schemas.microsoft.com/office/drawing/2014/main" id="{E58FC145-3368-4CAE-8CCB-777E25986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34132" r="12753" b="60905"/>
          <a:stretch/>
        </p:blipFill>
        <p:spPr>
          <a:xfrm>
            <a:off x="353458" y="3309891"/>
            <a:ext cx="10999306" cy="944217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108A4AB9-ED36-42FC-883F-7C7F687D146D}"/>
              </a:ext>
            </a:extLst>
          </p:cNvPr>
          <p:cNvSpPr txBox="1"/>
          <p:nvPr/>
        </p:nvSpPr>
        <p:spPr>
          <a:xfrm>
            <a:off x="1118439" y="4245235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a : b : c = 5 : 4 : 3 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D128462-B68A-43B7-89DE-AE0B9B66DA16}"/>
              </a:ext>
            </a:extLst>
          </p:cNvPr>
          <p:cNvSpPr txBox="1"/>
          <p:nvPr/>
        </p:nvSpPr>
        <p:spPr>
          <a:xfrm>
            <a:off x="5166977" y="4245234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a + b + c = o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636000C6-8627-4830-B16B-5607D65AC479}"/>
              </a:ext>
            </a:extLst>
          </p:cNvPr>
          <p:cNvSpPr txBox="1"/>
          <p:nvPr/>
        </p:nvSpPr>
        <p:spPr>
          <a:xfrm>
            <a:off x="1423099" y="4686032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a = 5t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22A16476-855A-4C75-89BC-D8917C6B4819}"/>
              </a:ext>
            </a:extLst>
          </p:cNvPr>
          <p:cNvSpPr txBox="1"/>
          <p:nvPr/>
        </p:nvSpPr>
        <p:spPr>
          <a:xfrm>
            <a:off x="1413230" y="5147697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b = 4t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5B549B91-98EE-4BF9-9BAF-4886C614E253}"/>
              </a:ext>
            </a:extLst>
          </p:cNvPr>
          <p:cNvSpPr txBox="1"/>
          <p:nvPr/>
        </p:nvSpPr>
        <p:spPr>
          <a:xfrm>
            <a:off x="1448032" y="5642244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c = 3t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BBA08764-C042-4E6C-96F7-3C227B08AC90}"/>
              </a:ext>
            </a:extLst>
          </p:cNvPr>
          <p:cNvSpPr txBox="1"/>
          <p:nvPr/>
        </p:nvSpPr>
        <p:spPr>
          <a:xfrm>
            <a:off x="5166977" y="4686243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5t + 4t + 3t = 48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22B4A4AC-AAE4-42A4-8990-E58788DD8040}"/>
              </a:ext>
            </a:extLst>
          </p:cNvPr>
          <p:cNvSpPr txBox="1"/>
          <p:nvPr/>
        </p:nvSpPr>
        <p:spPr>
          <a:xfrm>
            <a:off x="6096000" y="5084141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 12t = 48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10EDD35E-C1C8-4F75-8E4C-9B1DCE199754}"/>
              </a:ext>
            </a:extLst>
          </p:cNvPr>
          <p:cNvSpPr txBox="1"/>
          <p:nvPr/>
        </p:nvSpPr>
        <p:spPr>
          <a:xfrm>
            <a:off x="6402050" y="5484588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 t = 4 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4EEA4B93-78DF-44B5-8359-0A456AD88F55}"/>
              </a:ext>
            </a:extLst>
          </p:cNvPr>
          <p:cNvSpPr txBox="1"/>
          <p:nvPr/>
        </p:nvSpPr>
        <p:spPr>
          <a:xfrm>
            <a:off x="2267747" y="4661165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= 5·4 = 20 cm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CF822943-8145-4D0A-976A-F755D3D8FB4E}"/>
              </a:ext>
            </a:extLst>
          </p:cNvPr>
          <p:cNvSpPr txBox="1"/>
          <p:nvPr/>
        </p:nvSpPr>
        <p:spPr>
          <a:xfrm>
            <a:off x="2304808" y="5159224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= 4·4 = 16 cm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05CF16A8-F5EF-42D6-8393-0D6497A017C5}"/>
              </a:ext>
            </a:extLst>
          </p:cNvPr>
          <p:cNvSpPr txBox="1"/>
          <p:nvPr/>
        </p:nvSpPr>
        <p:spPr>
          <a:xfrm>
            <a:off x="2292626" y="5665299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= 3·4 = 12 cm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D676D7CB-740B-4ED5-BB6F-561006B082BF}"/>
              </a:ext>
            </a:extLst>
          </p:cNvPr>
          <p:cNvSpPr txBox="1"/>
          <p:nvPr/>
        </p:nvSpPr>
        <p:spPr>
          <a:xfrm>
            <a:off x="4416297" y="5943704"/>
            <a:ext cx="737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Stranice trikotnika merijo 20 cm, 16 cm in 12 cm. </a:t>
            </a:r>
          </a:p>
        </p:txBody>
      </p:sp>
      <p:pic>
        <p:nvPicPr>
          <p:cNvPr id="1026" name="Picture 2" descr="Narava hribi in gore: Plački vrh 510 m januar 2022">
            <a:extLst>
              <a:ext uri="{FF2B5EF4-FFF2-40B4-BE49-F238E27FC236}">
                <a16:creationId xmlns:a16="http://schemas.microsoft.com/office/drawing/2014/main" id="{3144C6F2-F5A3-4C4F-854F-5F597E551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742" y="943777"/>
            <a:ext cx="2451652" cy="11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894</Words>
  <Application>Microsoft Office PowerPoint</Application>
  <PresentationFormat>Širokozaslonsko</PresentationFormat>
  <Paragraphs>172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Officeova tema</vt:lpstr>
      <vt:lpstr>PREVERJANJE PRED 3. PREIZKUSOM ZNANJA – 9. razred februar 2022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PREVERJANJE PRED 3. PREIZKUSOM ZNANJA – 9. razred februar 2022</dc:title>
  <dc:creator>Irena</dc:creator>
  <cp:lastModifiedBy>Irena</cp:lastModifiedBy>
  <cp:revision>32</cp:revision>
  <dcterms:created xsi:type="dcterms:W3CDTF">2022-02-09T23:19:13Z</dcterms:created>
  <dcterms:modified xsi:type="dcterms:W3CDTF">2022-02-10T03:48:21Z</dcterms:modified>
</cp:coreProperties>
</file>