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9" r:id="rId5"/>
    <p:sldId id="261" r:id="rId6"/>
    <p:sldId id="264" r:id="rId7"/>
    <p:sldId id="263" r:id="rId8"/>
    <p:sldId id="267" r:id="rId9"/>
    <p:sldId id="265" r:id="rId10"/>
    <p:sldId id="268" r:id="rId1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2130426"/>
            <a:ext cx="10363200" cy="1470025"/>
          </a:xfrm>
        </p:spPr>
        <p:txBody>
          <a:bodyPr/>
          <a:lstStyle/>
          <a:p>
            <a:r>
              <a:rPr lang="sl-SI"/>
              <a:t>Kliknite, če želite urediti slog naslova matrice</a:t>
            </a:r>
          </a:p>
        </p:txBody>
      </p:sp>
      <p:sp>
        <p:nvSpPr>
          <p:cNvPr id="3" name="Podnaslov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0C5EDBC6-11C8-43E5-A6CD-7CF1C7866DB4}" type="datetimeFigureOut">
              <a:rPr lang="sl-SI" smtClean="0"/>
              <a:t>14. 04. 2020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0C5EDBC6-11C8-43E5-A6CD-7CF1C7866DB4}" type="datetimeFigureOut">
              <a:rPr lang="sl-SI" smtClean="0"/>
              <a:t>14. 04. 2020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839200" y="274639"/>
            <a:ext cx="27432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609600" y="274639"/>
            <a:ext cx="80264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0C5EDBC6-11C8-43E5-A6CD-7CF1C7866DB4}" type="datetimeFigureOut">
              <a:rPr lang="sl-SI" smtClean="0"/>
              <a:t>14. 04. 2020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0C5EDBC6-11C8-43E5-A6CD-7CF1C7866DB4}" type="datetimeFigureOut">
              <a:rPr lang="sl-SI" smtClean="0"/>
              <a:t>14. 04. 2020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1"/>
            <a:ext cx="103632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0C5EDBC6-11C8-43E5-A6CD-7CF1C7866DB4}" type="datetimeFigureOut">
              <a:rPr lang="sl-SI" smtClean="0"/>
              <a:t>14. 04. 2020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0C5EDBC6-11C8-43E5-A6CD-7CF1C7866DB4}" type="datetimeFigureOut">
              <a:rPr lang="sl-SI" smtClean="0"/>
              <a:t>14. 04. 2020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0C5EDBC6-11C8-43E5-A6CD-7CF1C7866DB4}" type="datetimeFigureOut">
              <a:rPr lang="sl-SI" smtClean="0"/>
              <a:t>14. 04. 2020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0C5EDBC6-11C8-43E5-A6CD-7CF1C7866DB4}" type="datetimeFigureOut">
              <a:rPr lang="sl-SI" smtClean="0"/>
              <a:t>14. 04. 2020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C5EDBC6-11C8-43E5-A6CD-7CF1C7866DB4}" type="datetimeFigureOut">
              <a:rPr lang="sl-SI" smtClean="0"/>
              <a:t>14. 04. 2020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1" y="273050"/>
            <a:ext cx="4011084"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0C5EDBC6-11C8-43E5-A6CD-7CF1C7866DB4}" type="datetimeFigureOut">
              <a:rPr lang="sl-SI" smtClean="0"/>
              <a:t>14. 04. 2020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0C5EDBC6-11C8-43E5-A6CD-7CF1C7866DB4}" type="datetimeFigureOut">
              <a:rPr lang="sl-SI" smtClean="0"/>
              <a:t>14. 04. 2020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F15D51A-C406-4486-808E-EEEB984D8E47}"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EDBC6-11C8-43E5-A6CD-7CF1C7866DB4}" type="datetimeFigureOut">
              <a:rPr lang="sl-SI" smtClean="0"/>
              <a:t>14. 04. 2020</a:t>
            </a:fld>
            <a:endParaRPr lang="sl-SI"/>
          </a:p>
        </p:txBody>
      </p:sp>
      <p:sp>
        <p:nvSpPr>
          <p:cNvPr id="5" name="Ograda no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5D51A-C406-4486-808E-EEEB984D8E47}"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35360" y="854604"/>
            <a:ext cx="4893569" cy="2214356"/>
          </a:xfrm>
        </p:spPr>
        <p:txBody>
          <a:bodyPr>
            <a:normAutofit fontScale="90000"/>
          </a:bodyPr>
          <a:lstStyle/>
          <a:p>
            <a:r>
              <a:rPr lang="sl-SI" dirty="0"/>
              <a:t>RAZVOJ IN RAZVRSTITEV POGONSKIH STROJEV</a:t>
            </a:r>
          </a:p>
        </p:txBody>
      </p:sp>
      <p:sp>
        <p:nvSpPr>
          <p:cNvPr id="3" name="Podnaslov 2"/>
          <p:cNvSpPr>
            <a:spLocks noGrp="1"/>
          </p:cNvSpPr>
          <p:nvPr>
            <p:ph type="subTitle" idx="1"/>
          </p:nvPr>
        </p:nvSpPr>
        <p:spPr>
          <a:xfrm>
            <a:off x="1055440" y="3428999"/>
            <a:ext cx="2971056" cy="1752600"/>
          </a:xfrm>
        </p:spPr>
        <p:txBody>
          <a:bodyPr/>
          <a:lstStyle/>
          <a:p>
            <a:r>
              <a:rPr lang="sl-SI" dirty="0"/>
              <a:t>Martin Knuplež,</a:t>
            </a:r>
          </a:p>
          <a:p>
            <a:r>
              <a:rPr lang="sl-SI" dirty="0"/>
              <a:t>OŠBI</a:t>
            </a:r>
          </a:p>
        </p:txBody>
      </p:sp>
      <p:pic>
        <p:nvPicPr>
          <p:cNvPr id="4" name="Slika 3">
            <a:extLst>
              <a:ext uri="{FF2B5EF4-FFF2-40B4-BE49-F238E27FC236}">
                <a16:creationId xmlns:a16="http://schemas.microsoft.com/office/drawing/2014/main" id="{B79E998B-FD93-4B64-8CE7-4B52E963B2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7134" y="1340768"/>
            <a:ext cx="5156744" cy="3678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864AE0-6CE8-4586-81D7-490B245989C4}"/>
              </a:ext>
            </a:extLst>
          </p:cNvPr>
          <p:cNvSpPr>
            <a:spLocks noGrp="1"/>
          </p:cNvSpPr>
          <p:nvPr>
            <p:ph type="title"/>
          </p:nvPr>
        </p:nvSpPr>
        <p:spPr>
          <a:xfrm>
            <a:off x="609600" y="274638"/>
            <a:ext cx="10972800" cy="562074"/>
          </a:xfrm>
        </p:spPr>
        <p:txBody>
          <a:bodyPr>
            <a:noAutofit/>
          </a:bodyPr>
          <a:lstStyle/>
          <a:p>
            <a:r>
              <a:rPr lang="sl-SI" sz="3600" dirty="0"/>
              <a:t>RAZVRSTITEV POGONSKIH STROJEV</a:t>
            </a:r>
          </a:p>
        </p:txBody>
      </p:sp>
      <p:sp>
        <p:nvSpPr>
          <p:cNvPr id="3" name="PoljeZBesedilom 2">
            <a:extLst>
              <a:ext uri="{FF2B5EF4-FFF2-40B4-BE49-F238E27FC236}">
                <a16:creationId xmlns:a16="http://schemas.microsoft.com/office/drawing/2014/main" id="{5ACAD8FD-49B8-4C69-B748-89AAC19B752F}"/>
              </a:ext>
            </a:extLst>
          </p:cNvPr>
          <p:cNvSpPr txBox="1"/>
          <p:nvPr/>
        </p:nvSpPr>
        <p:spPr>
          <a:xfrm>
            <a:off x="637684" y="836712"/>
            <a:ext cx="10585176" cy="646331"/>
          </a:xfrm>
          <a:prstGeom prst="rect">
            <a:avLst/>
          </a:prstGeom>
          <a:noFill/>
        </p:spPr>
        <p:txBody>
          <a:bodyPr wrap="square" rtlCol="0">
            <a:spAutoFit/>
          </a:bodyPr>
          <a:lstStyle/>
          <a:p>
            <a:r>
              <a:rPr lang="sl-SI" dirty="0"/>
              <a:t>Pogonski stroji spreminjajo različne oblike energije (vetrno, vodno, notranjo energijo fosilnih goriv ...) v mehansko delo (premo gibanje ali vrtenje). Pri spreminjanju energije v mehansko delo prihaja do velikih izgub.</a:t>
            </a:r>
          </a:p>
        </p:txBody>
      </p:sp>
      <p:sp>
        <p:nvSpPr>
          <p:cNvPr id="4" name="PoljeZBesedilom 3">
            <a:extLst>
              <a:ext uri="{FF2B5EF4-FFF2-40B4-BE49-F238E27FC236}">
                <a16:creationId xmlns:a16="http://schemas.microsoft.com/office/drawing/2014/main" id="{26453ADC-1533-4547-B4D4-254D2CC41E1B}"/>
              </a:ext>
            </a:extLst>
          </p:cNvPr>
          <p:cNvSpPr txBox="1"/>
          <p:nvPr/>
        </p:nvSpPr>
        <p:spPr>
          <a:xfrm>
            <a:off x="667772" y="3068960"/>
            <a:ext cx="10972800" cy="3373359"/>
          </a:xfrm>
          <a:prstGeom prst="rect">
            <a:avLst/>
          </a:prstGeom>
          <a:noFill/>
        </p:spPr>
        <p:txBody>
          <a:bodyPr wrap="square" rtlCol="0">
            <a:spAutoFit/>
          </a:bodyPr>
          <a:lstStyle/>
          <a:p>
            <a:pPr>
              <a:lnSpc>
                <a:spcPct val="150000"/>
              </a:lnSpc>
            </a:pPr>
            <a:r>
              <a:rPr lang="sl-SI" b="1" dirty="0">
                <a:effectLst>
                  <a:outerShdw blurRad="38100" dist="38100" dir="2700000" algn="tl">
                    <a:srgbClr val="000000">
                      <a:alpha val="43137"/>
                    </a:srgbClr>
                  </a:outerShdw>
                </a:effectLst>
              </a:rPr>
              <a:t>POGONSKI STROJI:</a:t>
            </a:r>
          </a:p>
          <a:p>
            <a:pPr marL="285750" indent="-285750">
              <a:lnSpc>
                <a:spcPct val="150000"/>
              </a:lnSpc>
              <a:buFont typeface="Arial" panose="020B0604020202020204" pitchFamily="34" charset="0"/>
              <a:buChar char="•"/>
            </a:pPr>
            <a:r>
              <a:rPr lang="sl-SI" b="1" dirty="0"/>
              <a:t>živalski</a:t>
            </a:r>
            <a:r>
              <a:rPr lang="sl-SI" dirty="0"/>
              <a:t> (vprežne živali – konji, voli)</a:t>
            </a:r>
          </a:p>
          <a:p>
            <a:pPr marL="285750" indent="-285750">
              <a:lnSpc>
                <a:spcPct val="150000"/>
              </a:lnSpc>
              <a:buFont typeface="Arial" panose="020B0604020202020204" pitchFamily="34" charset="0"/>
              <a:buChar char="•"/>
            </a:pPr>
            <a:r>
              <a:rPr lang="sl-SI" b="1" dirty="0"/>
              <a:t>vetrni</a:t>
            </a:r>
            <a:r>
              <a:rPr lang="sl-SI" dirty="0"/>
              <a:t> (mlini, jadrnice),</a:t>
            </a:r>
          </a:p>
          <a:p>
            <a:pPr marL="285750" indent="-285750">
              <a:lnSpc>
                <a:spcPct val="150000"/>
              </a:lnSpc>
              <a:buFont typeface="Arial" panose="020B0604020202020204" pitchFamily="34" charset="0"/>
              <a:buChar char="•"/>
            </a:pPr>
            <a:r>
              <a:rPr lang="sl-SI" b="1" dirty="0"/>
              <a:t>vodini</a:t>
            </a:r>
            <a:r>
              <a:rPr lang="sl-SI" dirty="0"/>
              <a:t> (vodna kolesa, vodne turbine),</a:t>
            </a:r>
          </a:p>
          <a:p>
            <a:pPr marL="285750" indent="-285750">
              <a:lnSpc>
                <a:spcPct val="150000"/>
              </a:lnSpc>
              <a:buFont typeface="Arial" panose="020B0604020202020204" pitchFamily="34" charset="0"/>
              <a:buChar char="•"/>
            </a:pPr>
            <a:r>
              <a:rPr lang="sl-SI" b="1" dirty="0"/>
              <a:t>toplotni:</a:t>
            </a:r>
          </a:p>
          <a:p>
            <a:pPr marL="742950" lvl="1" indent="-285750">
              <a:lnSpc>
                <a:spcPct val="150000"/>
              </a:lnSpc>
              <a:buFont typeface="Arial" panose="020B0604020202020204" pitchFamily="34" charset="0"/>
              <a:buChar char="•"/>
            </a:pPr>
            <a:r>
              <a:rPr lang="sl-SI" dirty="0"/>
              <a:t>z zunanjim zgorevanjem (batni parni stroj, parna turbina),</a:t>
            </a:r>
          </a:p>
          <a:p>
            <a:pPr marL="742950" lvl="1" indent="-285750">
              <a:lnSpc>
                <a:spcPct val="150000"/>
              </a:lnSpc>
              <a:buFont typeface="Arial" panose="020B0604020202020204" pitchFamily="34" charset="0"/>
              <a:buChar char="•"/>
            </a:pPr>
            <a:r>
              <a:rPr lang="sl-SI" dirty="0"/>
              <a:t>z notranjim zgorevanjem (batni motorji, reakcijski motorji),</a:t>
            </a:r>
          </a:p>
          <a:p>
            <a:pPr marL="285750" indent="-285750">
              <a:lnSpc>
                <a:spcPct val="150000"/>
              </a:lnSpc>
              <a:buFont typeface="Arial" panose="020B0604020202020204" pitchFamily="34" charset="0"/>
              <a:buChar char="•"/>
            </a:pPr>
            <a:r>
              <a:rPr lang="sl-SI" b="1" dirty="0"/>
              <a:t>električni motorji</a:t>
            </a:r>
          </a:p>
        </p:txBody>
      </p:sp>
      <p:sp>
        <p:nvSpPr>
          <p:cNvPr id="5" name="Pravokotnik 4">
            <a:extLst>
              <a:ext uri="{FF2B5EF4-FFF2-40B4-BE49-F238E27FC236}">
                <a16:creationId xmlns:a16="http://schemas.microsoft.com/office/drawing/2014/main" id="{144EFAE2-F1AD-4985-A127-E8E9300BBF13}"/>
              </a:ext>
            </a:extLst>
          </p:cNvPr>
          <p:cNvSpPr/>
          <p:nvPr/>
        </p:nvSpPr>
        <p:spPr>
          <a:xfrm>
            <a:off x="609600" y="2422628"/>
            <a:ext cx="11175032" cy="369332"/>
          </a:xfrm>
          <a:prstGeom prst="rect">
            <a:avLst/>
          </a:prstGeom>
        </p:spPr>
        <p:txBody>
          <a:bodyPr wrap="square">
            <a:spAutoFit/>
          </a:bodyPr>
          <a:lstStyle/>
          <a:p>
            <a:r>
              <a:rPr lang="sl-SI" dirty="0"/>
              <a:t>Mehansko delo (gibanje) prenašamo z gonili na obdelovalne (sveder, žaga) ali prenašalne dele strojev (kolesa vozil).</a:t>
            </a:r>
          </a:p>
        </p:txBody>
      </p:sp>
      <p:sp>
        <p:nvSpPr>
          <p:cNvPr id="6" name="PoljeZBesedilom 5">
            <a:extLst>
              <a:ext uri="{FF2B5EF4-FFF2-40B4-BE49-F238E27FC236}">
                <a16:creationId xmlns:a16="http://schemas.microsoft.com/office/drawing/2014/main" id="{0187CB62-0C03-4366-BE56-E8C6C04F740E}"/>
              </a:ext>
            </a:extLst>
          </p:cNvPr>
          <p:cNvSpPr txBox="1"/>
          <p:nvPr/>
        </p:nvSpPr>
        <p:spPr>
          <a:xfrm>
            <a:off x="609600" y="1629670"/>
            <a:ext cx="10585176" cy="646331"/>
          </a:xfrm>
          <a:prstGeom prst="rect">
            <a:avLst/>
          </a:prstGeom>
          <a:noFill/>
        </p:spPr>
        <p:txBody>
          <a:bodyPr wrap="square" rtlCol="0">
            <a:spAutoFit/>
          </a:bodyPr>
          <a:lstStyle/>
          <a:p>
            <a:r>
              <a:rPr lang="sl-SI" dirty="0"/>
              <a:t>Vodno, vetrno, energijo fosilnih goriv in jedrsko energijo s pomočjo pogonskih strojev in generatorjev spreminjamo v električno energijo, saj jo je enostavno prenašati in z elektromotorji spreminjati spet v gibanje.</a:t>
            </a:r>
          </a:p>
        </p:txBody>
      </p:sp>
      <p:sp>
        <p:nvSpPr>
          <p:cNvPr id="7" name="PoljeZBesedilom 6">
            <a:extLst>
              <a:ext uri="{FF2B5EF4-FFF2-40B4-BE49-F238E27FC236}">
                <a16:creationId xmlns:a16="http://schemas.microsoft.com/office/drawing/2014/main" id="{24644B61-C8F2-4765-B361-CB2C01C5800B}"/>
              </a:ext>
            </a:extLst>
          </p:cNvPr>
          <p:cNvSpPr txBox="1"/>
          <p:nvPr/>
        </p:nvSpPr>
        <p:spPr>
          <a:xfrm>
            <a:off x="119336" y="274638"/>
            <a:ext cx="1728192" cy="369332"/>
          </a:xfrm>
          <a:prstGeom prst="rect">
            <a:avLst/>
          </a:prstGeom>
          <a:noFill/>
          <a:ln>
            <a:solidFill>
              <a:srgbClr val="FF0000"/>
            </a:solidFill>
          </a:ln>
        </p:spPr>
        <p:txBody>
          <a:bodyPr wrap="square" rtlCol="0">
            <a:spAutoFit/>
          </a:bodyPr>
          <a:lstStyle/>
          <a:p>
            <a:r>
              <a:rPr lang="sl-SI" dirty="0">
                <a:highlight>
                  <a:srgbClr val="FFFF00"/>
                </a:highlight>
              </a:rPr>
              <a:t>Prepiši v zvezek!</a:t>
            </a:r>
          </a:p>
        </p:txBody>
      </p:sp>
    </p:spTree>
    <p:extLst>
      <p:ext uri="{BB962C8B-B14F-4D97-AF65-F5344CB8AC3E}">
        <p14:creationId xmlns:p14="http://schemas.microsoft.com/office/powerpoint/2010/main" val="289767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0C4421-CFEB-4D5A-8203-B86992891F35}"/>
              </a:ext>
            </a:extLst>
          </p:cNvPr>
          <p:cNvSpPr>
            <a:spLocks noGrp="1"/>
          </p:cNvSpPr>
          <p:nvPr>
            <p:ph type="title"/>
          </p:nvPr>
        </p:nvSpPr>
        <p:spPr>
          <a:xfrm>
            <a:off x="1981200" y="274638"/>
            <a:ext cx="8229600" cy="706090"/>
          </a:xfrm>
        </p:spPr>
        <p:txBody>
          <a:bodyPr>
            <a:normAutofit fontScale="90000"/>
          </a:bodyPr>
          <a:lstStyle/>
          <a:p>
            <a:r>
              <a:rPr lang="sl-SI" dirty="0"/>
              <a:t>ČLOVEK V PROMERJAVI Z ...</a:t>
            </a:r>
          </a:p>
        </p:txBody>
      </p:sp>
      <p:pic>
        <p:nvPicPr>
          <p:cNvPr id="3" name="Slika 2">
            <a:extLst>
              <a:ext uri="{FF2B5EF4-FFF2-40B4-BE49-F238E27FC236}">
                <a16:creationId xmlns:a16="http://schemas.microsoft.com/office/drawing/2014/main" id="{3AA5429E-74EF-4E72-94AB-A2FC3BC59A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2357" y="1140016"/>
            <a:ext cx="2880000" cy="2051033"/>
          </a:xfrm>
          <a:prstGeom prst="rect">
            <a:avLst/>
          </a:prstGeom>
        </p:spPr>
      </p:pic>
      <p:pic>
        <p:nvPicPr>
          <p:cNvPr id="4" name="Slika 3">
            <a:extLst>
              <a:ext uri="{FF2B5EF4-FFF2-40B4-BE49-F238E27FC236}">
                <a16:creationId xmlns:a16="http://schemas.microsoft.com/office/drawing/2014/main" id="{64ADCCC0-8666-4CED-B32C-028E234FF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5680" y="5169023"/>
            <a:ext cx="2880000" cy="1496949"/>
          </a:xfrm>
          <a:prstGeom prst="rect">
            <a:avLst/>
          </a:prstGeom>
        </p:spPr>
      </p:pic>
      <p:pic>
        <p:nvPicPr>
          <p:cNvPr id="5" name="Slika 4">
            <a:extLst>
              <a:ext uri="{FF2B5EF4-FFF2-40B4-BE49-F238E27FC236}">
                <a16:creationId xmlns:a16="http://schemas.microsoft.com/office/drawing/2014/main" id="{14F1B448-2D78-436C-960A-C793E8193F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9645" y="1073963"/>
            <a:ext cx="2880000" cy="2183137"/>
          </a:xfrm>
          <a:prstGeom prst="rect">
            <a:avLst/>
          </a:prstGeom>
        </p:spPr>
      </p:pic>
      <p:pic>
        <p:nvPicPr>
          <p:cNvPr id="6" name="Slika 5">
            <a:extLst>
              <a:ext uri="{FF2B5EF4-FFF2-40B4-BE49-F238E27FC236}">
                <a16:creationId xmlns:a16="http://schemas.microsoft.com/office/drawing/2014/main" id="{A1915B4D-068C-4743-AC75-B3A1AE48E2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6320" y="4550825"/>
            <a:ext cx="2880000" cy="2115146"/>
          </a:xfrm>
          <a:prstGeom prst="rect">
            <a:avLst/>
          </a:prstGeom>
        </p:spPr>
      </p:pic>
      <p:pic>
        <p:nvPicPr>
          <p:cNvPr id="7" name="Slika 6">
            <a:extLst>
              <a:ext uri="{FF2B5EF4-FFF2-40B4-BE49-F238E27FC236}">
                <a16:creationId xmlns:a16="http://schemas.microsoft.com/office/drawing/2014/main" id="{2B1A27EB-FC5A-42D9-B6C9-A2A4B2D21A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11159" y="2906962"/>
            <a:ext cx="5433531" cy="2453853"/>
          </a:xfrm>
          <a:prstGeom prst="rect">
            <a:avLst/>
          </a:prstGeom>
        </p:spPr>
      </p:pic>
      <p:sp>
        <p:nvSpPr>
          <p:cNvPr id="8" name="PoljeZBesedilom 7">
            <a:extLst>
              <a:ext uri="{FF2B5EF4-FFF2-40B4-BE49-F238E27FC236}">
                <a16:creationId xmlns:a16="http://schemas.microsoft.com/office/drawing/2014/main" id="{BDE099EA-8580-40A5-8901-BF1FB0496BF2}"/>
              </a:ext>
            </a:extLst>
          </p:cNvPr>
          <p:cNvSpPr txBox="1"/>
          <p:nvPr/>
        </p:nvSpPr>
        <p:spPr>
          <a:xfrm>
            <a:off x="4655680" y="1205544"/>
            <a:ext cx="2448272" cy="369332"/>
          </a:xfrm>
          <a:prstGeom prst="rect">
            <a:avLst/>
          </a:prstGeom>
          <a:noFill/>
        </p:spPr>
        <p:txBody>
          <a:bodyPr wrap="square" rtlCol="0">
            <a:spAutoFit/>
          </a:bodyPr>
          <a:lstStyle/>
          <a:p>
            <a:r>
              <a:rPr lang="sl-SI" dirty="0"/>
              <a:t>ni  tako močan</a:t>
            </a:r>
          </a:p>
        </p:txBody>
      </p:sp>
      <p:sp>
        <p:nvSpPr>
          <p:cNvPr id="9" name="PoljeZBesedilom 8">
            <a:extLst>
              <a:ext uri="{FF2B5EF4-FFF2-40B4-BE49-F238E27FC236}">
                <a16:creationId xmlns:a16="http://schemas.microsoft.com/office/drawing/2014/main" id="{DDCDC3C4-4194-4F5F-840C-438382FE1BEF}"/>
              </a:ext>
            </a:extLst>
          </p:cNvPr>
          <p:cNvSpPr txBox="1"/>
          <p:nvPr/>
        </p:nvSpPr>
        <p:spPr>
          <a:xfrm>
            <a:off x="6079204" y="2109428"/>
            <a:ext cx="2448272" cy="369332"/>
          </a:xfrm>
          <a:prstGeom prst="rect">
            <a:avLst/>
          </a:prstGeom>
          <a:noFill/>
        </p:spPr>
        <p:txBody>
          <a:bodyPr wrap="square" rtlCol="0">
            <a:spAutoFit/>
          </a:bodyPr>
          <a:lstStyle/>
          <a:p>
            <a:r>
              <a:rPr lang="sl-SI" dirty="0"/>
              <a:t>ne more leteti</a:t>
            </a:r>
          </a:p>
        </p:txBody>
      </p:sp>
      <p:sp>
        <p:nvSpPr>
          <p:cNvPr id="10" name="PoljeZBesedilom 9">
            <a:extLst>
              <a:ext uri="{FF2B5EF4-FFF2-40B4-BE49-F238E27FC236}">
                <a16:creationId xmlns:a16="http://schemas.microsoft.com/office/drawing/2014/main" id="{67F55234-8DA3-475E-BE40-1CABA187917A}"/>
              </a:ext>
            </a:extLst>
          </p:cNvPr>
          <p:cNvSpPr txBox="1"/>
          <p:nvPr/>
        </p:nvSpPr>
        <p:spPr>
          <a:xfrm>
            <a:off x="4655680" y="5467790"/>
            <a:ext cx="2448272" cy="369332"/>
          </a:xfrm>
          <a:prstGeom prst="rect">
            <a:avLst/>
          </a:prstGeom>
          <a:noFill/>
        </p:spPr>
        <p:txBody>
          <a:bodyPr wrap="square" rtlCol="0">
            <a:spAutoFit/>
          </a:bodyPr>
          <a:lstStyle/>
          <a:p>
            <a:r>
              <a:rPr lang="sl-SI" dirty="0"/>
              <a:t>ni  tako hiter</a:t>
            </a:r>
          </a:p>
        </p:txBody>
      </p:sp>
      <p:sp>
        <p:nvSpPr>
          <p:cNvPr id="11" name="PoljeZBesedilom 10">
            <a:extLst>
              <a:ext uri="{FF2B5EF4-FFF2-40B4-BE49-F238E27FC236}">
                <a16:creationId xmlns:a16="http://schemas.microsoft.com/office/drawing/2014/main" id="{4FCC4777-F55D-4DBF-9E11-58E4CB1AC116}"/>
              </a:ext>
            </a:extLst>
          </p:cNvPr>
          <p:cNvSpPr txBox="1"/>
          <p:nvPr/>
        </p:nvSpPr>
        <p:spPr>
          <a:xfrm>
            <a:off x="5141711" y="6296639"/>
            <a:ext cx="2448272" cy="369332"/>
          </a:xfrm>
          <a:prstGeom prst="rect">
            <a:avLst/>
          </a:prstGeom>
          <a:noFill/>
        </p:spPr>
        <p:txBody>
          <a:bodyPr wrap="square" rtlCol="0">
            <a:spAutoFit/>
          </a:bodyPr>
          <a:lstStyle/>
          <a:p>
            <a:r>
              <a:rPr lang="sl-SI" dirty="0"/>
              <a:t>ne zdrži dolgo pod vodo</a:t>
            </a:r>
          </a:p>
        </p:txBody>
      </p:sp>
      <p:sp>
        <p:nvSpPr>
          <p:cNvPr id="12" name="PoljeZBesedilom 11">
            <a:extLst>
              <a:ext uri="{FF2B5EF4-FFF2-40B4-BE49-F238E27FC236}">
                <a16:creationId xmlns:a16="http://schemas.microsoft.com/office/drawing/2014/main" id="{93E887F9-FDFD-4D36-B42C-50DE7568353B}"/>
              </a:ext>
            </a:extLst>
          </p:cNvPr>
          <p:cNvSpPr txBox="1"/>
          <p:nvPr/>
        </p:nvSpPr>
        <p:spPr>
          <a:xfrm>
            <a:off x="8129005" y="3486439"/>
            <a:ext cx="2538356" cy="923330"/>
          </a:xfrm>
          <a:prstGeom prst="rect">
            <a:avLst/>
          </a:prstGeom>
          <a:noFill/>
        </p:spPr>
        <p:txBody>
          <a:bodyPr wrap="square" rtlCol="0">
            <a:spAutoFit/>
          </a:bodyPr>
          <a:lstStyle/>
          <a:p>
            <a:r>
              <a:rPr lang="sl-SI" dirty="0"/>
              <a:t>IZDELUJE PRIPOMOČKE, KI MU OMOGOČAJO PREDNOST</a:t>
            </a:r>
          </a:p>
        </p:txBody>
      </p:sp>
    </p:spTree>
    <p:extLst>
      <p:ext uri="{BB962C8B-B14F-4D97-AF65-F5344CB8AC3E}">
        <p14:creationId xmlns:p14="http://schemas.microsoft.com/office/powerpoint/2010/main" val="18056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47528" y="69929"/>
            <a:ext cx="4546848" cy="706090"/>
          </a:xfrm>
        </p:spPr>
        <p:txBody>
          <a:bodyPr>
            <a:normAutofit fontScale="90000"/>
          </a:bodyPr>
          <a:lstStyle/>
          <a:p>
            <a:r>
              <a:rPr lang="sl-SI" dirty="0"/>
              <a:t>ŽIVALSKI MOTORJI</a:t>
            </a:r>
          </a:p>
        </p:txBody>
      </p:sp>
      <p:pic>
        <p:nvPicPr>
          <p:cNvPr id="1026" name="Picture 2" descr="C:\Documents and Settings\Martin Knuplez\Desktop\ŠOLA_0910\Razvoj pogonskih strojev\volovska vpreg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1344" y="1273486"/>
            <a:ext cx="4320480" cy="3726746"/>
          </a:xfrm>
          <a:prstGeom prst="rect">
            <a:avLst/>
          </a:prstGeom>
          <a:noFill/>
        </p:spPr>
      </p:pic>
      <p:sp>
        <p:nvSpPr>
          <p:cNvPr id="3" name="PoljeZBesedilom 2">
            <a:extLst>
              <a:ext uri="{FF2B5EF4-FFF2-40B4-BE49-F238E27FC236}">
                <a16:creationId xmlns:a16="http://schemas.microsoft.com/office/drawing/2014/main" id="{ABD07979-617B-4C5F-93CD-5D241F71D83F}"/>
              </a:ext>
            </a:extLst>
          </p:cNvPr>
          <p:cNvSpPr txBox="1"/>
          <p:nvPr/>
        </p:nvSpPr>
        <p:spPr>
          <a:xfrm>
            <a:off x="119336" y="5444411"/>
            <a:ext cx="11759032" cy="1200329"/>
          </a:xfrm>
          <a:prstGeom prst="rect">
            <a:avLst/>
          </a:prstGeom>
          <a:noFill/>
        </p:spPr>
        <p:txBody>
          <a:bodyPr wrap="square" rtlCol="0">
            <a:spAutoFit/>
          </a:bodyPr>
          <a:lstStyle/>
          <a:p>
            <a:r>
              <a:rPr lang="sl-SI" dirty="0"/>
              <a:t>Živali so v preteklosti v veliki meri uporabljali za vleko vozov, plugov, pa tudi za pogon obdelovalnih strojev. Takšen primer je GEPL. Na navpični gredi so imeli pritrjeno veliko leseno kolo. Na spodnjem delu so preko grdi namestili drog. ob njega so privezali živali, ki so s hojo v krogu vrtele pogonsko gred in pogonsko kolo na njej. Z jermenskimi prenosi so prenašali vrtenje na obdelovalne stroje.</a:t>
            </a:r>
          </a:p>
        </p:txBody>
      </p:sp>
      <p:pic>
        <p:nvPicPr>
          <p:cNvPr id="5" name="Picture 2" descr="C:\Documents and Settings\Martin Knuplez\Desktop\GEPEL.jpg">
            <a:extLst>
              <a:ext uri="{FF2B5EF4-FFF2-40B4-BE49-F238E27FC236}">
                <a16:creationId xmlns:a16="http://schemas.microsoft.com/office/drawing/2014/main" id="{126F8565-2510-4660-9591-4A7CF396A9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41719" y="482953"/>
            <a:ext cx="3236649" cy="2404376"/>
          </a:xfrm>
          <a:prstGeom prst="rect">
            <a:avLst/>
          </a:prstGeom>
          <a:noFill/>
        </p:spPr>
      </p:pic>
      <p:sp>
        <p:nvSpPr>
          <p:cNvPr id="4" name="PoljeZBesedilom 3">
            <a:extLst>
              <a:ext uri="{FF2B5EF4-FFF2-40B4-BE49-F238E27FC236}">
                <a16:creationId xmlns:a16="http://schemas.microsoft.com/office/drawing/2014/main" id="{3B86D16C-6296-46D1-AB22-929A50661B5C}"/>
              </a:ext>
            </a:extLst>
          </p:cNvPr>
          <p:cNvSpPr txBox="1"/>
          <p:nvPr/>
        </p:nvSpPr>
        <p:spPr>
          <a:xfrm>
            <a:off x="6888088" y="5444411"/>
            <a:ext cx="3371956" cy="369332"/>
          </a:xfrm>
          <a:prstGeom prst="rect">
            <a:avLst/>
          </a:prstGeom>
          <a:noFill/>
        </p:spPr>
        <p:txBody>
          <a:bodyPr wrap="square" rtlCol="0">
            <a:spAutoFit/>
          </a:bodyPr>
          <a:lstStyle/>
          <a:p>
            <a:endParaRPr lang="sl-SI" dirty="0"/>
          </a:p>
        </p:txBody>
      </p:sp>
      <p:pic>
        <p:nvPicPr>
          <p:cNvPr id="6" name="Slika 5">
            <a:extLst>
              <a:ext uri="{FF2B5EF4-FFF2-40B4-BE49-F238E27FC236}">
                <a16:creationId xmlns:a16="http://schemas.microsoft.com/office/drawing/2014/main" id="{EAE5AD8A-1786-4692-94CE-19D0B018BA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1718" y="3141876"/>
            <a:ext cx="3242586" cy="2143858"/>
          </a:xfrm>
          <a:prstGeom prst="rect">
            <a:avLst/>
          </a:prstGeom>
        </p:spPr>
      </p:pic>
      <p:sp>
        <p:nvSpPr>
          <p:cNvPr id="8" name="PoljeZBesedilom 7">
            <a:extLst>
              <a:ext uri="{FF2B5EF4-FFF2-40B4-BE49-F238E27FC236}">
                <a16:creationId xmlns:a16="http://schemas.microsoft.com/office/drawing/2014/main" id="{7AFFAAE5-8786-42BB-A898-C0D4F9C3AB5B}"/>
              </a:ext>
            </a:extLst>
          </p:cNvPr>
          <p:cNvSpPr txBox="1"/>
          <p:nvPr/>
        </p:nvSpPr>
        <p:spPr>
          <a:xfrm>
            <a:off x="4814951" y="1273486"/>
            <a:ext cx="3888432" cy="923330"/>
          </a:xfrm>
          <a:prstGeom prst="rect">
            <a:avLst/>
          </a:prstGeom>
          <a:noFill/>
        </p:spPr>
        <p:txBody>
          <a:bodyPr wrap="square" rtlCol="0">
            <a:spAutoFit/>
          </a:bodyPr>
          <a:lstStyle/>
          <a:p>
            <a:r>
              <a:rPr lang="sl-SI" dirty="0"/>
              <a:t>PREDNOSTI:</a:t>
            </a:r>
          </a:p>
          <a:p>
            <a:pPr marL="285750" indent="-285750">
              <a:buFont typeface="Arial" panose="020B0604020202020204" pitchFamily="34" charset="0"/>
              <a:buChar char="•"/>
            </a:pPr>
            <a:r>
              <a:rPr lang="sl-SI" dirty="0"/>
              <a:t>večja moč, kot jo ima človek,</a:t>
            </a:r>
          </a:p>
          <a:p>
            <a:pPr marL="285750" indent="-285750">
              <a:buFont typeface="Arial" panose="020B0604020202020204" pitchFamily="34" charset="0"/>
              <a:buChar char="•"/>
            </a:pPr>
            <a:r>
              <a:rPr lang="sl-SI" dirty="0"/>
              <a:t>možna uporaba kjerkoli.</a:t>
            </a:r>
          </a:p>
        </p:txBody>
      </p:sp>
      <p:sp>
        <p:nvSpPr>
          <p:cNvPr id="9" name="PoljeZBesedilom 8">
            <a:extLst>
              <a:ext uri="{FF2B5EF4-FFF2-40B4-BE49-F238E27FC236}">
                <a16:creationId xmlns:a16="http://schemas.microsoft.com/office/drawing/2014/main" id="{B405FE42-C541-43B2-B72B-C181BB7EA451}"/>
              </a:ext>
            </a:extLst>
          </p:cNvPr>
          <p:cNvSpPr txBox="1"/>
          <p:nvPr/>
        </p:nvSpPr>
        <p:spPr>
          <a:xfrm>
            <a:off x="4825598" y="2505003"/>
            <a:ext cx="3888432" cy="1200329"/>
          </a:xfrm>
          <a:prstGeom prst="rect">
            <a:avLst/>
          </a:prstGeom>
          <a:noFill/>
        </p:spPr>
        <p:txBody>
          <a:bodyPr wrap="square" rtlCol="0">
            <a:spAutoFit/>
          </a:bodyPr>
          <a:lstStyle/>
          <a:p>
            <a:r>
              <a:rPr lang="sl-SI" dirty="0"/>
              <a:t>POMANJKLJIVOSTI:</a:t>
            </a:r>
          </a:p>
          <a:p>
            <a:pPr marL="285750" indent="-285750">
              <a:buFont typeface="Arial" panose="020B0604020202020204" pitchFamily="34" charset="0"/>
              <a:buChar char="•"/>
            </a:pPr>
            <a:r>
              <a:rPr lang="sl-SI" dirty="0"/>
              <a:t>živali se utrudijo – potrebna prekinitev dela,</a:t>
            </a:r>
          </a:p>
          <a:p>
            <a:pPr marL="285750" indent="-285750">
              <a:buFont typeface="Arial" panose="020B0604020202020204" pitchFamily="34" charset="0"/>
              <a:buChar char="•"/>
            </a:pPr>
            <a:r>
              <a:rPr lang="sl-SI" dirty="0"/>
              <a:t>dovesti je potrebno hrano in vodo.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87688" y="188640"/>
            <a:ext cx="5338936" cy="562074"/>
          </a:xfrm>
        </p:spPr>
        <p:txBody>
          <a:bodyPr>
            <a:normAutofit fontScale="90000"/>
          </a:bodyPr>
          <a:lstStyle/>
          <a:p>
            <a:r>
              <a:rPr lang="sl-SI" dirty="0"/>
              <a:t>VETERNI MOTORJI</a:t>
            </a:r>
          </a:p>
        </p:txBody>
      </p:sp>
      <p:pic>
        <p:nvPicPr>
          <p:cNvPr id="3074" name="Picture 2" descr="C:\Documents and Settings\Martin Knuplez\Desktop\ŠOLA_0910\Razvoj pogonskih strojev\veterni mli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4316" y="980728"/>
            <a:ext cx="2443236" cy="2340000"/>
          </a:xfrm>
          <a:prstGeom prst="rect">
            <a:avLst/>
          </a:prstGeom>
          <a:noFill/>
        </p:spPr>
      </p:pic>
      <p:pic>
        <p:nvPicPr>
          <p:cNvPr id="4" name="Picture 2" descr="C:\Documents and Settings\Martin Knuplez\Desktop\ŠOLA_0910\Razvoj pogonskih strojev\VetrnaElektr.jpg">
            <a:extLst>
              <a:ext uri="{FF2B5EF4-FFF2-40B4-BE49-F238E27FC236}">
                <a16:creationId xmlns:a16="http://schemas.microsoft.com/office/drawing/2014/main" id="{1C8AFD13-5BEA-4140-A8DA-0DBC465590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4232" y="980728"/>
            <a:ext cx="2285000" cy="2340000"/>
          </a:xfrm>
          <a:prstGeom prst="rect">
            <a:avLst/>
          </a:prstGeom>
          <a:noFill/>
        </p:spPr>
      </p:pic>
      <p:pic>
        <p:nvPicPr>
          <p:cNvPr id="3" name="Slika 2">
            <a:extLst>
              <a:ext uri="{FF2B5EF4-FFF2-40B4-BE49-F238E27FC236}">
                <a16:creationId xmlns:a16="http://schemas.microsoft.com/office/drawing/2014/main" id="{61AC2E2C-CEF8-403D-AE50-F8FF355FB5E3}"/>
              </a:ext>
            </a:extLst>
          </p:cNvPr>
          <p:cNvPicPr>
            <a:picLocks noChangeAspect="1"/>
          </p:cNvPicPr>
          <p:nvPr/>
        </p:nvPicPr>
        <p:blipFill>
          <a:blip r:embed="rId4"/>
          <a:stretch>
            <a:fillRect/>
          </a:stretch>
        </p:blipFill>
        <p:spPr>
          <a:xfrm>
            <a:off x="1700578" y="980728"/>
            <a:ext cx="3487059" cy="2340000"/>
          </a:xfrm>
          <a:prstGeom prst="rect">
            <a:avLst/>
          </a:prstGeom>
        </p:spPr>
      </p:pic>
      <p:sp>
        <p:nvSpPr>
          <p:cNvPr id="5" name="PoljeZBesedilom 4">
            <a:extLst>
              <a:ext uri="{FF2B5EF4-FFF2-40B4-BE49-F238E27FC236}">
                <a16:creationId xmlns:a16="http://schemas.microsoft.com/office/drawing/2014/main" id="{408C276D-B420-4516-B307-E3B5F69F9CA1}"/>
              </a:ext>
            </a:extLst>
          </p:cNvPr>
          <p:cNvSpPr txBox="1"/>
          <p:nvPr/>
        </p:nvSpPr>
        <p:spPr>
          <a:xfrm>
            <a:off x="1700577" y="3366076"/>
            <a:ext cx="2667232" cy="369332"/>
          </a:xfrm>
          <a:prstGeom prst="rect">
            <a:avLst/>
          </a:prstGeom>
          <a:noFill/>
        </p:spPr>
        <p:txBody>
          <a:bodyPr wrap="square" rtlCol="0">
            <a:spAutoFit/>
          </a:bodyPr>
          <a:lstStyle/>
          <a:p>
            <a:r>
              <a:rPr lang="sl-SI" dirty="0"/>
              <a:t>Jadrnice</a:t>
            </a:r>
          </a:p>
        </p:txBody>
      </p:sp>
      <p:sp>
        <p:nvSpPr>
          <p:cNvPr id="7" name="PoljeZBesedilom 6">
            <a:extLst>
              <a:ext uri="{FF2B5EF4-FFF2-40B4-BE49-F238E27FC236}">
                <a16:creationId xmlns:a16="http://schemas.microsoft.com/office/drawing/2014/main" id="{F1BE6207-0BDC-4AFD-8995-257FFF0BCA57}"/>
              </a:ext>
            </a:extLst>
          </p:cNvPr>
          <p:cNvSpPr txBox="1"/>
          <p:nvPr/>
        </p:nvSpPr>
        <p:spPr>
          <a:xfrm>
            <a:off x="5352318" y="3429000"/>
            <a:ext cx="2667232" cy="369332"/>
          </a:xfrm>
          <a:prstGeom prst="rect">
            <a:avLst/>
          </a:prstGeom>
          <a:noFill/>
        </p:spPr>
        <p:txBody>
          <a:bodyPr wrap="square" rtlCol="0">
            <a:spAutoFit/>
          </a:bodyPr>
          <a:lstStyle/>
          <a:p>
            <a:r>
              <a:rPr lang="sl-SI" dirty="0"/>
              <a:t>Mlin na veter</a:t>
            </a:r>
          </a:p>
        </p:txBody>
      </p:sp>
      <p:sp>
        <p:nvSpPr>
          <p:cNvPr id="8" name="PoljeZBesedilom 7">
            <a:extLst>
              <a:ext uri="{FF2B5EF4-FFF2-40B4-BE49-F238E27FC236}">
                <a16:creationId xmlns:a16="http://schemas.microsoft.com/office/drawing/2014/main" id="{0DDE8DBE-7315-42B7-81DB-3CAFA7ADD980}"/>
              </a:ext>
            </a:extLst>
          </p:cNvPr>
          <p:cNvSpPr txBox="1"/>
          <p:nvPr/>
        </p:nvSpPr>
        <p:spPr>
          <a:xfrm>
            <a:off x="8184232" y="3366076"/>
            <a:ext cx="2016224" cy="369332"/>
          </a:xfrm>
          <a:prstGeom prst="rect">
            <a:avLst/>
          </a:prstGeom>
          <a:noFill/>
        </p:spPr>
        <p:txBody>
          <a:bodyPr wrap="square" rtlCol="0">
            <a:spAutoFit/>
          </a:bodyPr>
          <a:lstStyle/>
          <a:p>
            <a:r>
              <a:rPr lang="sl-SI" dirty="0"/>
              <a:t>Vetrne elektrarne</a:t>
            </a:r>
          </a:p>
        </p:txBody>
      </p:sp>
      <p:sp>
        <p:nvSpPr>
          <p:cNvPr id="6" name="PoljeZBesedilom 5">
            <a:extLst>
              <a:ext uri="{FF2B5EF4-FFF2-40B4-BE49-F238E27FC236}">
                <a16:creationId xmlns:a16="http://schemas.microsoft.com/office/drawing/2014/main" id="{2D4A23C5-EB92-4F73-86BC-111BB1A9A587}"/>
              </a:ext>
            </a:extLst>
          </p:cNvPr>
          <p:cNvSpPr txBox="1"/>
          <p:nvPr/>
        </p:nvSpPr>
        <p:spPr>
          <a:xfrm>
            <a:off x="1991544" y="4077073"/>
            <a:ext cx="3888432" cy="1477328"/>
          </a:xfrm>
          <a:prstGeom prst="rect">
            <a:avLst/>
          </a:prstGeom>
          <a:noFill/>
        </p:spPr>
        <p:txBody>
          <a:bodyPr wrap="square" rtlCol="0">
            <a:spAutoFit/>
          </a:bodyPr>
          <a:lstStyle/>
          <a:p>
            <a:r>
              <a:rPr lang="sl-SI" dirty="0"/>
              <a:t>PREDNOSTI:</a:t>
            </a:r>
          </a:p>
          <a:p>
            <a:pPr marL="285750" indent="-285750">
              <a:buFont typeface="Arial" panose="020B0604020202020204" pitchFamily="34" charset="0"/>
              <a:buChar char="•"/>
            </a:pPr>
            <a:r>
              <a:rPr lang="sl-SI" dirty="0"/>
              <a:t>brezplačna obnovljiva energija,</a:t>
            </a:r>
          </a:p>
          <a:p>
            <a:pPr marL="285750" indent="-285750">
              <a:buFont typeface="Arial" panose="020B0604020202020204" pitchFamily="34" charset="0"/>
              <a:buChar char="•"/>
            </a:pPr>
            <a:r>
              <a:rPr lang="sl-SI" dirty="0"/>
              <a:t>enostavni stroji (pripomočki) za spreminjanje energije vetra v gibanje – premo in vrtenje.</a:t>
            </a:r>
          </a:p>
        </p:txBody>
      </p:sp>
      <p:sp>
        <p:nvSpPr>
          <p:cNvPr id="10" name="PoljeZBesedilom 9">
            <a:extLst>
              <a:ext uri="{FF2B5EF4-FFF2-40B4-BE49-F238E27FC236}">
                <a16:creationId xmlns:a16="http://schemas.microsoft.com/office/drawing/2014/main" id="{C468A215-ABB8-498D-B2BF-BF05C3F8F77C}"/>
              </a:ext>
            </a:extLst>
          </p:cNvPr>
          <p:cNvSpPr txBox="1"/>
          <p:nvPr/>
        </p:nvSpPr>
        <p:spPr>
          <a:xfrm>
            <a:off x="6456040" y="4077072"/>
            <a:ext cx="3888432" cy="2308324"/>
          </a:xfrm>
          <a:prstGeom prst="rect">
            <a:avLst/>
          </a:prstGeom>
          <a:noFill/>
        </p:spPr>
        <p:txBody>
          <a:bodyPr wrap="square" rtlCol="0">
            <a:spAutoFit/>
          </a:bodyPr>
          <a:lstStyle/>
          <a:p>
            <a:r>
              <a:rPr lang="sl-SI" dirty="0"/>
              <a:t>POMANJKLJIVOSTI:</a:t>
            </a:r>
          </a:p>
          <a:p>
            <a:pPr marL="285750" indent="-285750">
              <a:buFont typeface="Arial" panose="020B0604020202020204" pitchFamily="34" charset="0"/>
              <a:buChar char="•"/>
            </a:pPr>
            <a:r>
              <a:rPr lang="sl-SI" dirty="0"/>
              <a:t>objekte za izkoriščanje vetra je smiselno postavljati le na območjih, kjer pihajo stalni vetrovi,</a:t>
            </a:r>
          </a:p>
          <a:p>
            <a:pPr marL="285750" indent="-285750">
              <a:buFont typeface="Arial" panose="020B0604020202020204" pitchFamily="34" charset="0"/>
              <a:buChar char="•"/>
            </a:pPr>
            <a:r>
              <a:rPr lang="sl-SI" dirty="0"/>
              <a:t>vpliv narave na čas delovanja vetrnih motorjev (uporaba je možna le, ko piha veter).</a:t>
            </a:r>
          </a:p>
          <a:p>
            <a:pPr marL="285750" indent="-285750">
              <a:buFont typeface="Arial" panose="020B0604020202020204" pitchFamily="34" charset="0"/>
              <a:buChar char="•"/>
            </a:pPr>
            <a:endParaRPr lang="sl-SI"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79444" y="116792"/>
            <a:ext cx="4114800" cy="562074"/>
          </a:xfrm>
        </p:spPr>
        <p:txBody>
          <a:bodyPr>
            <a:normAutofit fontScale="90000"/>
          </a:bodyPr>
          <a:lstStyle/>
          <a:p>
            <a:r>
              <a:rPr lang="sl-SI" dirty="0"/>
              <a:t>VODNI MOTORJI</a:t>
            </a:r>
          </a:p>
        </p:txBody>
      </p:sp>
      <p:sp>
        <p:nvSpPr>
          <p:cNvPr id="3" name="PoljeZBesedilom 2"/>
          <p:cNvSpPr txBox="1"/>
          <p:nvPr/>
        </p:nvSpPr>
        <p:spPr>
          <a:xfrm>
            <a:off x="400826" y="2995217"/>
            <a:ext cx="1687834" cy="369332"/>
          </a:xfrm>
          <a:prstGeom prst="rect">
            <a:avLst/>
          </a:prstGeom>
          <a:noFill/>
        </p:spPr>
        <p:txBody>
          <a:bodyPr wrap="none" rtlCol="0">
            <a:spAutoFit/>
          </a:bodyPr>
          <a:lstStyle/>
          <a:p>
            <a:r>
              <a:rPr lang="sl-SI" b="1" dirty="0"/>
              <a:t>VODNA KOLESA</a:t>
            </a:r>
          </a:p>
        </p:txBody>
      </p:sp>
      <p:sp>
        <p:nvSpPr>
          <p:cNvPr id="4" name="PoljeZBesedilom 3"/>
          <p:cNvSpPr txBox="1"/>
          <p:nvPr/>
        </p:nvSpPr>
        <p:spPr>
          <a:xfrm>
            <a:off x="8243852" y="3047555"/>
            <a:ext cx="1784784" cy="369332"/>
          </a:xfrm>
          <a:prstGeom prst="rect">
            <a:avLst/>
          </a:prstGeom>
          <a:noFill/>
        </p:spPr>
        <p:txBody>
          <a:bodyPr wrap="none" rtlCol="0">
            <a:spAutoFit/>
          </a:bodyPr>
          <a:lstStyle/>
          <a:p>
            <a:r>
              <a:rPr lang="sl-SI" b="1" dirty="0"/>
              <a:t>VODNE TURBINE</a:t>
            </a:r>
          </a:p>
        </p:txBody>
      </p:sp>
      <p:pic>
        <p:nvPicPr>
          <p:cNvPr id="5" name="Slika 4">
            <a:extLst>
              <a:ext uri="{FF2B5EF4-FFF2-40B4-BE49-F238E27FC236}">
                <a16:creationId xmlns:a16="http://schemas.microsoft.com/office/drawing/2014/main" id="{C79F595F-8C25-4800-A085-CA8609C383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182" y="1045111"/>
            <a:ext cx="1728448" cy="1580775"/>
          </a:xfrm>
          <a:prstGeom prst="rect">
            <a:avLst/>
          </a:prstGeom>
        </p:spPr>
      </p:pic>
      <p:pic>
        <p:nvPicPr>
          <p:cNvPr id="6" name="Slika 5">
            <a:extLst>
              <a:ext uri="{FF2B5EF4-FFF2-40B4-BE49-F238E27FC236}">
                <a16:creationId xmlns:a16="http://schemas.microsoft.com/office/drawing/2014/main" id="{EFE9A27F-7666-466B-A1F1-9CA6F8DFDF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9549" y="1044925"/>
            <a:ext cx="3182619" cy="1542686"/>
          </a:xfrm>
          <a:prstGeom prst="rect">
            <a:avLst/>
          </a:prstGeom>
        </p:spPr>
      </p:pic>
      <p:pic>
        <p:nvPicPr>
          <p:cNvPr id="7" name="Slika 6">
            <a:extLst>
              <a:ext uri="{FF2B5EF4-FFF2-40B4-BE49-F238E27FC236}">
                <a16:creationId xmlns:a16="http://schemas.microsoft.com/office/drawing/2014/main" id="{F4B5DD24-976E-4396-98B5-FCE7CEF090B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96202" y="3861047"/>
            <a:ext cx="1407999" cy="1385576"/>
          </a:xfrm>
          <a:prstGeom prst="rect">
            <a:avLst/>
          </a:prstGeom>
        </p:spPr>
      </p:pic>
      <p:pic>
        <p:nvPicPr>
          <p:cNvPr id="8" name="Slika 7">
            <a:extLst>
              <a:ext uri="{FF2B5EF4-FFF2-40B4-BE49-F238E27FC236}">
                <a16:creationId xmlns:a16="http://schemas.microsoft.com/office/drawing/2014/main" id="{C1D9CCFC-862B-44D0-8EF8-36D3111FB3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71572" y="3861049"/>
            <a:ext cx="2070000" cy="1385575"/>
          </a:xfrm>
          <a:prstGeom prst="rect">
            <a:avLst/>
          </a:prstGeom>
        </p:spPr>
      </p:pic>
      <p:pic>
        <p:nvPicPr>
          <p:cNvPr id="9" name="Slika 8">
            <a:extLst>
              <a:ext uri="{FF2B5EF4-FFF2-40B4-BE49-F238E27FC236}">
                <a16:creationId xmlns:a16="http://schemas.microsoft.com/office/drawing/2014/main" id="{22A1BE7B-B42C-4BAF-ACBA-4692EFCC3D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1572" y="5301208"/>
            <a:ext cx="2069002" cy="1440000"/>
          </a:xfrm>
          <a:prstGeom prst="rect">
            <a:avLst/>
          </a:prstGeom>
        </p:spPr>
      </p:pic>
      <p:pic>
        <p:nvPicPr>
          <p:cNvPr id="10" name="Slika 9">
            <a:extLst>
              <a:ext uri="{FF2B5EF4-FFF2-40B4-BE49-F238E27FC236}">
                <a16:creationId xmlns:a16="http://schemas.microsoft.com/office/drawing/2014/main" id="{9156DED4-0EE5-4A85-A46B-823878E3AF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30073" y="5301208"/>
            <a:ext cx="1740256" cy="1440000"/>
          </a:xfrm>
          <a:prstGeom prst="rect">
            <a:avLst/>
          </a:prstGeom>
        </p:spPr>
      </p:pic>
      <p:pic>
        <p:nvPicPr>
          <p:cNvPr id="11" name="Slika 10">
            <a:extLst>
              <a:ext uri="{FF2B5EF4-FFF2-40B4-BE49-F238E27FC236}">
                <a16:creationId xmlns:a16="http://schemas.microsoft.com/office/drawing/2014/main" id="{940DA603-B296-4C19-89BD-172E143B8E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1344" y="3746256"/>
            <a:ext cx="2568055" cy="2994953"/>
          </a:xfrm>
          <a:prstGeom prst="rect">
            <a:avLst/>
          </a:prstGeom>
        </p:spPr>
      </p:pic>
      <p:sp>
        <p:nvSpPr>
          <p:cNvPr id="14" name="PoljeZBesedilom 13">
            <a:extLst>
              <a:ext uri="{FF2B5EF4-FFF2-40B4-BE49-F238E27FC236}">
                <a16:creationId xmlns:a16="http://schemas.microsoft.com/office/drawing/2014/main" id="{E21A2E9B-24A5-4978-B122-B628803FE8A7}"/>
              </a:ext>
            </a:extLst>
          </p:cNvPr>
          <p:cNvSpPr txBox="1"/>
          <p:nvPr/>
        </p:nvSpPr>
        <p:spPr>
          <a:xfrm>
            <a:off x="8340862" y="3429000"/>
            <a:ext cx="1718676" cy="369332"/>
          </a:xfrm>
          <a:prstGeom prst="rect">
            <a:avLst/>
          </a:prstGeom>
          <a:noFill/>
        </p:spPr>
        <p:txBody>
          <a:bodyPr wrap="none" rtlCol="0">
            <a:spAutoFit/>
          </a:bodyPr>
          <a:lstStyle/>
          <a:p>
            <a:r>
              <a:rPr lang="sl-SI" dirty="0"/>
              <a:t>Kaplanova (Fala)</a:t>
            </a:r>
          </a:p>
        </p:txBody>
      </p:sp>
      <p:sp>
        <p:nvSpPr>
          <p:cNvPr id="15" name="PoljeZBesedilom 14">
            <a:extLst>
              <a:ext uri="{FF2B5EF4-FFF2-40B4-BE49-F238E27FC236}">
                <a16:creationId xmlns:a16="http://schemas.microsoft.com/office/drawing/2014/main" id="{33D4D437-19DA-4D26-9235-F470D6F25C29}"/>
              </a:ext>
            </a:extLst>
          </p:cNvPr>
          <p:cNvSpPr txBox="1"/>
          <p:nvPr/>
        </p:nvSpPr>
        <p:spPr>
          <a:xfrm>
            <a:off x="6477037" y="3429000"/>
            <a:ext cx="1117550" cy="369332"/>
          </a:xfrm>
          <a:prstGeom prst="rect">
            <a:avLst/>
          </a:prstGeom>
          <a:noFill/>
        </p:spPr>
        <p:txBody>
          <a:bodyPr wrap="none" rtlCol="0">
            <a:spAutoFit/>
          </a:bodyPr>
          <a:lstStyle/>
          <a:p>
            <a:r>
              <a:rPr lang="sl-SI" dirty="0"/>
              <a:t>Peltonova</a:t>
            </a:r>
          </a:p>
        </p:txBody>
      </p:sp>
      <p:sp>
        <p:nvSpPr>
          <p:cNvPr id="16" name="PoljeZBesedilom 15">
            <a:extLst>
              <a:ext uri="{FF2B5EF4-FFF2-40B4-BE49-F238E27FC236}">
                <a16:creationId xmlns:a16="http://schemas.microsoft.com/office/drawing/2014/main" id="{C8ADDCBA-18BE-42A5-AAA9-ECF01C9275A4}"/>
              </a:ext>
            </a:extLst>
          </p:cNvPr>
          <p:cNvSpPr txBox="1"/>
          <p:nvPr/>
        </p:nvSpPr>
        <p:spPr>
          <a:xfrm>
            <a:off x="290972" y="2625885"/>
            <a:ext cx="2033442" cy="369332"/>
          </a:xfrm>
          <a:prstGeom prst="rect">
            <a:avLst/>
          </a:prstGeom>
          <a:noFill/>
        </p:spPr>
        <p:txBody>
          <a:bodyPr wrap="none" rtlCol="0">
            <a:spAutoFit/>
          </a:bodyPr>
          <a:lstStyle/>
          <a:p>
            <a:r>
              <a:rPr lang="sl-SI" dirty="0"/>
              <a:t>VODNI MLINI, ŽAGE</a:t>
            </a:r>
          </a:p>
        </p:txBody>
      </p:sp>
      <p:sp>
        <p:nvSpPr>
          <p:cNvPr id="17" name="PoljeZBesedilom 16">
            <a:extLst>
              <a:ext uri="{FF2B5EF4-FFF2-40B4-BE49-F238E27FC236}">
                <a16:creationId xmlns:a16="http://schemas.microsoft.com/office/drawing/2014/main" id="{7E7A18B5-B9A4-417E-A855-62C5FF6107B4}"/>
              </a:ext>
            </a:extLst>
          </p:cNvPr>
          <p:cNvSpPr txBox="1"/>
          <p:nvPr/>
        </p:nvSpPr>
        <p:spPr>
          <a:xfrm>
            <a:off x="7308266" y="2625885"/>
            <a:ext cx="4116383" cy="369332"/>
          </a:xfrm>
          <a:prstGeom prst="rect">
            <a:avLst/>
          </a:prstGeom>
          <a:noFill/>
        </p:spPr>
        <p:txBody>
          <a:bodyPr wrap="none" rtlCol="0">
            <a:spAutoFit/>
          </a:bodyPr>
          <a:lstStyle/>
          <a:p>
            <a:r>
              <a:rPr lang="sl-SI" dirty="0"/>
              <a:t>VODNE ELEKTRARNE - HIDROELEKTRARNE</a:t>
            </a:r>
          </a:p>
        </p:txBody>
      </p:sp>
      <p:pic>
        <p:nvPicPr>
          <p:cNvPr id="12" name="Slika 11">
            <a:extLst>
              <a:ext uri="{FF2B5EF4-FFF2-40B4-BE49-F238E27FC236}">
                <a16:creationId xmlns:a16="http://schemas.microsoft.com/office/drawing/2014/main" id="{BC391009-63F0-49A4-BAA1-B74335B37B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59828" y="5301208"/>
            <a:ext cx="1912836" cy="1440000"/>
          </a:xfrm>
          <a:prstGeom prst="rect">
            <a:avLst/>
          </a:prstGeom>
        </p:spPr>
      </p:pic>
      <p:pic>
        <p:nvPicPr>
          <p:cNvPr id="13" name="Slika 12">
            <a:extLst>
              <a:ext uri="{FF2B5EF4-FFF2-40B4-BE49-F238E27FC236}">
                <a16:creationId xmlns:a16="http://schemas.microsoft.com/office/drawing/2014/main" id="{068A5B17-3C2A-42C1-A49D-61FD41BA08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02091" y="3861047"/>
            <a:ext cx="1225193" cy="1385576"/>
          </a:xfrm>
          <a:prstGeom prst="rect">
            <a:avLst/>
          </a:prstGeom>
        </p:spPr>
      </p:pic>
      <p:sp>
        <p:nvSpPr>
          <p:cNvPr id="20" name="PoljeZBesedilom 19">
            <a:extLst>
              <a:ext uri="{FF2B5EF4-FFF2-40B4-BE49-F238E27FC236}">
                <a16:creationId xmlns:a16="http://schemas.microsoft.com/office/drawing/2014/main" id="{5E6C0D6C-EE21-4E45-96F8-5313A3318A75}"/>
              </a:ext>
            </a:extLst>
          </p:cNvPr>
          <p:cNvSpPr txBox="1"/>
          <p:nvPr/>
        </p:nvSpPr>
        <p:spPr>
          <a:xfrm>
            <a:off x="10502090" y="3376923"/>
            <a:ext cx="1170962" cy="369332"/>
          </a:xfrm>
          <a:prstGeom prst="rect">
            <a:avLst/>
          </a:prstGeom>
          <a:noFill/>
        </p:spPr>
        <p:txBody>
          <a:bodyPr wrap="none" rtlCol="0">
            <a:spAutoFit/>
          </a:bodyPr>
          <a:lstStyle/>
          <a:p>
            <a:r>
              <a:rPr lang="sl-SI" dirty="0"/>
              <a:t>Francisova</a:t>
            </a:r>
          </a:p>
        </p:txBody>
      </p:sp>
      <p:sp>
        <p:nvSpPr>
          <p:cNvPr id="21" name="PoljeZBesedilom 20">
            <a:extLst>
              <a:ext uri="{FF2B5EF4-FFF2-40B4-BE49-F238E27FC236}">
                <a16:creationId xmlns:a16="http://schemas.microsoft.com/office/drawing/2014/main" id="{93EB67D1-196C-40D7-89F9-50877B7B3816}"/>
              </a:ext>
            </a:extLst>
          </p:cNvPr>
          <p:cNvSpPr txBox="1"/>
          <p:nvPr/>
        </p:nvSpPr>
        <p:spPr>
          <a:xfrm>
            <a:off x="2588605" y="958976"/>
            <a:ext cx="3888432" cy="1200329"/>
          </a:xfrm>
          <a:prstGeom prst="rect">
            <a:avLst/>
          </a:prstGeom>
          <a:noFill/>
        </p:spPr>
        <p:txBody>
          <a:bodyPr wrap="square" rtlCol="0">
            <a:spAutoFit/>
          </a:bodyPr>
          <a:lstStyle/>
          <a:p>
            <a:r>
              <a:rPr lang="sl-SI" dirty="0"/>
              <a:t>PREDNOSTI:</a:t>
            </a:r>
          </a:p>
          <a:p>
            <a:pPr marL="285750" indent="-285750">
              <a:buFont typeface="Arial" panose="020B0604020202020204" pitchFamily="34" charset="0"/>
              <a:buChar char="•"/>
            </a:pPr>
            <a:r>
              <a:rPr lang="sl-SI" dirty="0"/>
              <a:t>brezplačna obnovljiva energija,</a:t>
            </a:r>
          </a:p>
          <a:p>
            <a:pPr marL="285750" indent="-285750">
              <a:buFont typeface="Arial" panose="020B0604020202020204" pitchFamily="34" charset="0"/>
              <a:buChar char="•"/>
            </a:pPr>
            <a:r>
              <a:rPr lang="sl-SI" dirty="0"/>
              <a:t>enostavni stroji za spreminjanje energije vode v vrtenje.</a:t>
            </a:r>
          </a:p>
        </p:txBody>
      </p:sp>
      <p:sp>
        <p:nvSpPr>
          <p:cNvPr id="22" name="PoljeZBesedilom 21">
            <a:extLst>
              <a:ext uri="{FF2B5EF4-FFF2-40B4-BE49-F238E27FC236}">
                <a16:creationId xmlns:a16="http://schemas.microsoft.com/office/drawing/2014/main" id="{3EAC4904-8CD7-40AC-A13E-48B33D615351}"/>
              </a:ext>
            </a:extLst>
          </p:cNvPr>
          <p:cNvSpPr txBox="1"/>
          <p:nvPr/>
        </p:nvSpPr>
        <p:spPr>
          <a:xfrm>
            <a:off x="2585018" y="2171680"/>
            <a:ext cx="3888432" cy="1477328"/>
          </a:xfrm>
          <a:prstGeom prst="rect">
            <a:avLst/>
          </a:prstGeom>
          <a:noFill/>
        </p:spPr>
        <p:txBody>
          <a:bodyPr wrap="square" rtlCol="0">
            <a:spAutoFit/>
          </a:bodyPr>
          <a:lstStyle/>
          <a:p>
            <a:r>
              <a:rPr lang="sl-SI" dirty="0"/>
              <a:t>POMANJKLJIVOSTI:</a:t>
            </a:r>
          </a:p>
          <a:p>
            <a:pPr marL="285750" indent="-285750">
              <a:buFont typeface="Arial" panose="020B0604020202020204" pitchFamily="34" charset="0"/>
              <a:buChar char="•"/>
            </a:pPr>
            <a:r>
              <a:rPr lang="sl-SI" dirty="0"/>
              <a:t>uporaba je možna le ob tekočih vodnih virih,</a:t>
            </a:r>
          </a:p>
          <a:p>
            <a:pPr marL="285750" indent="-285750">
              <a:buFont typeface="Arial" panose="020B0604020202020204" pitchFamily="34" charset="0"/>
              <a:buChar char="•"/>
            </a:pPr>
            <a:r>
              <a:rPr lang="sl-SI" dirty="0"/>
              <a:t>vpliv narave (suša) na možnost uporabe.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5141" y="9888"/>
            <a:ext cx="10972800" cy="634082"/>
          </a:xfrm>
        </p:spPr>
        <p:txBody>
          <a:bodyPr>
            <a:noAutofit/>
          </a:bodyPr>
          <a:lstStyle/>
          <a:p>
            <a:r>
              <a:rPr lang="sl-SI" sz="3200" dirty="0"/>
              <a:t>TOPLOTNI MOTORJI</a:t>
            </a:r>
          </a:p>
        </p:txBody>
      </p:sp>
      <p:sp>
        <p:nvSpPr>
          <p:cNvPr id="3" name="PoljeZBesedilom 2"/>
          <p:cNvSpPr txBox="1"/>
          <p:nvPr/>
        </p:nvSpPr>
        <p:spPr>
          <a:xfrm>
            <a:off x="347169" y="842467"/>
            <a:ext cx="2905283" cy="369332"/>
          </a:xfrm>
          <a:prstGeom prst="rect">
            <a:avLst/>
          </a:prstGeom>
          <a:noFill/>
        </p:spPr>
        <p:txBody>
          <a:bodyPr wrap="none" rtlCol="0">
            <a:spAutoFit/>
          </a:bodyPr>
          <a:lstStyle/>
          <a:p>
            <a:r>
              <a:rPr lang="sl-SI" b="1" dirty="0"/>
              <a:t>Z ZUNANJIM ZGOREVANJEM</a:t>
            </a:r>
          </a:p>
        </p:txBody>
      </p:sp>
      <p:pic>
        <p:nvPicPr>
          <p:cNvPr id="7" name="Slika 6">
            <a:extLst>
              <a:ext uri="{FF2B5EF4-FFF2-40B4-BE49-F238E27FC236}">
                <a16:creationId xmlns:a16="http://schemas.microsoft.com/office/drawing/2014/main" id="{080A949C-F817-44A3-87C4-A3429D668B6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1746" y="4783362"/>
            <a:ext cx="2785072" cy="1800000"/>
          </a:xfrm>
          <a:prstGeom prst="rect">
            <a:avLst/>
          </a:prstGeom>
        </p:spPr>
      </p:pic>
      <p:pic>
        <p:nvPicPr>
          <p:cNvPr id="8" name="Slika 7">
            <a:extLst>
              <a:ext uri="{FF2B5EF4-FFF2-40B4-BE49-F238E27FC236}">
                <a16:creationId xmlns:a16="http://schemas.microsoft.com/office/drawing/2014/main" id="{AA7CFF2F-2B2C-4745-A70E-386C577CED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746" y="2025572"/>
            <a:ext cx="2791179" cy="1944016"/>
          </a:xfrm>
          <a:prstGeom prst="rect">
            <a:avLst/>
          </a:prstGeom>
        </p:spPr>
      </p:pic>
      <p:pic>
        <p:nvPicPr>
          <p:cNvPr id="9" name="Picture 2" descr="C:\Documents and Settings\Martin Knuplez\Desktop\ŠOLA_0910\Razvoj pogonskih strojev\motor za golf GT.jpg">
            <a:extLst>
              <a:ext uri="{FF2B5EF4-FFF2-40B4-BE49-F238E27FC236}">
                <a16:creationId xmlns:a16="http://schemas.microsoft.com/office/drawing/2014/main" id="{3C86D1A5-0BE2-4D1B-BFCC-DA3111AD40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5613" y="1324891"/>
            <a:ext cx="2952328" cy="2834235"/>
          </a:xfrm>
          <a:prstGeom prst="rect">
            <a:avLst/>
          </a:prstGeom>
          <a:noFill/>
        </p:spPr>
      </p:pic>
      <p:pic>
        <p:nvPicPr>
          <p:cNvPr id="4" name="Slika 3">
            <a:extLst>
              <a:ext uri="{FF2B5EF4-FFF2-40B4-BE49-F238E27FC236}">
                <a16:creationId xmlns:a16="http://schemas.microsoft.com/office/drawing/2014/main" id="{43651951-31DE-4C9C-A03A-4A3622FE41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44272" y="4389853"/>
            <a:ext cx="3464405" cy="2221738"/>
          </a:xfrm>
          <a:prstGeom prst="rect">
            <a:avLst/>
          </a:prstGeom>
        </p:spPr>
      </p:pic>
      <p:sp>
        <p:nvSpPr>
          <p:cNvPr id="11" name="PoljeZBesedilom 10">
            <a:extLst>
              <a:ext uri="{FF2B5EF4-FFF2-40B4-BE49-F238E27FC236}">
                <a16:creationId xmlns:a16="http://schemas.microsoft.com/office/drawing/2014/main" id="{F2C400AA-0E25-46FC-9D98-C17365A26CC9}"/>
              </a:ext>
            </a:extLst>
          </p:cNvPr>
          <p:cNvSpPr txBox="1"/>
          <p:nvPr/>
        </p:nvSpPr>
        <p:spPr>
          <a:xfrm>
            <a:off x="8599161" y="724833"/>
            <a:ext cx="3038076" cy="369332"/>
          </a:xfrm>
          <a:prstGeom prst="rect">
            <a:avLst/>
          </a:prstGeom>
          <a:noFill/>
        </p:spPr>
        <p:txBody>
          <a:bodyPr wrap="none" rtlCol="0">
            <a:spAutoFit/>
          </a:bodyPr>
          <a:lstStyle/>
          <a:p>
            <a:r>
              <a:rPr lang="sl-SI" b="1" dirty="0"/>
              <a:t>Z NOTRANJIM ZGOREVANJEM</a:t>
            </a:r>
          </a:p>
        </p:txBody>
      </p:sp>
      <p:sp>
        <p:nvSpPr>
          <p:cNvPr id="5" name="PoljeZBesedilom 4">
            <a:extLst>
              <a:ext uri="{FF2B5EF4-FFF2-40B4-BE49-F238E27FC236}">
                <a16:creationId xmlns:a16="http://schemas.microsoft.com/office/drawing/2014/main" id="{954C104E-C753-4E1D-92C1-0AC1E38DA42D}"/>
              </a:ext>
            </a:extLst>
          </p:cNvPr>
          <p:cNvSpPr txBox="1"/>
          <p:nvPr/>
        </p:nvSpPr>
        <p:spPr>
          <a:xfrm flipH="1">
            <a:off x="347168" y="1655089"/>
            <a:ext cx="2785071" cy="369332"/>
          </a:xfrm>
          <a:prstGeom prst="rect">
            <a:avLst/>
          </a:prstGeom>
          <a:noFill/>
        </p:spPr>
        <p:txBody>
          <a:bodyPr wrap="square" rtlCol="0">
            <a:spAutoFit/>
          </a:bodyPr>
          <a:lstStyle/>
          <a:p>
            <a:r>
              <a:rPr lang="sl-SI" dirty="0"/>
              <a:t>batni  parni stroj</a:t>
            </a:r>
          </a:p>
        </p:txBody>
      </p:sp>
      <p:sp>
        <p:nvSpPr>
          <p:cNvPr id="13" name="PoljeZBesedilom 12">
            <a:extLst>
              <a:ext uri="{FF2B5EF4-FFF2-40B4-BE49-F238E27FC236}">
                <a16:creationId xmlns:a16="http://schemas.microsoft.com/office/drawing/2014/main" id="{362768D3-9767-4503-B7FC-4D05631B5212}"/>
              </a:ext>
            </a:extLst>
          </p:cNvPr>
          <p:cNvSpPr txBox="1"/>
          <p:nvPr/>
        </p:nvSpPr>
        <p:spPr>
          <a:xfrm flipH="1">
            <a:off x="294387" y="4389853"/>
            <a:ext cx="2785071" cy="369332"/>
          </a:xfrm>
          <a:prstGeom prst="rect">
            <a:avLst/>
          </a:prstGeom>
          <a:noFill/>
        </p:spPr>
        <p:txBody>
          <a:bodyPr wrap="square" rtlCol="0">
            <a:spAutoFit/>
          </a:bodyPr>
          <a:lstStyle/>
          <a:p>
            <a:r>
              <a:rPr lang="sl-SI" dirty="0"/>
              <a:t>parna turbina</a:t>
            </a:r>
          </a:p>
        </p:txBody>
      </p:sp>
      <p:sp>
        <p:nvSpPr>
          <p:cNvPr id="14" name="PoljeZBesedilom 13">
            <a:extLst>
              <a:ext uri="{FF2B5EF4-FFF2-40B4-BE49-F238E27FC236}">
                <a16:creationId xmlns:a16="http://schemas.microsoft.com/office/drawing/2014/main" id="{D4D5D762-1B2A-4916-91B7-892FF056467F}"/>
              </a:ext>
            </a:extLst>
          </p:cNvPr>
          <p:cNvSpPr txBox="1"/>
          <p:nvPr/>
        </p:nvSpPr>
        <p:spPr>
          <a:xfrm flipH="1">
            <a:off x="8167708" y="1094164"/>
            <a:ext cx="3464406" cy="369332"/>
          </a:xfrm>
          <a:prstGeom prst="rect">
            <a:avLst/>
          </a:prstGeom>
          <a:noFill/>
        </p:spPr>
        <p:txBody>
          <a:bodyPr wrap="square" rtlCol="0">
            <a:spAutoFit/>
          </a:bodyPr>
          <a:lstStyle/>
          <a:p>
            <a:r>
              <a:rPr lang="sl-SI" dirty="0"/>
              <a:t>batni  bencinski in </a:t>
            </a:r>
            <a:r>
              <a:rPr lang="sl-SI" dirty="0" err="1"/>
              <a:t>dieselski</a:t>
            </a:r>
            <a:r>
              <a:rPr lang="sl-SI" dirty="0"/>
              <a:t> motorji</a:t>
            </a:r>
          </a:p>
        </p:txBody>
      </p:sp>
      <p:sp>
        <p:nvSpPr>
          <p:cNvPr id="15" name="PoljeZBesedilom 14">
            <a:extLst>
              <a:ext uri="{FF2B5EF4-FFF2-40B4-BE49-F238E27FC236}">
                <a16:creationId xmlns:a16="http://schemas.microsoft.com/office/drawing/2014/main" id="{706FA16B-C713-4C09-B5BF-4293A6B24581}"/>
              </a:ext>
            </a:extLst>
          </p:cNvPr>
          <p:cNvSpPr txBox="1"/>
          <p:nvPr/>
        </p:nvSpPr>
        <p:spPr>
          <a:xfrm flipH="1">
            <a:off x="8466912" y="4020520"/>
            <a:ext cx="2785071" cy="369332"/>
          </a:xfrm>
          <a:prstGeom prst="rect">
            <a:avLst/>
          </a:prstGeom>
          <a:noFill/>
        </p:spPr>
        <p:txBody>
          <a:bodyPr wrap="square" rtlCol="0">
            <a:spAutoFit/>
          </a:bodyPr>
          <a:lstStyle/>
          <a:p>
            <a:r>
              <a:rPr lang="sl-SI" dirty="0"/>
              <a:t>reakcijski motorji</a:t>
            </a:r>
          </a:p>
        </p:txBody>
      </p:sp>
      <p:sp>
        <p:nvSpPr>
          <p:cNvPr id="16" name="PoljeZBesedilom 15">
            <a:extLst>
              <a:ext uri="{FF2B5EF4-FFF2-40B4-BE49-F238E27FC236}">
                <a16:creationId xmlns:a16="http://schemas.microsoft.com/office/drawing/2014/main" id="{75592854-C822-4540-9169-9ACA25B9510D}"/>
              </a:ext>
            </a:extLst>
          </p:cNvPr>
          <p:cNvSpPr txBox="1"/>
          <p:nvPr/>
        </p:nvSpPr>
        <p:spPr>
          <a:xfrm>
            <a:off x="3948259" y="1996439"/>
            <a:ext cx="3888432" cy="1477328"/>
          </a:xfrm>
          <a:prstGeom prst="rect">
            <a:avLst/>
          </a:prstGeom>
          <a:noFill/>
        </p:spPr>
        <p:txBody>
          <a:bodyPr wrap="square" rtlCol="0">
            <a:spAutoFit/>
          </a:bodyPr>
          <a:lstStyle/>
          <a:p>
            <a:r>
              <a:rPr lang="sl-SI" dirty="0"/>
              <a:t>PREDNOSTI:</a:t>
            </a:r>
          </a:p>
          <a:p>
            <a:pPr marL="285750" indent="-285750">
              <a:buFont typeface="Arial" panose="020B0604020202020204" pitchFamily="34" charset="0"/>
              <a:buChar char="•"/>
            </a:pPr>
            <a:r>
              <a:rPr lang="sl-SI" dirty="0"/>
              <a:t>niso vezani na lokacijo - delujejo kjer koli,</a:t>
            </a:r>
          </a:p>
          <a:p>
            <a:pPr marL="285750" indent="-285750">
              <a:buFont typeface="Arial" panose="020B0604020202020204" pitchFamily="34" charset="0"/>
              <a:buChar char="•"/>
            </a:pPr>
            <a:r>
              <a:rPr lang="sl-SI" dirty="0"/>
              <a:t>obratujejo neprekinjeno, dokler jim dovajamo energijo.</a:t>
            </a:r>
          </a:p>
        </p:txBody>
      </p:sp>
      <p:sp>
        <p:nvSpPr>
          <p:cNvPr id="17" name="PoljeZBesedilom 16">
            <a:extLst>
              <a:ext uri="{FF2B5EF4-FFF2-40B4-BE49-F238E27FC236}">
                <a16:creationId xmlns:a16="http://schemas.microsoft.com/office/drawing/2014/main" id="{62FE7DAF-C9E3-40CE-9874-D56A54195FC7}"/>
              </a:ext>
            </a:extLst>
          </p:cNvPr>
          <p:cNvSpPr txBox="1"/>
          <p:nvPr/>
        </p:nvSpPr>
        <p:spPr>
          <a:xfrm>
            <a:off x="3943946" y="3810573"/>
            <a:ext cx="3888432" cy="1477328"/>
          </a:xfrm>
          <a:prstGeom prst="rect">
            <a:avLst/>
          </a:prstGeom>
          <a:noFill/>
        </p:spPr>
        <p:txBody>
          <a:bodyPr wrap="square" rtlCol="0">
            <a:spAutoFit/>
          </a:bodyPr>
          <a:lstStyle/>
          <a:p>
            <a:r>
              <a:rPr lang="sl-SI" dirty="0"/>
              <a:t>POMANJKLJIVOSTI:</a:t>
            </a:r>
          </a:p>
          <a:p>
            <a:pPr marL="285750" indent="-285750">
              <a:buFont typeface="Arial" panose="020B0604020202020204" pitchFamily="34" charset="0"/>
              <a:buChar char="•"/>
            </a:pPr>
            <a:r>
              <a:rPr lang="sl-SI" dirty="0"/>
              <a:t>uporaba neobnovljivih virov energije – fosilna goriva,</a:t>
            </a:r>
          </a:p>
          <a:p>
            <a:pPr marL="285750" indent="-285750">
              <a:buFont typeface="Arial" panose="020B0604020202020204" pitchFamily="34" charset="0"/>
              <a:buChar char="•"/>
            </a:pPr>
            <a:r>
              <a:rPr lang="sl-SI" dirty="0"/>
              <a:t>močno onesnažujejo okolje,</a:t>
            </a:r>
          </a:p>
          <a:p>
            <a:pPr marL="285750" indent="-285750">
              <a:buFont typeface="Arial" panose="020B0604020202020204" pitchFamily="34" charset="0"/>
              <a:buChar char="•"/>
            </a:pPr>
            <a:r>
              <a:rPr lang="sl-SI" dirty="0"/>
              <a:t>zahtevna in draga izdelava.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46897" y="116633"/>
            <a:ext cx="8229600" cy="494397"/>
          </a:xfrm>
        </p:spPr>
        <p:txBody>
          <a:bodyPr>
            <a:normAutofit fontScale="90000"/>
          </a:bodyPr>
          <a:lstStyle/>
          <a:p>
            <a:r>
              <a:rPr lang="sl-SI" sz="3200" dirty="0"/>
              <a:t>TOPLOTNI MOTORJI</a:t>
            </a:r>
          </a:p>
        </p:txBody>
      </p:sp>
      <p:sp>
        <p:nvSpPr>
          <p:cNvPr id="3" name="PoljeZBesedilom 2"/>
          <p:cNvSpPr txBox="1"/>
          <p:nvPr/>
        </p:nvSpPr>
        <p:spPr>
          <a:xfrm>
            <a:off x="320343" y="553443"/>
            <a:ext cx="3894015" cy="461665"/>
          </a:xfrm>
          <a:prstGeom prst="rect">
            <a:avLst/>
          </a:prstGeom>
          <a:noFill/>
        </p:spPr>
        <p:txBody>
          <a:bodyPr wrap="none" rtlCol="0">
            <a:spAutoFit/>
          </a:bodyPr>
          <a:lstStyle/>
          <a:p>
            <a:r>
              <a:rPr lang="sl-SI" sz="2400" b="1" dirty="0"/>
              <a:t>Z ZUNANJIM ZGOREVANJEM:</a:t>
            </a:r>
          </a:p>
        </p:txBody>
      </p:sp>
      <p:pic>
        <p:nvPicPr>
          <p:cNvPr id="7171" name="Picture 3" descr="C:\Documents and Settings\Martin Knuplez\Desktop\PARNA LOK_PREREZ.jpg"/>
          <p:cNvPicPr>
            <a:picLocks noChangeAspect="1" noChangeArrowheads="1"/>
          </p:cNvPicPr>
          <p:nvPr/>
        </p:nvPicPr>
        <p:blipFill>
          <a:blip r:embed="rId2"/>
          <a:srcRect/>
          <a:stretch>
            <a:fillRect/>
          </a:stretch>
        </p:blipFill>
        <p:spPr bwMode="auto">
          <a:xfrm>
            <a:off x="411311" y="4381998"/>
            <a:ext cx="5052632" cy="2304000"/>
          </a:xfrm>
          <a:prstGeom prst="rect">
            <a:avLst/>
          </a:prstGeom>
          <a:noFill/>
        </p:spPr>
      </p:pic>
      <p:pic>
        <p:nvPicPr>
          <p:cNvPr id="4" name="Slika 3">
            <a:extLst>
              <a:ext uri="{FF2B5EF4-FFF2-40B4-BE49-F238E27FC236}">
                <a16:creationId xmlns:a16="http://schemas.microsoft.com/office/drawing/2014/main" id="{A06CB0F3-FF6F-480F-98E3-A0DCE92284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2387603"/>
            <a:ext cx="2785072" cy="1800000"/>
          </a:xfrm>
          <a:prstGeom prst="rect">
            <a:avLst/>
          </a:prstGeom>
        </p:spPr>
      </p:pic>
      <p:pic>
        <p:nvPicPr>
          <p:cNvPr id="7" name="Picture 2" descr="C:\Documents and Settings\Martin Knuplez\Desktop\ŠOLA_0910\Razvoj pogonskih strojev\lopatice parne turbine.jpg">
            <a:extLst>
              <a:ext uri="{FF2B5EF4-FFF2-40B4-BE49-F238E27FC236}">
                <a16:creationId xmlns:a16="http://schemas.microsoft.com/office/drawing/2014/main" id="{B33C888C-005B-4966-9EBB-5DC9B3F93C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2632" y="4381998"/>
            <a:ext cx="4463342" cy="2304000"/>
          </a:xfrm>
          <a:prstGeom prst="rect">
            <a:avLst/>
          </a:prstGeom>
          <a:noFill/>
        </p:spPr>
      </p:pic>
      <p:sp>
        <p:nvSpPr>
          <p:cNvPr id="5" name="PoljeZBesedilom 4">
            <a:extLst>
              <a:ext uri="{FF2B5EF4-FFF2-40B4-BE49-F238E27FC236}">
                <a16:creationId xmlns:a16="http://schemas.microsoft.com/office/drawing/2014/main" id="{D5C178D2-8434-48D2-8E7B-8A87FB05BEE5}"/>
              </a:ext>
            </a:extLst>
          </p:cNvPr>
          <p:cNvSpPr txBox="1"/>
          <p:nvPr/>
        </p:nvSpPr>
        <p:spPr>
          <a:xfrm>
            <a:off x="1847528" y="1881938"/>
            <a:ext cx="3096344" cy="369332"/>
          </a:xfrm>
          <a:prstGeom prst="rect">
            <a:avLst/>
          </a:prstGeom>
          <a:noFill/>
        </p:spPr>
        <p:txBody>
          <a:bodyPr wrap="square" rtlCol="0">
            <a:spAutoFit/>
          </a:bodyPr>
          <a:lstStyle/>
          <a:p>
            <a:r>
              <a:rPr lang="sl-SI" dirty="0"/>
              <a:t>batni parni stroj</a:t>
            </a:r>
          </a:p>
        </p:txBody>
      </p:sp>
      <p:sp>
        <p:nvSpPr>
          <p:cNvPr id="6" name="PoljeZBesedilom 5">
            <a:extLst>
              <a:ext uri="{FF2B5EF4-FFF2-40B4-BE49-F238E27FC236}">
                <a16:creationId xmlns:a16="http://schemas.microsoft.com/office/drawing/2014/main" id="{675CD8EE-82D9-4FF6-8B02-9F071A348DC3}"/>
              </a:ext>
            </a:extLst>
          </p:cNvPr>
          <p:cNvSpPr txBox="1"/>
          <p:nvPr/>
        </p:nvSpPr>
        <p:spPr>
          <a:xfrm>
            <a:off x="7896200" y="1958989"/>
            <a:ext cx="1584176" cy="369332"/>
          </a:xfrm>
          <a:prstGeom prst="rect">
            <a:avLst/>
          </a:prstGeom>
          <a:noFill/>
        </p:spPr>
        <p:txBody>
          <a:bodyPr wrap="square" rtlCol="0">
            <a:spAutoFit/>
          </a:bodyPr>
          <a:lstStyle/>
          <a:p>
            <a:r>
              <a:rPr lang="sl-SI" dirty="0"/>
              <a:t>parna turbina</a:t>
            </a:r>
          </a:p>
        </p:txBody>
      </p:sp>
      <p:sp>
        <p:nvSpPr>
          <p:cNvPr id="8" name="PoljeZBesedilom 7">
            <a:extLst>
              <a:ext uri="{FF2B5EF4-FFF2-40B4-BE49-F238E27FC236}">
                <a16:creationId xmlns:a16="http://schemas.microsoft.com/office/drawing/2014/main" id="{0C1495BD-7ABC-4029-822E-3ABE1D65817B}"/>
              </a:ext>
            </a:extLst>
          </p:cNvPr>
          <p:cNvSpPr txBox="1"/>
          <p:nvPr/>
        </p:nvSpPr>
        <p:spPr>
          <a:xfrm>
            <a:off x="330275" y="1041212"/>
            <a:ext cx="11752321" cy="646331"/>
          </a:xfrm>
          <a:prstGeom prst="rect">
            <a:avLst/>
          </a:prstGeom>
          <a:noFill/>
        </p:spPr>
        <p:txBody>
          <a:bodyPr wrap="square" rtlCol="0">
            <a:spAutoFit/>
          </a:bodyPr>
          <a:lstStyle/>
          <a:p>
            <a:r>
              <a:rPr lang="sl-SI" dirty="0"/>
              <a:t>Toplota nastaja izven samega motorja – v parnem kotlu. Paro vodijo v batni parni stroj (premo gibanje) ali na parne turbine (direktno vrtenje). Pri batnih parnih strojih z ročičnim mehanizmom spreminjajo premo gibanje v vrtenje (koles).</a:t>
            </a:r>
          </a:p>
        </p:txBody>
      </p:sp>
      <p:pic>
        <p:nvPicPr>
          <p:cNvPr id="11" name="Picture 4" descr="C:\Documents and Settings\Martin Knuplez\Desktop\JEK.jpg">
            <a:extLst>
              <a:ext uri="{FF2B5EF4-FFF2-40B4-BE49-F238E27FC236}">
                <a16:creationId xmlns:a16="http://schemas.microsoft.com/office/drawing/2014/main" id="{EA3A271B-982E-4520-B1A8-157885B0F54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006873" y="2387603"/>
            <a:ext cx="3065791" cy="1800000"/>
          </a:xfrm>
          <a:prstGeom prst="rect">
            <a:avLst/>
          </a:prstGeom>
          <a:noFill/>
        </p:spPr>
      </p:pic>
      <p:pic>
        <p:nvPicPr>
          <p:cNvPr id="9" name="Slika 8">
            <a:extLst>
              <a:ext uri="{FF2B5EF4-FFF2-40B4-BE49-F238E27FC236}">
                <a16:creationId xmlns:a16="http://schemas.microsoft.com/office/drawing/2014/main" id="{AEE90E67-40F5-4863-8420-500697DEC7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79539" y="2400789"/>
            <a:ext cx="2584404" cy="1800000"/>
          </a:xfrm>
          <a:prstGeom prst="rect">
            <a:avLst/>
          </a:prstGeom>
        </p:spPr>
      </p:pic>
      <p:pic>
        <p:nvPicPr>
          <p:cNvPr id="10" name="Slika 9">
            <a:extLst>
              <a:ext uri="{FF2B5EF4-FFF2-40B4-BE49-F238E27FC236}">
                <a16:creationId xmlns:a16="http://schemas.microsoft.com/office/drawing/2014/main" id="{42ED9526-5F0F-4761-A7E8-3EF5EBFC24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1311" y="2390198"/>
            <a:ext cx="1771491" cy="17588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46897" y="116633"/>
            <a:ext cx="8229600" cy="494397"/>
          </a:xfrm>
        </p:spPr>
        <p:txBody>
          <a:bodyPr>
            <a:normAutofit fontScale="90000"/>
          </a:bodyPr>
          <a:lstStyle/>
          <a:p>
            <a:r>
              <a:rPr lang="sl-SI" sz="3200" dirty="0"/>
              <a:t>TOPLOTNI MOTORJI</a:t>
            </a:r>
          </a:p>
        </p:txBody>
      </p:sp>
      <p:sp>
        <p:nvSpPr>
          <p:cNvPr id="3" name="PoljeZBesedilom 2"/>
          <p:cNvSpPr txBox="1"/>
          <p:nvPr/>
        </p:nvSpPr>
        <p:spPr>
          <a:xfrm>
            <a:off x="320343" y="553443"/>
            <a:ext cx="4073231" cy="461665"/>
          </a:xfrm>
          <a:prstGeom prst="rect">
            <a:avLst/>
          </a:prstGeom>
          <a:noFill/>
        </p:spPr>
        <p:txBody>
          <a:bodyPr wrap="none" rtlCol="0">
            <a:spAutoFit/>
          </a:bodyPr>
          <a:lstStyle/>
          <a:p>
            <a:r>
              <a:rPr lang="sl-SI" sz="2400" b="1" dirty="0"/>
              <a:t>Z NOTRANJIM ZGOREVANJEM:</a:t>
            </a:r>
          </a:p>
        </p:txBody>
      </p:sp>
      <p:sp>
        <p:nvSpPr>
          <p:cNvPr id="5" name="PoljeZBesedilom 4">
            <a:extLst>
              <a:ext uri="{FF2B5EF4-FFF2-40B4-BE49-F238E27FC236}">
                <a16:creationId xmlns:a16="http://schemas.microsoft.com/office/drawing/2014/main" id="{D5C178D2-8434-48D2-8E7B-8A87FB05BEE5}"/>
              </a:ext>
            </a:extLst>
          </p:cNvPr>
          <p:cNvSpPr txBox="1"/>
          <p:nvPr/>
        </p:nvSpPr>
        <p:spPr>
          <a:xfrm>
            <a:off x="507547" y="2207692"/>
            <a:ext cx="3698821" cy="369332"/>
          </a:xfrm>
          <a:prstGeom prst="rect">
            <a:avLst/>
          </a:prstGeom>
          <a:noFill/>
        </p:spPr>
        <p:txBody>
          <a:bodyPr wrap="square" rtlCol="0">
            <a:spAutoFit/>
          </a:bodyPr>
          <a:lstStyle/>
          <a:p>
            <a:r>
              <a:rPr lang="sl-SI" b="1" dirty="0"/>
              <a:t>batni motorji </a:t>
            </a:r>
            <a:r>
              <a:rPr lang="sl-SI" dirty="0"/>
              <a:t>(bencinski ali </a:t>
            </a:r>
            <a:r>
              <a:rPr lang="sl-SI" dirty="0" err="1"/>
              <a:t>dieselski</a:t>
            </a:r>
            <a:r>
              <a:rPr lang="sl-SI" dirty="0"/>
              <a:t>)</a:t>
            </a:r>
          </a:p>
        </p:txBody>
      </p:sp>
      <p:sp>
        <p:nvSpPr>
          <p:cNvPr id="6" name="PoljeZBesedilom 5">
            <a:extLst>
              <a:ext uri="{FF2B5EF4-FFF2-40B4-BE49-F238E27FC236}">
                <a16:creationId xmlns:a16="http://schemas.microsoft.com/office/drawing/2014/main" id="{675CD8EE-82D9-4FF6-8B02-9F071A348DC3}"/>
              </a:ext>
            </a:extLst>
          </p:cNvPr>
          <p:cNvSpPr txBox="1"/>
          <p:nvPr/>
        </p:nvSpPr>
        <p:spPr>
          <a:xfrm>
            <a:off x="8232281" y="2205706"/>
            <a:ext cx="1944216" cy="369332"/>
          </a:xfrm>
          <a:prstGeom prst="rect">
            <a:avLst/>
          </a:prstGeom>
          <a:noFill/>
        </p:spPr>
        <p:txBody>
          <a:bodyPr wrap="square" rtlCol="0">
            <a:spAutoFit/>
          </a:bodyPr>
          <a:lstStyle/>
          <a:p>
            <a:r>
              <a:rPr lang="sl-SI" b="1" dirty="0"/>
              <a:t>reakcijski motorji</a:t>
            </a:r>
          </a:p>
        </p:txBody>
      </p:sp>
      <p:sp>
        <p:nvSpPr>
          <p:cNvPr id="8" name="PoljeZBesedilom 7">
            <a:extLst>
              <a:ext uri="{FF2B5EF4-FFF2-40B4-BE49-F238E27FC236}">
                <a16:creationId xmlns:a16="http://schemas.microsoft.com/office/drawing/2014/main" id="{0C1495BD-7ABC-4029-822E-3ABE1D65817B}"/>
              </a:ext>
            </a:extLst>
          </p:cNvPr>
          <p:cNvSpPr txBox="1"/>
          <p:nvPr/>
        </p:nvSpPr>
        <p:spPr>
          <a:xfrm>
            <a:off x="330275" y="1041212"/>
            <a:ext cx="11752321" cy="646331"/>
          </a:xfrm>
          <a:prstGeom prst="rect">
            <a:avLst/>
          </a:prstGeom>
          <a:noFill/>
        </p:spPr>
        <p:txBody>
          <a:bodyPr wrap="square" rtlCol="0">
            <a:spAutoFit/>
          </a:bodyPr>
          <a:lstStyle/>
          <a:p>
            <a:r>
              <a:rPr lang="sl-SI" dirty="0"/>
              <a:t>Toplota nastaja samem motorju in deluje na gibljive dele, ki opravljajo premo gibanje (4-taktni in 2-taktni bencinski motor – Otto motor) ali vrtenje (Wanklov motor, turboreakcijski motor), posebna vrsta so raketni motorji.</a:t>
            </a:r>
          </a:p>
        </p:txBody>
      </p:sp>
      <p:pic>
        <p:nvPicPr>
          <p:cNvPr id="12" name="Slika 11">
            <a:extLst>
              <a:ext uri="{FF2B5EF4-FFF2-40B4-BE49-F238E27FC236}">
                <a16:creationId xmlns:a16="http://schemas.microsoft.com/office/drawing/2014/main" id="{3560D735-4B0C-4375-B4A0-C8264AD267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8051" y="4365105"/>
            <a:ext cx="2286201" cy="1933630"/>
          </a:xfrm>
          <a:prstGeom prst="rect">
            <a:avLst/>
          </a:prstGeom>
        </p:spPr>
      </p:pic>
      <p:pic>
        <p:nvPicPr>
          <p:cNvPr id="2050" name="Picture 2" descr="Obtočno razmerje - Wikipedija, prosta enciklopedija">
            <a:extLst>
              <a:ext uri="{FF2B5EF4-FFF2-40B4-BE49-F238E27FC236}">
                <a16:creationId xmlns:a16="http://schemas.microsoft.com/office/drawing/2014/main" id="{056D0D5D-ADB7-482E-9DFE-002278FC78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3958" y="4221088"/>
            <a:ext cx="2891145" cy="1912965"/>
          </a:xfrm>
          <a:prstGeom prst="rect">
            <a:avLst/>
          </a:prstGeom>
          <a:noFill/>
          <a:extLst>
            <a:ext uri="{909E8E84-426E-40DD-AFC4-6F175D3DCCD1}">
              <a14:hiddenFill xmlns:a14="http://schemas.microsoft.com/office/drawing/2010/main">
                <a:solidFill>
                  <a:srgbClr val="FFFFFF"/>
                </a:solidFill>
              </a14:hiddenFill>
            </a:ext>
          </a:extLst>
        </p:spPr>
      </p:pic>
      <p:pic>
        <p:nvPicPr>
          <p:cNvPr id="13" name="Slika 12">
            <a:extLst>
              <a:ext uri="{FF2B5EF4-FFF2-40B4-BE49-F238E27FC236}">
                <a16:creationId xmlns:a16="http://schemas.microsoft.com/office/drawing/2014/main" id="{0B8E6813-F535-4404-ACEB-6E92DCF833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390"/>
          <a:stretch/>
        </p:blipFill>
        <p:spPr>
          <a:xfrm>
            <a:off x="1946897" y="3731139"/>
            <a:ext cx="1844200" cy="2674852"/>
          </a:xfrm>
          <a:prstGeom prst="rect">
            <a:avLst/>
          </a:prstGeom>
        </p:spPr>
      </p:pic>
      <p:pic>
        <p:nvPicPr>
          <p:cNvPr id="14" name="Slika 13">
            <a:extLst>
              <a:ext uri="{FF2B5EF4-FFF2-40B4-BE49-F238E27FC236}">
                <a16:creationId xmlns:a16="http://schemas.microsoft.com/office/drawing/2014/main" id="{B03F3C4C-8E82-47CA-A426-BD96F6B120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97" y="3212976"/>
            <a:ext cx="1844200" cy="3292125"/>
          </a:xfrm>
          <a:prstGeom prst="rect">
            <a:avLst/>
          </a:prstGeom>
        </p:spPr>
      </p:pic>
      <p:pic>
        <p:nvPicPr>
          <p:cNvPr id="15" name="Slika 14">
            <a:extLst>
              <a:ext uri="{FF2B5EF4-FFF2-40B4-BE49-F238E27FC236}">
                <a16:creationId xmlns:a16="http://schemas.microsoft.com/office/drawing/2014/main" id="{3AC9DAE7-D45A-40B8-9124-A634B95409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9379887" y="3827656"/>
            <a:ext cx="3711460" cy="1206225"/>
          </a:xfrm>
          <a:prstGeom prst="rect">
            <a:avLst/>
          </a:prstGeom>
        </p:spPr>
      </p:pic>
      <p:sp>
        <p:nvSpPr>
          <p:cNvPr id="20" name="PoljeZBesedilom 19">
            <a:extLst>
              <a:ext uri="{FF2B5EF4-FFF2-40B4-BE49-F238E27FC236}">
                <a16:creationId xmlns:a16="http://schemas.microsoft.com/office/drawing/2014/main" id="{35475016-618C-444C-826B-9F9A8A853E26}"/>
              </a:ext>
            </a:extLst>
          </p:cNvPr>
          <p:cNvSpPr txBox="1"/>
          <p:nvPr/>
        </p:nvSpPr>
        <p:spPr>
          <a:xfrm>
            <a:off x="466411" y="2723869"/>
            <a:ext cx="1116771" cy="369332"/>
          </a:xfrm>
          <a:prstGeom prst="rect">
            <a:avLst/>
          </a:prstGeom>
          <a:noFill/>
        </p:spPr>
        <p:txBody>
          <a:bodyPr wrap="square" rtlCol="0">
            <a:spAutoFit/>
          </a:bodyPr>
          <a:lstStyle/>
          <a:p>
            <a:r>
              <a:rPr lang="sl-SI" dirty="0"/>
              <a:t>4-taktni</a:t>
            </a:r>
          </a:p>
        </p:txBody>
      </p:sp>
      <p:sp>
        <p:nvSpPr>
          <p:cNvPr id="21" name="PoljeZBesedilom 20">
            <a:extLst>
              <a:ext uri="{FF2B5EF4-FFF2-40B4-BE49-F238E27FC236}">
                <a16:creationId xmlns:a16="http://schemas.microsoft.com/office/drawing/2014/main" id="{F29B21F1-1966-4A49-BCA7-9C3A3164ED85}"/>
              </a:ext>
            </a:extLst>
          </p:cNvPr>
          <p:cNvSpPr txBox="1"/>
          <p:nvPr/>
        </p:nvSpPr>
        <p:spPr>
          <a:xfrm>
            <a:off x="2300911" y="2723869"/>
            <a:ext cx="1116771" cy="369332"/>
          </a:xfrm>
          <a:prstGeom prst="rect">
            <a:avLst/>
          </a:prstGeom>
          <a:noFill/>
        </p:spPr>
        <p:txBody>
          <a:bodyPr wrap="square" rtlCol="0">
            <a:spAutoFit/>
          </a:bodyPr>
          <a:lstStyle/>
          <a:p>
            <a:r>
              <a:rPr lang="sl-SI" dirty="0"/>
              <a:t>2-taktni</a:t>
            </a:r>
          </a:p>
        </p:txBody>
      </p:sp>
      <p:sp>
        <p:nvSpPr>
          <p:cNvPr id="22" name="PoljeZBesedilom 21">
            <a:extLst>
              <a:ext uri="{FF2B5EF4-FFF2-40B4-BE49-F238E27FC236}">
                <a16:creationId xmlns:a16="http://schemas.microsoft.com/office/drawing/2014/main" id="{54B29D4E-2883-48D0-892F-438EE7149A88}"/>
              </a:ext>
            </a:extLst>
          </p:cNvPr>
          <p:cNvSpPr txBox="1"/>
          <p:nvPr/>
        </p:nvSpPr>
        <p:spPr>
          <a:xfrm>
            <a:off x="3973465" y="2723869"/>
            <a:ext cx="2088232" cy="369332"/>
          </a:xfrm>
          <a:prstGeom prst="rect">
            <a:avLst/>
          </a:prstGeom>
          <a:noFill/>
        </p:spPr>
        <p:txBody>
          <a:bodyPr wrap="square" rtlCol="0">
            <a:spAutoFit/>
          </a:bodyPr>
          <a:lstStyle/>
          <a:p>
            <a:r>
              <a:rPr lang="sl-SI" dirty="0"/>
              <a:t>z rotirajočim batom</a:t>
            </a:r>
          </a:p>
        </p:txBody>
      </p:sp>
      <p:sp>
        <p:nvSpPr>
          <p:cNvPr id="23" name="PoljeZBesedilom 22">
            <a:extLst>
              <a:ext uri="{FF2B5EF4-FFF2-40B4-BE49-F238E27FC236}">
                <a16:creationId xmlns:a16="http://schemas.microsoft.com/office/drawing/2014/main" id="{6087B2B1-189F-43B1-9B18-46EB58F4A6EE}"/>
              </a:ext>
            </a:extLst>
          </p:cNvPr>
          <p:cNvSpPr txBox="1"/>
          <p:nvPr/>
        </p:nvSpPr>
        <p:spPr>
          <a:xfrm>
            <a:off x="7730204" y="2723869"/>
            <a:ext cx="2088232" cy="369332"/>
          </a:xfrm>
          <a:prstGeom prst="rect">
            <a:avLst/>
          </a:prstGeom>
          <a:noFill/>
        </p:spPr>
        <p:txBody>
          <a:bodyPr wrap="square" rtlCol="0">
            <a:spAutoFit/>
          </a:bodyPr>
          <a:lstStyle/>
          <a:p>
            <a:r>
              <a:rPr lang="sl-SI" dirty="0"/>
              <a:t>turboreakcijski</a:t>
            </a:r>
          </a:p>
        </p:txBody>
      </p:sp>
      <p:sp>
        <p:nvSpPr>
          <p:cNvPr id="24" name="PoljeZBesedilom 23">
            <a:extLst>
              <a:ext uri="{FF2B5EF4-FFF2-40B4-BE49-F238E27FC236}">
                <a16:creationId xmlns:a16="http://schemas.microsoft.com/office/drawing/2014/main" id="{F604A5B4-7598-4E9A-BC74-24AE7627A48C}"/>
              </a:ext>
            </a:extLst>
          </p:cNvPr>
          <p:cNvSpPr txBox="1"/>
          <p:nvPr/>
        </p:nvSpPr>
        <p:spPr>
          <a:xfrm>
            <a:off x="10677231" y="2121788"/>
            <a:ext cx="1116771" cy="369332"/>
          </a:xfrm>
          <a:prstGeom prst="rect">
            <a:avLst/>
          </a:prstGeom>
          <a:noFill/>
        </p:spPr>
        <p:txBody>
          <a:bodyPr wrap="square" rtlCol="0">
            <a:spAutoFit/>
          </a:bodyPr>
          <a:lstStyle/>
          <a:p>
            <a:r>
              <a:rPr lang="sl-SI" dirty="0"/>
              <a:t>raketni</a:t>
            </a:r>
          </a:p>
        </p:txBody>
      </p:sp>
    </p:spTree>
    <p:extLst>
      <p:ext uri="{BB962C8B-B14F-4D97-AF65-F5344CB8AC3E}">
        <p14:creationId xmlns:p14="http://schemas.microsoft.com/office/powerpoint/2010/main" val="4184840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706090"/>
          </a:xfrm>
        </p:spPr>
        <p:txBody>
          <a:bodyPr>
            <a:normAutofit/>
          </a:bodyPr>
          <a:lstStyle/>
          <a:p>
            <a:r>
              <a:rPr lang="sl-SI" sz="3200" dirty="0"/>
              <a:t>ELEKTRIČNI MOTORJI</a:t>
            </a:r>
          </a:p>
        </p:txBody>
      </p:sp>
      <p:sp>
        <p:nvSpPr>
          <p:cNvPr id="3" name="PoljeZBesedilom 2"/>
          <p:cNvSpPr txBox="1"/>
          <p:nvPr/>
        </p:nvSpPr>
        <p:spPr>
          <a:xfrm>
            <a:off x="605427" y="3546064"/>
            <a:ext cx="2533194" cy="369332"/>
          </a:xfrm>
          <a:prstGeom prst="rect">
            <a:avLst/>
          </a:prstGeom>
          <a:noFill/>
        </p:spPr>
        <p:txBody>
          <a:bodyPr wrap="none" rtlCol="0">
            <a:spAutoFit/>
          </a:bodyPr>
          <a:lstStyle/>
          <a:p>
            <a:r>
              <a:rPr lang="sl-SI" dirty="0"/>
              <a:t>S KRATKOSTIČNO KLETKO</a:t>
            </a:r>
          </a:p>
        </p:txBody>
      </p:sp>
      <p:pic>
        <p:nvPicPr>
          <p:cNvPr id="4" name="Slika 3">
            <a:extLst>
              <a:ext uri="{FF2B5EF4-FFF2-40B4-BE49-F238E27FC236}">
                <a16:creationId xmlns:a16="http://schemas.microsoft.com/office/drawing/2014/main" id="{23DCF70C-4798-44E3-8B1C-6CB0A523DD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352" y="4221087"/>
            <a:ext cx="3610077" cy="2581565"/>
          </a:xfrm>
          <a:prstGeom prst="rect">
            <a:avLst/>
          </a:prstGeom>
        </p:spPr>
      </p:pic>
      <p:pic>
        <p:nvPicPr>
          <p:cNvPr id="5" name="Slika 4">
            <a:extLst>
              <a:ext uri="{FF2B5EF4-FFF2-40B4-BE49-F238E27FC236}">
                <a16:creationId xmlns:a16="http://schemas.microsoft.com/office/drawing/2014/main" id="{81D2F883-4E41-4BB4-92B9-9B6C673EEC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5127" y="4221087"/>
            <a:ext cx="3449641" cy="2269367"/>
          </a:xfrm>
          <a:prstGeom prst="rect">
            <a:avLst/>
          </a:prstGeom>
        </p:spPr>
      </p:pic>
      <p:sp>
        <p:nvSpPr>
          <p:cNvPr id="8" name="PoljeZBesedilom 7">
            <a:extLst>
              <a:ext uri="{FF2B5EF4-FFF2-40B4-BE49-F238E27FC236}">
                <a16:creationId xmlns:a16="http://schemas.microsoft.com/office/drawing/2014/main" id="{09295FB4-CCB6-4AD2-9678-0B9339E7DEDA}"/>
              </a:ext>
            </a:extLst>
          </p:cNvPr>
          <p:cNvSpPr txBox="1"/>
          <p:nvPr/>
        </p:nvSpPr>
        <p:spPr>
          <a:xfrm>
            <a:off x="8401978" y="3546064"/>
            <a:ext cx="3180422" cy="369332"/>
          </a:xfrm>
          <a:prstGeom prst="rect">
            <a:avLst/>
          </a:prstGeom>
          <a:noFill/>
        </p:spPr>
        <p:txBody>
          <a:bodyPr wrap="none" rtlCol="0">
            <a:spAutoFit/>
          </a:bodyPr>
          <a:lstStyle/>
          <a:p>
            <a:r>
              <a:rPr lang="sl-SI" dirty="0"/>
              <a:t>KOLEKTORSKI ELEKTROMOTORJI</a:t>
            </a:r>
          </a:p>
        </p:txBody>
      </p:sp>
      <p:sp>
        <p:nvSpPr>
          <p:cNvPr id="7" name="PoljeZBesedilom 6">
            <a:extLst>
              <a:ext uri="{FF2B5EF4-FFF2-40B4-BE49-F238E27FC236}">
                <a16:creationId xmlns:a16="http://schemas.microsoft.com/office/drawing/2014/main" id="{C7FDA205-8F47-48A7-BF2E-69664A890EB2}"/>
              </a:ext>
            </a:extLst>
          </p:cNvPr>
          <p:cNvSpPr txBox="1"/>
          <p:nvPr/>
        </p:nvSpPr>
        <p:spPr>
          <a:xfrm>
            <a:off x="609600" y="939220"/>
            <a:ext cx="10873208" cy="369332"/>
          </a:xfrm>
          <a:prstGeom prst="rect">
            <a:avLst/>
          </a:prstGeom>
          <a:noFill/>
        </p:spPr>
        <p:txBody>
          <a:bodyPr wrap="square" rtlCol="0">
            <a:spAutoFit/>
          </a:bodyPr>
          <a:lstStyle/>
          <a:p>
            <a:r>
              <a:rPr lang="sl-SI" dirty="0"/>
              <a:t>Električni motorji ali elektromotorji so pogonski stroji, ki spreminjajo električno energijo v vrtenje (mehansko delo).</a:t>
            </a:r>
          </a:p>
        </p:txBody>
      </p:sp>
      <p:sp>
        <p:nvSpPr>
          <p:cNvPr id="11" name="PoljeZBesedilom 10">
            <a:extLst>
              <a:ext uri="{FF2B5EF4-FFF2-40B4-BE49-F238E27FC236}">
                <a16:creationId xmlns:a16="http://schemas.microsoft.com/office/drawing/2014/main" id="{663A940E-F55B-482F-A56E-98F0DE111320}"/>
              </a:ext>
            </a:extLst>
          </p:cNvPr>
          <p:cNvSpPr txBox="1"/>
          <p:nvPr/>
        </p:nvSpPr>
        <p:spPr>
          <a:xfrm>
            <a:off x="3873428" y="1496997"/>
            <a:ext cx="4310803" cy="2308324"/>
          </a:xfrm>
          <a:prstGeom prst="rect">
            <a:avLst/>
          </a:prstGeom>
          <a:noFill/>
        </p:spPr>
        <p:txBody>
          <a:bodyPr wrap="square" rtlCol="0">
            <a:spAutoFit/>
          </a:bodyPr>
          <a:lstStyle/>
          <a:p>
            <a:r>
              <a:rPr lang="sl-SI" dirty="0"/>
              <a:t>PREDNOSTI:</a:t>
            </a:r>
          </a:p>
          <a:p>
            <a:pPr marL="285750" indent="-285750">
              <a:buFont typeface="Arial" panose="020B0604020202020204" pitchFamily="34" charset="0"/>
              <a:buChar char="•"/>
            </a:pPr>
            <a:r>
              <a:rPr lang="sl-SI" dirty="0"/>
              <a:t>niso vezani na lokacijo - delujejo kjer koli,</a:t>
            </a:r>
          </a:p>
          <a:p>
            <a:pPr marL="285750" indent="-285750">
              <a:buFont typeface="Arial" panose="020B0604020202020204" pitchFamily="34" charset="0"/>
              <a:buChar char="•"/>
            </a:pPr>
            <a:r>
              <a:rPr lang="sl-SI" dirty="0"/>
              <a:t>obratujejo neprekinjeno, dokler jim dovajamo električno energijo,</a:t>
            </a:r>
          </a:p>
          <a:p>
            <a:pPr marL="285750" indent="-285750">
              <a:buFont typeface="Arial" panose="020B0604020202020204" pitchFamily="34" charset="0"/>
              <a:buChar char="•"/>
            </a:pPr>
            <a:r>
              <a:rPr lang="sl-SI" dirty="0"/>
              <a:t>na mestu obratovanja so ekološko zelo sprejemljivi,</a:t>
            </a:r>
          </a:p>
          <a:p>
            <a:pPr marL="285750" indent="-285750">
              <a:buFont typeface="Arial" panose="020B0604020202020204" pitchFamily="34" charset="0"/>
              <a:buChar char="•"/>
            </a:pPr>
            <a:r>
              <a:rPr lang="sl-SI" dirty="0"/>
              <a:t>izdelava je poceni,</a:t>
            </a:r>
          </a:p>
          <a:p>
            <a:pPr marL="285750" indent="-285750">
              <a:buFont typeface="Arial" panose="020B0604020202020204" pitchFamily="34" charset="0"/>
              <a:buChar char="•"/>
            </a:pPr>
            <a:r>
              <a:rPr lang="sl-SI" dirty="0"/>
              <a:t>velikost je zelo prilagodljiva.</a:t>
            </a:r>
          </a:p>
        </p:txBody>
      </p:sp>
      <p:sp>
        <p:nvSpPr>
          <p:cNvPr id="12" name="PoljeZBesedilom 11">
            <a:extLst>
              <a:ext uri="{FF2B5EF4-FFF2-40B4-BE49-F238E27FC236}">
                <a16:creationId xmlns:a16="http://schemas.microsoft.com/office/drawing/2014/main" id="{F0907AE8-084A-43F0-8EEC-7988E6745083}"/>
              </a:ext>
            </a:extLst>
          </p:cNvPr>
          <p:cNvSpPr txBox="1"/>
          <p:nvPr/>
        </p:nvSpPr>
        <p:spPr>
          <a:xfrm>
            <a:off x="3873428" y="4111012"/>
            <a:ext cx="3888432" cy="2031325"/>
          </a:xfrm>
          <a:prstGeom prst="rect">
            <a:avLst/>
          </a:prstGeom>
          <a:noFill/>
        </p:spPr>
        <p:txBody>
          <a:bodyPr wrap="square" rtlCol="0">
            <a:spAutoFit/>
          </a:bodyPr>
          <a:lstStyle/>
          <a:p>
            <a:r>
              <a:rPr lang="sl-SI" dirty="0"/>
              <a:t>POMANJKLJIVOSTI:</a:t>
            </a:r>
          </a:p>
          <a:p>
            <a:pPr marL="285750" indent="-285750">
              <a:buFont typeface="Arial" panose="020B0604020202020204" pitchFamily="34" charset="0"/>
              <a:buChar char="•"/>
            </a:pPr>
            <a:r>
              <a:rPr lang="sl-SI" dirty="0"/>
              <a:t>pridobivanje električne energije v termoelektrarnah je lahko za okolje zelo neprijazno,</a:t>
            </a:r>
          </a:p>
          <a:p>
            <a:pPr marL="285750" indent="-285750">
              <a:buFont typeface="Arial" panose="020B0604020202020204" pitchFamily="34" charset="0"/>
              <a:buChar char="•"/>
            </a:pPr>
            <a:r>
              <a:rPr lang="sl-SI" dirty="0"/>
              <a:t>za večje elektromotorje je potrebno napajanje preko električnega omrežja.</a:t>
            </a:r>
          </a:p>
        </p:txBody>
      </p:sp>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674</Words>
  <Application>Microsoft Office PowerPoint</Application>
  <PresentationFormat>Širokozaslonsko</PresentationFormat>
  <Paragraphs>96</Paragraphs>
  <Slides>10</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10</vt:i4>
      </vt:variant>
    </vt:vector>
  </HeadingPairs>
  <TitlesOfParts>
    <vt:vector size="13" baseType="lpstr">
      <vt:lpstr>Arial</vt:lpstr>
      <vt:lpstr>Calibri</vt:lpstr>
      <vt:lpstr>Officeova tema</vt:lpstr>
      <vt:lpstr>RAZVOJ IN RAZVRSTITEV POGONSKIH STROJEV</vt:lpstr>
      <vt:lpstr>ČLOVEK V PROMERJAVI Z ...</vt:lpstr>
      <vt:lpstr>ŽIVALSKI MOTORJI</vt:lpstr>
      <vt:lpstr>VETERNI MOTORJI</vt:lpstr>
      <vt:lpstr>VODNI MOTORJI</vt:lpstr>
      <vt:lpstr>TOPLOTNI MOTORJI</vt:lpstr>
      <vt:lpstr>TOPLOTNI MOTORJI</vt:lpstr>
      <vt:lpstr>TOPLOTNI MOTORJI</vt:lpstr>
      <vt:lpstr>ELEKTRIČNI MOTORJI</vt:lpstr>
      <vt:lpstr>RAZVRSTITEV POGONSKIH STROJEV</vt:lpstr>
    </vt:vector>
  </TitlesOfParts>
  <Company>OŠ Bojana Ilicha Maribor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RAZVOJ POGONSKIH STROJEV</dc:title>
  <dc:creator>Martin Knuplež</dc:creator>
  <cp:lastModifiedBy>Martin Knuplež</cp:lastModifiedBy>
  <cp:revision>45</cp:revision>
  <dcterms:created xsi:type="dcterms:W3CDTF">2010-01-05T10:02:59Z</dcterms:created>
  <dcterms:modified xsi:type="dcterms:W3CDTF">2020-04-14T17:12:53Z</dcterms:modified>
</cp:coreProperties>
</file>