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396" r:id="rId3"/>
    <p:sldId id="397" r:id="rId4"/>
    <p:sldId id="377" r:id="rId5"/>
    <p:sldId id="378" r:id="rId6"/>
    <p:sldId id="379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4" r:id="rId34"/>
    <p:sldId id="375" r:id="rId35"/>
    <p:sldId id="376" r:id="rId36"/>
    <p:sldId id="312" r:id="rId37"/>
    <p:sldId id="313" r:id="rId38"/>
    <p:sldId id="314" r:id="rId39"/>
    <p:sldId id="315" r:id="rId40"/>
    <p:sldId id="316" r:id="rId41"/>
    <p:sldId id="31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83E68-996F-4429-86B0-2B94A5F93DE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85C6B-A76C-440B-BB28-AF20F26A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altLang="sl-SI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altLang="sl-SI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altLang="sl-SI">
                <a:solidFill>
                  <a:srgbClr val="000000"/>
                </a:solidFill>
              </a:endParaRPr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altLang="sl-SI" noProof="0"/>
              <a:t>Click to edit Master title style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l-SI" altLang="sl-SI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l-SI" altLang="sl-SI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l-SI" altLang="sl-SI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2295EE6-B847-468F-8D9D-F8BE4F4FE97D}" type="slidenum">
              <a:rPr lang="sl-SI" altLang="sl-SI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6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10C5-0B99-487B-A84D-C8D931CB85BD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0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A06C-13B6-4D3F-9A3B-0F6131C27E7A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5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slov, vsebina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C0C29-061C-43BB-960A-18C5B48DF471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94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slov, 2 vsebini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6A99C-5E4B-48B6-B39F-D0EEE0B057D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1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29318-E937-487C-916F-373A03FE9CD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585CB-4927-4C6E-908E-0A1FEAA51D6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3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8FE5-2A9E-4125-A7CE-C42BC386C94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3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7395E-345B-4E19-8D36-2D1CFCACA7A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3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81AE4-2E62-43C0-9312-438F9D3EDF9B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0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78C91-C714-431E-B9B8-25980F8E05A9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98003-1FCB-416F-B13D-DFFE3C7BDB73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8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4C95-3569-490D-B855-EADC1A849E9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text styles</a:t>
            </a:r>
          </a:p>
          <a:p>
            <a:pPr lvl="1"/>
            <a:r>
              <a:rPr lang="sl-SI" altLang="sl-SI"/>
              <a:t>Second level</a:t>
            </a:r>
          </a:p>
          <a:p>
            <a:pPr lvl="2"/>
            <a:r>
              <a:rPr lang="sl-SI" altLang="sl-SI"/>
              <a:t>Third level</a:t>
            </a:r>
          </a:p>
          <a:p>
            <a:pPr lvl="3"/>
            <a:r>
              <a:rPr lang="sl-SI" altLang="sl-SI"/>
              <a:t>Fourth level</a:t>
            </a:r>
          </a:p>
          <a:p>
            <a:pPr lvl="4"/>
            <a:r>
              <a:rPr lang="sl-SI" altLang="sl-SI"/>
              <a:t>Fifth level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75F2A8-52F2-44F1-A61D-74359DD05A37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mars.com/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floatingbanana.com/artbackwash/Chew3.jpg&amp;imgrefurl=http://artbackwash.blogspot.com/2007/05/chew-on-this.html&amp;usg=__scrECOurp5yMEY33DH5Q3gP5N2A=&amp;h=355&amp;w=399&amp;sz=116&amp;hl=en&amp;start=4&amp;um=1&amp;tbnid=TcCs3Ukf7n9HfM:&amp;tbnh=110&amp;tbnw=124&amp;prev=/images?q=orbit+gum&amp;um=1&amp;hl=en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ages.google.com/imgres?imgurl=http://www.yearssupply.co.uk/images/extra.gif&amp;imgrefurl=http://www.yearssupply.co.uk/index.php/cPath/30&amp;usg=__kyPLP7h3ZxdbLwcP8TZnyWN_6j8=&amp;h=216&amp;w=250&amp;sz=22&amp;hl=en&amp;start=1&amp;um=1&amp;tbnid=eHCixIGm4Gu6eM:&amp;tbnh=96&amp;tbnw=111&amp;prev=/images?q=extra+gum&amp;um=1&amp;hl=en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hyperlink" Target="http://www.wrigley.com/index.do" TargetMode="External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investorguide.com/stock.cgi?ticker=WW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product-reviews.net/wp-content/userimages/2007/08/cadbury.jpg&amp;imgrefurl=http://www.product-reviews.net/2007/08/01/cadbury-reports-78-drop-in-first-half-net-profit-and-set-to-layoff-7500/&amp;usg=__-leLSLiJbHkei6ahgZE-B6WHfaY=&amp;h=248&amp;w=360&amp;sz=20&amp;hl=en&amp;start=8&amp;um=1&amp;tbnid=l7jWTRZwwFuW3M:&amp;tbnh=83&amp;tbnw=121&amp;prev=/images?q=cadbury&amp;um=1&amp;hl=en&amp;sa=N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hyperlink" Target="http://www.wrigley.com/assets/images/commitment/footprint_diagram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2915816" y="850304"/>
            <a:ext cx="3529013" cy="1055688"/>
          </a:xfrm>
        </p:spPr>
        <p:txBody>
          <a:bodyPr/>
          <a:lstStyle/>
          <a:p>
            <a:pPr eaLnBrk="1" hangingPunct="1"/>
            <a:r>
              <a:rPr lang="sl-SI" altLang="sl-SI" dirty="0"/>
              <a:t>EMP</a:t>
            </a:r>
          </a:p>
        </p:txBody>
      </p:sp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19722" y="260649"/>
            <a:ext cx="2112906" cy="2016223"/>
          </a:xfrm>
        </p:spPr>
      </p:pic>
      <p:sp>
        <p:nvSpPr>
          <p:cNvPr id="307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7544" y="764704"/>
            <a:ext cx="6255296" cy="403244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sl-SI" altLang="sl-SI" sz="2800" dirty="0"/>
          </a:p>
          <a:p>
            <a:pPr eaLnBrk="1" hangingPunct="1">
              <a:buFont typeface="Wingdings" pitchFamily="2" charset="2"/>
              <a:buNone/>
            </a:pPr>
            <a:endParaRPr lang="sl-SI" altLang="sl-SI" sz="2800" dirty="0"/>
          </a:p>
          <a:p>
            <a:pPr eaLnBrk="1" hangingPunct="1">
              <a:buFont typeface="Wingdings" pitchFamily="2" charset="2"/>
              <a:buNone/>
            </a:pPr>
            <a:endParaRPr lang="sl-SI" altLang="sl-SI" sz="2800" dirty="0"/>
          </a:p>
          <a:p>
            <a:pPr eaLnBrk="1" hangingPunct="1">
              <a:buFont typeface="Wingdings" pitchFamily="2" charset="2"/>
              <a:buNone/>
            </a:pPr>
            <a:r>
              <a:rPr lang="sl-SI" altLang="sl-SI" b="1" dirty="0"/>
              <a:t>6. predavanja</a:t>
            </a:r>
            <a:r>
              <a:rPr lang="sl-SI" altLang="sl-SI" sz="2800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sl-SI" altLang="sl-SI" sz="2800" dirty="0"/>
              <a:t>gradivo od str. 37 </a:t>
            </a:r>
            <a:endParaRPr lang="sl-SI" altLang="sl-SI" sz="2800" dirty="0">
              <a:solidFill>
                <a:srgbClr val="6600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l-SI" altLang="sl-SI" sz="1800" dirty="0">
                <a:solidFill>
                  <a:srgbClr val="6600CC"/>
                </a:solidFill>
              </a:rPr>
              <a:t>mag. Vesna LOBOREC</a:t>
            </a:r>
          </a:p>
        </p:txBody>
      </p:sp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8680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0944B625-4275-4453-8C5F-6CC2E2B09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554" y="2060848"/>
            <a:ext cx="2815754" cy="42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2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590" y="232569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SISTEM PLAČEVANJA </a:t>
            </a:r>
            <a:br>
              <a:rPr lang="sl-SI" altLang="sl-SI" sz="3600" b="1" dirty="0"/>
            </a:br>
            <a:r>
              <a:rPr lang="sl-SI" altLang="sl-SI" sz="3600" b="1" dirty="0"/>
              <a:t>PO ČASU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074403" y="2136338"/>
            <a:ext cx="6903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VIŠINA PLAČILA (ZASLUŽKA) DELAVCU =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prisotnosti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delu</a:t>
            </a:r>
            <a:r>
              <a:rPr lang="en-US" sz="2400" dirty="0"/>
              <a:t> * </a:t>
            </a:r>
            <a:r>
              <a:rPr lang="en-US" sz="2400" dirty="0" err="1"/>
              <a:t>tarifa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ustrezno</a:t>
            </a:r>
            <a:r>
              <a:rPr lang="en-US" sz="2400" dirty="0"/>
              <a:t> </a:t>
            </a:r>
            <a:r>
              <a:rPr lang="en-US" sz="2400" dirty="0" err="1"/>
              <a:t>vrsto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284984"/>
            <a:ext cx="690721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2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SISTEM PLAČEVANJA </a:t>
            </a:r>
            <a:br>
              <a:rPr lang="sl-SI" altLang="sl-SI" sz="3600" b="1" dirty="0"/>
            </a:br>
            <a:r>
              <a:rPr lang="sl-SI" altLang="sl-SI" sz="3600" b="1" dirty="0"/>
              <a:t>PO UČINKU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136339"/>
            <a:ext cx="5814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Delavčevo</a:t>
            </a:r>
            <a:r>
              <a:rPr lang="en-US" sz="2400" dirty="0"/>
              <a:t> </a:t>
            </a:r>
            <a:r>
              <a:rPr lang="en-US" sz="2400" dirty="0" err="1"/>
              <a:t>plačilo</a:t>
            </a:r>
            <a:r>
              <a:rPr lang="en-US" sz="2400" dirty="0"/>
              <a:t> (</a:t>
            </a:r>
            <a:r>
              <a:rPr lang="en-US" sz="2400" dirty="0" err="1"/>
              <a:t>zaslužek</a:t>
            </a:r>
            <a:r>
              <a:rPr lang="en-US" sz="2400" dirty="0"/>
              <a:t>) je </a:t>
            </a:r>
            <a:r>
              <a:rPr lang="en-US" sz="2400" dirty="0" err="1"/>
              <a:t>vezan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dosežene</a:t>
            </a:r>
            <a:r>
              <a:rPr lang="en-US" sz="2400" dirty="0"/>
              <a:t> KOLIČINSKE </a:t>
            </a:r>
            <a:r>
              <a:rPr lang="en-US" sz="2400" dirty="0" err="1"/>
              <a:t>učinke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; </a:t>
            </a:r>
            <a:r>
              <a:rPr lang="en-US" sz="2400" dirty="0" err="1"/>
              <a:t>pomenijo</a:t>
            </a:r>
            <a:r>
              <a:rPr lang="en-US" sz="2400" dirty="0"/>
              <a:t> </a:t>
            </a:r>
            <a:r>
              <a:rPr lang="en-US" sz="2400" dirty="0" err="1"/>
              <a:t>fizično</a:t>
            </a:r>
            <a:r>
              <a:rPr lang="en-US" sz="2400" dirty="0"/>
              <a:t>, </a:t>
            </a:r>
            <a:r>
              <a:rPr lang="en-US" sz="2400" dirty="0" err="1"/>
              <a:t>naturalno</a:t>
            </a:r>
            <a:r>
              <a:rPr lang="en-US" sz="2400" dirty="0"/>
              <a:t> </a:t>
            </a:r>
            <a:r>
              <a:rPr lang="en-US" sz="2400" dirty="0" err="1"/>
              <a:t>izmerjene</a:t>
            </a:r>
            <a:r>
              <a:rPr lang="en-US" sz="2400" dirty="0"/>
              <a:t> </a:t>
            </a:r>
            <a:r>
              <a:rPr lang="en-US" sz="2400" dirty="0" err="1"/>
              <a:t>učinke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 (v </a:t>
            </a:r>
            <a:r>
              <a:rPr lang="en-US" sz="2400" dirty="0" err="1"/>
              <a:t>smislu</a:t>
            </a:r>
            <a:r>
              <a:rPr lang="en-US" sz="2400" dirty="0"/>
              <a:t> </a:t>
            </a:r>
            <a:r>
              <a:rPr lang="en-US" sz="2400" dirty="0" err="1"/>
              <a:t>števila</a:t>
            </a:r>
            <a:r>
              <a:rPr lang="en-US" sz="2400" dirty="0"/>
              <a:t> </a:t>
            </a:r>
            <a:r>
              <a:rPr lang="en-US" sz="2400" dirty="0" err="1"/>
              <a:t>izdelanih</a:t>
            </a:r>
            <a:r>
              <a:rPr lang="en-US" sz="2400" dirty="0"/>
              <a:t> </a:t>
            </a:r>
            <a:r>
              <a:rPr lang="en-US" sz="2400" dirty="0" err="1"/>
              <a:t>poslovnih</a:t>
            </a:r>
            <a:r>
              <a:rPr lang="en-US" sz="2400" dirty="0"/>
              <a:t> </a:t>
            </a:r>
            <a:r>
              <a:rPr lang="en-US" sz="2400" dirty="0" err="1"/>
              <a:t>učinkov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EKONOMSKE </a:t>
            </a:r>
            <a:r>
              <a:rPr lang="en-US" sz="2400" dirty="0" err="1"/>
              <a:t>učinke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jih</a:t>
            </a:r>
            <a:r>
              <a:rPr lang="en-US" sz="2400" dirty="0"/>
              <a:t> </a:t>
            </a:r>
            <a:r>
              <a:rPr lang="en-US" sz="2400" dirty="0" err="1"/>
              <a:t>izražamo</a:t>
            </a:r>
            <a:r>
              <a:rPr lang="en-US" sz="2400" dirty="0"/>
              <a:t> </a:t>
            </a:r>
            <a:r>
              <a:rPr lang="en-US" sz="2400" dirty="0" err="1"/>
              <a:t>vrednostno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različne</a:t>
            </a:r>
            <a:r>
              <a:rPr lang="en-US" sz="2400" dirty="0"/>
              <a:t> </a:t>
            </a:r>
            <a:r>
              <a:rPr lang="en-US" sz="2400" dirty="0" err="1"/>
              <a:t>načine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794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200" b="1" dirty="0"/>
              <a:t>SISTEM PLAČEVANJA </a:t>
            </a:r>
            <a:br>
              <a:rPr lang="sl-SI" altLang="sl-SI" sz="3200" b="1" dirty="0"/>
            </a:br>
            <a:r>
              <a:rPr lang="sl-SI" altLang="sl-SI" sz="3200" b="1" dirty="0"/>
              <a:t>PO KOLIČINSKEM UČINKU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560315" y="1904308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Koliko</a:t>
            </a:r>
            <a:r>
              <a:rPr lang="en-US" sz="2400" dirty="0"/>
              <a:t> </a:t>
            </a:r>
            <a:r>
              <a:rPr lang="en-US" sz="2400" dirty="0" err="1"/>
              <a:t>proizvodov</a:t>
            </a:r>
            <a:r>
              <a:rPr lang="en-US" sz="2400" dirty="0"/>
              <a:t> je </a:t>
            </a:r>
            <a:r>
              <a:rPr lang="en-US" sz="2400" dirty="0" err="1"/>
              <a:t>delavec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skupina</a:t>
            </a:r>
            <a:r>
              <a:rPr lang="en-US" sz="2400" dirty="0"/>
              <a:t> </a:t>
            </a:r>
            <a:r>
              <a:rPr lang="en-US" sz="2400" dirty="0" err="1"/>
              <a:t>delavcev</a:t>
            </a:r>
            <a:r>
              <a:rPr lang="en-US" sz="2400" dirty="0"/>
              <a:t> </a:t>
            </a:r>
            <a:r>
              <a:rPr lang="en-US" sz="2400" dirty="0" err="1"/>
              <a:t>izdelala</a:t>
            </a:r>
            <a:r>
              <a:rPr lang="en-US" sz="2400" dirty="0"/>
              <a:t> in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izračunavanje</a:t>
            </a:r>
            <a:r>
              <a:rPr lang="en-US" sz="2400" dirty="0"/>
              <a:t> </a:t>
            </a:r>
            <a:r>
              <a:rPr lang="en-US" sz="2400" dirty="0" err="1"/>
              <a:t>višine</a:t>
            </a:r>
            <a:r>
              <a:rPr lang="en-US" sz="2400" dirty="0"/>
              <a:t> </a:t>
            </a:r>
            <a:r>
              <a:rPr lang="en-US" sz="2400" dirty="0" err="1"/>
              <a:t>plačila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tem </a:t>
            </a:r>
            <a:r>
              <a:rPr lang="en-US" sz="2400" dirty="0" err="1"/>
              <a:t>temelju</a:t>
            </a:r>
            <a:r>
              <a:rPr lang="en-US" sz="2400" dirty="0"/>
              <a:t>. </a:t>
            </a:r>
          </a:p>
        </p:txBody>
      </p:sp>
      <p:pic>
        <p:nvPicPr>
          <p:cNvPr id="11" name="Picture 7" descr="grin312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/>
          <a:stretch>
            <a:fillRect/>
          </a:stretch>
        </p:blipFill>
        <p:spPr bwMode="auto">
          <a:xfrm>
            <a:off x="107951" y="3104637"/>
            <a:ext cx="4968106" cy="37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2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Plačevanje po normi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315001" y="1766789"/>
            <a:ext cx="6678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Norma</a:t>
            </a:r>
            <a:r>
              <a:rPr lang="en-US" sz="2400" dirty="0"/>
              <a:t> je </a:t>
            </a:r>
            <a:r>
              <a:rPr lang="en-US" sz="2400" dirty="0" err="1"/>
              <a:t>vnaprej</a:t>
            </a:r>
            <a:r>
              <a:rPr lang="en-US" sz="2400" dirty="0"/>
              <a:t> </a:t>
            </a:r>
            <a:r>
              <a:rPr lang="en-US" sz="2400" dirty="0" err="1"/>
              <a:t>predpisan</a:t>
            </a:r>
            <a:r>
              <a:rPr lang="en-US" sz="2400" dirty="0"/>
              <a:t> </a:t>
            </a:r>
            <a:r>
              <a:rPr lang="en-US" sz="2400" dirty="0" err="1"/>
              <a:t>količinski</a:t>
            </a:r>
            <a:r>
              <a:rPr lang="en-US" sz="2400" dirty="0"/>
              <a:t> </a:t>
            </a:r>
            <a:r>
              <a:rPr lang="en-US" sz="2400" dirty="0" err="1"/>
              <a:t>učinek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 v </a:t>
            </a:r>
            <a:r>
              <a:rPr lang="en-US" sz="2400" dirty="0" err="1"/>
              <a:t>enoti</a:t>
            </a:r>
            <a:r>
              <a:rPr lang="en-US" sz="2400" dirty="0"/>
              <a:t> </a:t>
            </a:r>
            <a:r>
              <a:rPr lang="en-US" sz="2400" dirty="0" err="1"/>
              <a:t>časa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določenih</a:t>
            </a:r>
            <a:r>
              <a:rPr lang="en-US" sz="2400" dirty="0"/>
              <a:t> </a:t>
            </a:r>
            <a:r>
              <a:rPr lang="en-US" sz="2400" dirty="0" err="1"/>
              <a:t>tehničnih</a:t>
            </a:r>
            <a:r>
              <a:rPr lang="en-US" sz="2400" dirty="0"/>
              <a:t> in </a:t>
            </a:r>
            <a:r>
              <a:rPr lang="en-US" sz="2400" dirty="0" err="1"/>
              <a:t>organizacijskih</a:t>
            </a:r>
            <a:r>
              <a:rPr lang="en-US" sz="2400" dirty="0"/>
              <a:t> </a:t>
            </a:r>
            <a:r>
              <a:rPr lang="en-US" sz="2400" dirty="0" err="1"/>
              <a:t>pogojih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 v </a:t>
            </a:r>
            <a:r>
              <a:rPr lang="en-US" sz="2400" dirty="0" err="1"/>
              <a:t>podjetju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Na </a:t>
            </a:r>
            <a:r>
              <a:rPr lang="en-US" sz="2400" dirty="0" err="1"/>
              <a:t>izpolnitev</a:t>
            </a:r>
            <a:r>
              <a:rPr lang="en-US" sz="2400" dirty="0"/>
              <a:t> </a:t>
            </a:r>
            <a:r>
              <a:rPr lang="en-US" sz="2400" dirty="0" err="1"/>
              <a:t>norme</a:t>
            </a:r>
            <a:r>
              <a:rPr lang="en-US" sz="2400" dirty="0"/>
              <a:t> se </a:t>
            </a:r>
            <a:r>
              <a:rPr lang="en-US" sz="2400" dirty="0" err="1"/>
              <a:t>veže</a:t>
            </a:r>
            <a:r>
              <a:rPr lang="en-US" sz="2400" dirty="0"/>
              <a:t> </a:t>
            </a:r>
            <a:r>
              <a:rPr lang="en-US" sz="2400" dirty="0" err="1"/>
              <a:t>izplačilo</a:t>
            </a:r>
            <a:r>
              <a:rPr lang="en-US" sz="2400" dirty="0"/>
              <a:t> </a:t>
            </a:r>
            <a:r>
              <a:rPr lang="en-US" sz="2400" dirty="0" err="1"/>
              <a:t>zaslužka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delavca</a:t>
            </a:r>
            <a:r>
              <a:rPr lang="en-US" sz="2400" dirty="0"/>
              <a:t>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695302"/>
            <a:ext cx="4101647" cy="314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80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Plačevanje po normi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285999" y="1997839"/>
            <a:ext cx="66786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Izkustvene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norme</a:t>
            </a:r>
            <a:r>
              <a:rPr lang="en-US" sz="2400" b="1" dirty="0">
                <a:solidFill>
                  <a:srgbClr val="7030A0"/>
                </a:solidFill>
              </a:rPr>
              <a:t>:</a:t>
            </a:r>
            <a:endParaRPr lang="sl-SI" sz="2400" b="1" dirty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določi</a:t>
            </a:r>
            <a:r>
              <a:rPr lang="en-US" sz="2400" dirty="0"/>
              <a:t> </a:t>
            </a:r>
            <a:r>
              <a:rPr lang="en-US" sz="2400" dirty="0" err="1"/>
              <a:t>podjetje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podlagi</a:t>
            </a:r>
            <a:r>
              <a:rPr lang="en-US" sz="2400" dirty="0"/>
              <a:t> </a:t>
            </a:r>
            <a:r>
              <a:rPr lang="en-US" sz="2400" dirty="0" err="1"/>
              <a:t>izkušenj</a:t>
            </a:r>
            <a:endParaRPr lang="en-US" sz="2400" dirty="0"/>
          </a:p>
          <a:p>
            <a:r>
              <a:rPr lang="en-US" sz="2400" dirty="0" err="1"/>
              <a:t>doseženi</a:t>
            </a:r>
            <a:r>
              <a:rPr lang="en-US" sz="2400" dirty="0"/>
              <a:t> </a:t>
            </a:r>
            <a:r>
              <a:rPr lang="en-US" sz="2400" dirty="0" err="1"/>
              <a:t>rezultati</a:t>
            </a:r>
            <a:r>
              <a:rPr lang="en-US" sz="2400" dirty="0"/>
              <a:t> v </a:t>
            </a:r>
            <a:r>
              <a:rPr lang="en-US" sz="2400" dirty="0" err="1"/>
              <a:t>preteklosti</a:t>
            </a:r>
            <a:r>
              <a:rPr lang="en-US" sz="2400" dirty="0"/>
              <a:t> v </a:t>
            </a:r>
            <a:r>
              <a:rPr lang="en-US" sz="2400" dirty="0" err="1"/>
              <a:t>podjetju</a:t>
            </a:r>
            <a:r>
              <a:rPr lang="en-US" sz="2400" dirty="0"/>
              <a:t> so </a:t>
            </a:r>
            <a:r>
              <a:rPr lang="en-US" sz="2400" dirty="0" err="1"/>
              <a:t>osnova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opredelitev</a:t>
            </a:r>
            <a:r>
              <a:rPr lang="en-US" sz="2400" dirty="0"/>
              <a:t> the norm.</a:t>
            </a:r>
          </a:p>
          <a:p>
            <a:endParaRPr lang="sl-SI" sz="2400" b="1" dirty="0">
              <a:solidFill>
                <a:srgbClr val="7030A0"/>
              </a:solidFill>
            </a:endParaRPr>
          </a:p>
          <a:p>
            <a:r>
              <a:rPr lang="en-US" sz="2400" b="1" dirty="0" err="1">
                <a:solidFill>
                  <a:srgbClr val="7030A0"/>
                </a:solidFill>
              </a:rPr>
              <a:t>Statistične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norme</a:t>
            </a:r>
            <a:r>
              <a:rPr lang="en-US" sz="2400" b="1" dirty="0">
                <a:solidFill>
                  <a:srgbClr val="7030A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 </a:t>
            </a:r>
            <a:r>
              <a:rPr lang="en-US" sz="2400" dirty="0" err="1"/>
              <a:t>razlikuejejo</a:t>
            </a:r>
            <a:r>
              <a:rPr lang="en-US" sz="2400" dirty="0"/>
              <a:t> od </a:t>
            </a:r>
            <a:r>
              <a:rPr lang="en-US" sz="2400" dirty="0" err="1"/>
              <a:t>izkustvenih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tem, da so </a:t>
            </a:r>
            <a:r>
              <a:rPr lang="en-US" sz="2400" dirty="0" err="1"/>
              <a:t>dobljene</a:t>
            </a:r>
            <a:r>
              <a:rPr lang="en-US" sz="2400" dirty="0"/>
              <a:t> s </a:t>
            </a:r>
            <a:r>
              <a:rPr lang="en-US" sz="2400" dirty="0" err="1"/>
              <a:t>pomočjo</a:t>
            </a:r>
            <a:r>
              <a:rPr lang="en-US" sz="2400" dirty="0"/>
              <a:t> </a:t>
            </a:r>
            <a:r>
              <a:rPr lang="en-US" sz="2400" dirty="0" err="1"/>
              <a:t>statističnih</a:t>
            </a:r>
            <a:r>
              <a:rPr lang="en-US" sz="2400" dirty="0"/>
              <a:t> </a:t>
            </a:r>
            <a:r>
              <a:rPr lang="en-US" sz="2400" dirty="0" err="1"/>
              <a:t>povprečij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7030A0"/>
              </a:solidFill>
            </a:endParaRPr>
          </a:p>
          <a:p>
            <a:r>
              <a:rPr lang="en-US" sz="2400" b="1" dirty="0" err="1">
                <a:solidFill>
                  <a:srgbClr val="7030A0"/>
                </a:solidFill>
              </a:rPr>
              <a:t>Tehnične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norme</a:t>
            </a:r>
            <a:r>
              <a:rPr lang="en-US" sz="2400" b="1" dirty="0">
                <a:solidFill>
                  <a:srgbClr val="7030A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 </a:t>
            </a:r>
            <a:r>
              <a:rPr lang="en-US" sz="2400" dirty="0" err="1"/>
              <a:t>rezultat</a:t>
            </a:r>
            <a:r>
              <a:rPr lang="en-US" sz="2400" dirty="0"/>
              <a:t> </a:t>
            </a:r>
            <a:r>
              <a:rPr lang="en-US" sz="2400" dirty="0" err="1"/>
              <a:t>študije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 (</a:t>
            </a:r>
            <a:r>
              <a:rPr lang="en-US" sz="2400" dirty="0" err="1"/>
              <a:t>metod</a:t>
            </a:r>
            <a:r>
              <a:rPr lang="en-US" sz="2400" dirty="0"/>
              <a:t>, </a:t>
            </a:r>
            <a:r>
              <a:rPr lang="en-US" sz="2400" dirty="0" err="1"/>
              <a:t>časa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58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Plačevanje po </a:t>
            </a:r>
            <a:br>
              <a:rPr lang="sl-SI" altLang="sl-SI" sz="3600" b="1" dirty="0"/>
            </a:br>
            <a:r>
              <a:rPr lang="sl-SI" altLang="sl-SI" sz="3600" b="1" dirty="0"/>
              <a:t>akordu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347864" y="1725058"/>
            <a:ext cx="54230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Akord</a:t>
            </a:r>
            <a:r>
              <a:rPr lang="en-US" sz="2400" dirty="0"/>
              <a:t> – </a:t>
            </a:r>
          </a:p>
          <a:p>
            <a:r>
              <a:rPr lang="en-US" sz="2400" dirty="0" err="1"/>
              <a:t>gre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plačevanje</a:t>
            </a:r>
            <a:r>
              <a:rPr lang="en-US" sz="2400" dirty="0"/>
              <a:t> </a:t>
            </a:r>
            <a:r>
              <a:rPr lang="en-US" sz="2400" dirty="0" err="1"/>
              <a:t>delavcev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količinskem</a:t>
            </a:r>
            <a:r>
              <a:rPr lang="en-US" sz="2400" dirty="0"/>
              <a:t> </a:t>
            </a:r>
            <a:r>
              <a:rPr lang="en-US" sz="2400" dirty="0" err="1"/>
              <a:t>učinku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ni</a:t>
            </a:r>
            <a:r>
              <a:rPr lang="en-US" sz="2400" dirty="0"/>
              <a:t> </a:t>
            </a:r>
            <a:r>
              <a:rPr lang="en-US" sz="2400" dirty="0" err="1"/>
              <a:t>vezan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</a:p>
          <a:p>
            <a:r>
              <a:rPr lang="en-US" sz="2400" dirty="0"/>
              <a:t>accord = </a:t>
            </a:r>
            <a:r>
              <a:rPr lang="en-US" sz="2400" dirty="0" err="1"/>
              <a:t>soglašati</a:t>
            </a:r>
            <a:r>
              <a:rPr lang="en-US" sz="2400" dirty="0"/>
              <a:t>, </a:t>
            </a:r>
            <a:r>
              <a:rPr lang="en-US" sz="2400" dirty="0" err="1"/>
              <a:t>strinjati</a:t>
            </a:r>
            <a:r>
              <a:rPr lang="en-US" sz="2400" dirty="0"/>
              <a:t> se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 err="1"/>
              <a:t>Gre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to, da se </a:t>
            </a:r>
            <a:r>
              <a:rPr lang="en-US" sz="2400" dirty="0" err="1"/>
              <a:t>delavec</a:t>
            </a:r>
            <a:r>
              <a:rPr lang="en-US" sz="2400" dirty="0"/>
              <a:t> in </a:t>
            </a:r>
            <a:r>
              <a:rPr lang="en-US" sz="2400" dirty="0" err="1"/>
              <a:t>delodajalec</a:t>
            </a:r>
            <a:r>
              <a:rPr lang="en-US" sz="2400" dirty="0"/>
              <a:t> (</a:t>
            </a:r>
            <a:r>
              <a:rPr lang="en-US" sz="2400" dirty="0" err="1"/>
              <a:t>podjetje</a:t>
            </a:r>
            <a:r>
              <a:rPr lang="en-US" sz="2400" dirty="0"/>
              <a:t>) </a:t>
            </a:r>
            <a:r>
              <a:rPr lang="en-US" sz="2400" dirty="0" err="1"/>
              <a:t>dogovorita</a:t>
            </a:r>
            <a:r>
              <a:rPr lang="en-US" sz="2400" dirty="0"/>
              <a:t>, </a:t>
            </a:r>
            <a:r>
              <a:rPr lang="en-US" sz="2400" dirty="0" err="1"/>
              <a:t>kakšen</a:t>
            </a:r>
            <a:r>
              <a:rPr lang="en-US" sz="2400" dirty="0"/>
              <a:t> mora </a:t>
            </a:r>
            <a:r>
              <a:rPr lang="en-US" sz="2400" dirty="0" err="1"/>
              <a:t>biti</a:t>
            </a:r>
            <a:r>
              <a:rPr lang="en-US" sz="2400" dirty="0"/>
              <a:t> </a:t>
            </a:r>
            <a:r>
              <a:rPr lang="en-US" sz="2400" dirty="0" err="1"/>
              <a:t>učinek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 in </a:t>
            </a:r>
            <a:r>
              <a:rPr lang="en-US" sz="2400" dirty="0" err="1"/>
              <a:t>kakšno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en-US" sz="2400" dirty="0"/>
              <a:t> </a:t>
            </a:r>
            <a:r>
              <a:rPr lang="en-US" sz="2400" dirty="0" err="1"/>
              <a:t>plačilo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ta </a:t>
            </a:r>
            <a:r>
              <a:rPr lang="en-US" sz="2400" dirty="0" err="1"/>
              <a:t>učinek</a:t>
            </a:r>
            <a:r>
              <a:rPr lang="en-US" sz="2400" dirty="0"/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4581128"/>
            <a:ext cx="3387681" cy="21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52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Plačevanje po </a:t>
            </a:r>
            <a:br>
              <a:rPr lang="sl-SI" altLang="sl-SI" sz="3600" b="1" dirty="0"/>
            </a:br>
            <a:r>
              <a:rPr lang="sl-SI" altLang="sl-SI" sz="3600" b="1" dirty="0"/>
              <a:t>akordu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286000" y="2413338"/>
            <a:ext cx="5958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način</a:t>
            </a:r>
            <a:r>
              <a:rPr lang="en-US" sz="2800" dirty="0"/>
              <a:t> </a:t>
            </a:r>
            <a:r>
              <a:rPr lang="en-US" sz="2800" dirty="0" err="1"/>
              <a:t>plačevanja</a:t>
            </a:r>
            <a:r>
              <a:rPr lang="en-US" sz="2800" dirty="0"/>
              <a:t> </a:t>
            </a:r>
            <a:r>
              <a:rPr lang="en-US" sz="2800" dirty="0" err="1"/>
              <a:t>delavcev</a:t>
            </a:r>
            <a:r>
              <a:rPr lang="en-US" sz="2800" dirty="0"/>
              <a:t> je </a:t>
            </a:r>
            <a:r>
              <a:rPr lang="en-US" sz="2800" dirty="0" err="1"/>
              <a:t>primeren</a:t>
            </a:r>
            <a:r>
              <a:rPr lang="en-US" sz="2800" dirty="0"/>
              <a:t> tam, </a:t>
            </a:r>
            <a:r>
              <a:rPr lang="en-US" sz="2800" dirty="0" err="1"/>
              <a:t>kjer</a:t>
            </a:r>
            <a:r>
              <a:rPr lang="en-US" sz="2800" dirty="0"/>
              <a:t> </a:t>
            </a:r>
            <a:r>
              <a:rPr lang="en-US" sz="2800" dirty="0" err="1"/>
              <a:t>ni</a:t>
            </a:r>
            <a:r>
              <a:rPr lang="en-US" sz="2800" dirty="0"/>
              <a:t> </a:t>
            </a:r>
            <a:r>
              <a:rPr lang="en-US" sz="2800" dirty="0" err="1"/>
              <a:t>posebej</a:t>
            </a:r>
            <a:r>
              <a:rPr lang="en-US" sz="2800" dirty="0"/>
              <a:t> </a:t>
            </a:r>
            <a:r>
              <a:rPr lang="en-US" sz="2800" dirty="0" err="1"/>
              <a:t>pomembno</a:t>
            </a:r>
            <a:r>
              <a:rPr lang="en-US" sz="2800" dirty="0"/>
              <a:t> </a:t>
            </a:r>
            <a:r>
              <a:rPr lang="en-US" sz="2800" dirty="0" err="1"/>
              <a:t>neprekinjeno</a:t>
            </a:r>
            <a:r>
              <a:rPr lang="en-US" sz="2800" dirty="0"/>
              <a:t> </a:t>
            </a:r>
            <a:r>
              <a:rPr lang="en-US" sz="2800" dirty="0" err="1"/>
              <a:t>delo</a:t>
            </a:r>
            <a:r>
              <a:rPr lang="en-US" sz="2800" dirty="0"/>
              <a:t> (</a:t>
            </a:r>
            <a:r>
              <a:rPr lang="en-US" sz="2800" dirty="0" err="1"/>
              <a:t>gradbeništvo</a:t>
            </a:r>
            <a:r>
              <a:rPr lang="en-US" sz="2800" dirty="0"/>
              <a:t>, </a:t>
            </a:r>
            <a:r>
              <a:rPr lang="en-US" sz="2800" dirty="0" err="1"/>
              <a:t>gozdarstvo</a:t>
            </a:r>
            <a:r>
              <a:rPr lang="en-US" sz="2800" dirty="0"/>
              <a:t>...</a:t>
            </a:r>
            <a:endParaRPr lang="sl-SI" sz="2800" dirty="0"/>
          </a:p>
          <a:p>
            <a:endParaRPr lang="en-US" sz="2800" dirty="0"/>
          </a:p>
          <a:p>
            <a:r>
              <a:rPr lang="en-US" sz="2800" dirty="0" err="1"/>
              <a:t>Predmet</a:t>
            </a:r>
            <a:r>
              <a:rPr lang="en-US" sz="2800" dirty="0"/>
              <a:t> </a:t>
            </a:r>
            <a:r>
              <a:rPr lang="en-US" sz="2800" dirty="0" err="1"/>
              <a:t>dogovora</a:t>
            </a:r>
            <a:r>
              <a:rPr lang="en-US" sz="2800" dirty="0"/>
              <a:t> je </a:t>
            </a:r>
            <a:r>
              <a:rPr lang="en-US" sz="2800" dirty="0" err="1"/>
              <a:t>plačilo</a:t>
            </a:r>
            <a:r>
              <a:rPr lang="en-US" sz="2800" dirty="0"/>
              <a:t>, </a:t>
            </a:r>
            <a:r>
              <a:rPr lang="en-US" sz="2800" dirty="0" err="1"/>
              <a:t>ki</a:t>
            </a:r>
            <a:r>
              <a:rPr lang="en-US" sz="2800" dirty="0"/>
              <a:t> </a:t>
            </a:r>
            <a:r>
              <a:rPr lang="en-US" sz="2800" dirty="0" err="1"/>
              <a:t>ga</a:t>
            </a:r>
            <a:r>
              <a:rPr lang="en-US" sz="2800" dirty="0"/>
              <a:t> </a:t>
            </a:r>
            <a:r>
              <a:rPr lang="en-US" sz="2800" dirty="0" err="1"/>
              <a:t>bo</a:t>
            </a:r>
            <a:r>
              <a:rPr lang="en-US" sz="2800" dirty="0"/>
              <a:t> </a:t>
            </a:r>
            <a:r>
              <a:rPr lang="en-US" sz="2800" dirty="0" err="1"/>
              <a:t>delavec</a:t>
            </a:r>
            <a:r>
              <a:rPr lang="en-US" sz="2800" dirty="0"/>
              <a:t> </a:t>
            </a:r>
            <a:r>
              <a:rPr lang="en-US" sz="2800" dirty="0" err="1"/>
              <a:t>dobil</a:t>
            </a:r>
            <a:r>
              <a:rPr lang="en-US" sz="2800" dirty="0"/>
              <a:t>, </a:t>
            </a:r>
            <a:r>
              <a:rPr lang="en-US" sz="2800" dirty="0" err="1"/>
              <a:t>ko</a:t>
            </a:r>
            <a:r>
              <a:rPr lang="en-US" sz="2800" dirty="0"/>
              <a:t> </a:t>
            </a:r>
            <a:r>
              <a:rPr lang="en-US" sz="2800" dirty="0" err="1"/>
              <a:t>bo</a:t>
            </a:r>
            <a:r>
              <a:rPr lang="en-US" sz="2800" dirty="0"/>
              <a:t> v </a:t>
            </a:r>
            <a:r>
              <a:rPr lang="en-US" sz="2800" dirty="0" err="1"/>
              <a:t>celoti</a:t>
            </a:r>
            <a:r>
              <a:rPr lang="en-US" sz="2800" dirty="0"/>
              <a:t> </a:t>
            </a:r>
            <a:r>
              <a:rPr lang="en-US" sz="2800" dirty="0" err="1"/>
              <a:t>dosegel</a:t>
            </a:r>
            <a:r>
              <a:rPr lang="en-US" sz="2800" dirty="0"/>
              <a:t> </a:t>
            </a:r>
            <a:r>
              <a:rPr lang="en-US" sz="2800" dirty="0" err="1"/>
              <a:t>predviden</a:t>
            </a:r>
            <a:r>
              <a:rPr lang="en-US" sz="2800" dirty="0"/>
              <a:t> </a:t>
            </a:r>
            <a:r>
              <a:rPr lang="en-US" sz="2800" dirty="0" err="1"/>
              <a:t>učinek</a:t>
            </a:r>
            <a:r>
              <a:rPr lang="en-US" sz="2800" dirty="0"/>
              <a:t> </a:t>
            </a:r>
            <a:r>
              <a:rPr lang="en-US" sz="2800" dirty="0" err="1"/>
              <a:t>dela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016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Plačevanje po enoti proizvoda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284712" y="1860564"/>
            <a:ext cx="56703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Se </a:t>
            </a:r>
            <a:r>
              <a:rPr lang="en-US" sz="2800" dirty="0" err="1"/>
              <a:t>nanaša</a:t>
            </a:r>
            <a:r>
              <a:rPr lang="en-US" sz="2800" dirty="0"/>
              <a:t> </a:t>
            </a:r>
            <a:r>
              <a:rPr lang="en-US" sz="2800" dirty="0" err="1"/>
              <a:t>samo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plačevanje</a:t>
            </a:r>
            <a:r>
              <a:rPr lang="en-US" sz="2800" dirty="0"/>
              <a:t> </a:t>
            </a:r>
            <a:r>
              <a:rPr lang="en-US" sz="2800" dirty="0" err="1"/>
              <a:t>dela</a:t>
            </a:r>
            <a:r>
              <a:rPr lang="en-US" sz="2800" dirty="0"/>
              <a:t> </a:t>
            </a:r>
            <a:r>
              <a:rPr lang="en-US" sz="2800" dirty="0" err="1"/>
              <a:t>skupine</a:t>
            </a:r>
            <a:r>
              <a:rPr lang="en-US" sz="2800" dirty="0"/>
              <a:t> </a:t>
            </a:r>
            <a:r>
              <a:rPr lang="en-US" sz="2800" dirty="0" err="1"/>
              <a:t>delavcev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 err="1"/>
              <a:t>Skupini</a:t>
            </a:r>
            <a:r>
              <a:rPr lang="en-US" sz="2800" dirty="0"/>
              <a:t> </a:t>
            </a:r>
            <a:r>
              <a:rPr lang="en-US" sz="2800" dirty="0" err="1"/>
              <a:t>delavcev</a:t>
            </a:r>
            <a:r>
              <a:rPr lang="en-US" sz="2800" dirty="0"/>
              <a:t> </a:t>
            </a:r>
            <a:r>
              <a:rPr lang="en-US" sz="2800" dirty="0" err="1"/>
              <a:t>podjetje</a:t>
            </a:r>
            <a:r>
              <a:rPr lang="en-US" sz="2800" dirty="0"/>
              <a:t> </a:t>
            </a:r>
            <a:r>
              <a:rPr lang="en-US" sz="2800" dirty="0" err="1"/>
              <a:t>plačuje</a:t>
            </a:r>
            <a:r>
              <a:rPr lang="en-US" sz="2800" dirty="0"/>
              <a:t> </a:t>
            </a:r>
            <a:r>
              <a:rPr lang="en-US" sz="2800" dirty="0" err="1"/>
              <a:t>določene</a:t>
            </a:r>
            <a:r>
              <a:rPr lang="en-US" sz="2800" dirty="0"/>
              <a:t> </a:t>
            </a:r>
            <a:r>
              <a:rPr lang="en-US" sz="2800" dirty="0" err="1"/>
              <a:t>količinske</a:t>
            </a:r>
            <a:r>
              <a:rPr lang="en-US" sz="2800" dirty="0"/>
              <a:t> </a:t>
            </a:r>
            <a:r>
              <a:rPr lang="en-US" sz="2800" dirty="0" err="1"/>
              <a:t>učinke</a:t>
            </a:r>
            <a:r>
              <a:rPr lang="en-US" sz="2800" dirty="0"/>
              <a:t> </a:t>
            </a:r>
            <a:r>
              <a:rPr lang="en-US" sz="2800" dirty="0" err="1"/>
              <a:t>dela</a:t>
            </a:r>
            <a:r>
              <a:rPr lang="en-US" sz="2800" dirty="0"/>
              <a:t>, </a:t>
            </a:r>
            <a:r>
              <a:rPr lang="en-US" sz="2800" dirty="0" err="1"/>
              <a:t>ki</a:t>
            </a:r>
            <a:r>
              <a:rPr lang="en-US" sz="2800" dirty="0"/>
              <a:t> se </a:t>
            </a:r>
            <a:r>
              <a:rPr lang="en-US" sz="2800" dirty="0" err="1"/>
              <a:t>izmerijo</a:t>
            </a:r>
            <a:r>
              <a:rPr lang="en-US" sz="2800" dirty="0"/>
              <a:t> z </a:t>
            </a:r>
            <a:r>
              <a:rPr lang="en-US" sz="2800" dirty="0" err="1"/>
              <a:t>izdelanimi</a:t>
            </a:r>
            <a:r>
              <a:rPr lang="en-US" sz="2800" dirty="0"/>
              <a:t> </a:t>
            </a:r>
            <a:r>
              <a:rPr lang="en-US" sz="2800" dirty="0" err="1"/>
              <a:t>enotami</a:t>
            </a:r>
            <a:r>
              <a:rPr lang="en-US" sz="2800" dirty="0"/>
              <a:t> </a:t>
            </a:r>
            <a:r>
              <a:rPr lang="en-US" sz="2800" dirty="0" err="1"/>
              <a:t>proizvodov</a:t>
            </a:r>
            <a:endParaRPr 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" y="3284984"/>
            <a:ext cx="3298825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790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Sistem plačevanja po ekonomskem učinku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95526" y="2148025"/>
            <a:ext cx="6570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</a:rPr>
              <a:t>Učinke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dela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lahko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izražamo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tudi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ekonomsko</a:t>
            </a:r>
            <a:r>
              <a:rPr lang="en-US" sz="2400" dirty="0">
                <a:solidFill>
                  <a:schemeClr val="tx2"/>
                </a:solidFill>
              </a:rPr>
              <a:t>;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to </a:t>
            </a:r>
            <a:r>
              <a:rPr lang="en-US" sz="2400" dirty="0" err="1">
                <a:solidFill>
                  <a:schemeClr val="tx2"/>
                </a:solidFill>
              </a:rPr>
              <a:t>pomeni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izražati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učinke</a:t>
            </a:r>
            <a:r>
              <a:rPr lang="en-US" sz="2400" dirty="0">
                <a:solidFill>
                  <a:schemeClr val="tx2"/>
                </a:solidFill>
              </a:rPr>
              <a:t> v </a:t>
            </a:r>
            <a:r>
              <a:rPr lang="en-US" sz="2400" dirty="0" err="1">
                <a:solidFill>
                  <a:schemeClr val="tx2"/>
                </a:solidFill>
              </a:rPr>
              <a:t>vrednostni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obliki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Namen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podjetja</a:t>
            </a:r>
            <a:r>
              <a:rPr lang="en-US" sz="2400" dirty="0">
                <a:solidFill>
                  <a:schemeClr val="tx2"/>
                </a:solidFill>
              </a:rPr>
              <a:t> je </a:t>
            </a:r>
            <a:r>
              <a:rPr lang="en-US" sz="2400" dirty="0" err="1">
                <a:solidFill>
                  <a:schemeClr val="tx2"/>
                </a:solidFill>
              </a:rPr>
              <a:t>ustvariti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čisti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ekonomski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rezultat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tj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  <a:r>
              <a:rPr lang="en-US" sz="2400" dirty="0" err="1">
                <a:solidFill>
                  <a:schemeClr val="tx2"/>
                </a:solidFill>
              </a:rPr>
              <a:t>dobiček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Zato</a:t>
            </a:r>
            <a:r>
              <a:rPr lang="en-US" sz="2400" dirty="0">
                <a:solidFill>
                  <a:schemeClr val="tx2"/>
                </a:solidFill>
              </a:rPr>
              <a:t> bi </a:t>
            </a:r>
            <a:r>
              <a:rPr lang="en-US" sz="2400" dirty="0" err="1">
                <a:solidFill>
                  <a:schemeClr val="tx2"/>
                </a:solidFill>
              </a:rPr>
              <a:t>morali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učinki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dela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biti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merjeni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predvsem</a:t>
            </a:r>
            <a:r>
              <a:rPr lang="en-US" sz="2400" dirty="0">
                <a:solidFill>
                  <a:schemeClr val="tx2"/>
                </a:solidFill>
              </a:rPr>
              <a:t> v </a:t>
            </a:r>
            <a:r>
              <a:rPr lang="en-US" sz="2400" dirty="0" err="1">
                <a:solidFill>
                  <a:schemeClr val="tx2"/>
                </a:solidFill>
              </a:rPr>
              <a:t>smislu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koliko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dobička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podjetja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ustvarijo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Vrednotenje dela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2138"/>
            <a:ext cx="75596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Image result for movie internsh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F9F5E1B-1652-4E5C-B1B6-ED9642769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59714"/>
            <a:ext cx="3619409" cy="27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21107" y="0"/>
            <a:ext cx="3168475" cy="3023491"/>
          </a:xfrm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116632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5724817" cy="575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5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KOLEKTIVNA POGODBA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690336"/>
            <a:ext cx="61023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Kot</a:t>
            </a:r>
            <a:r>
              <a:rPr lang="en-US" sz="2400" dirty="0"/>
              <a:t> </a:t>
            </a:r>
            <a:r>
              <a:rPr lang="en-US" sz="2400" dirty="0" err="1"/>
              <a:t>rezultat</a:t>
            </a:r>
            <a:r>
              <a:rPr lang="en-US" sz="2400" dirty="0"/>
              <a:t> </a:t>
            </a:r>
            <a:r>
              <a:rPr lang="en-US" sz="2400" dirty="0" err="1"/>
              <a:t>sindikalnega</a:t>
            </a:r>
            <a:r>
              <a:rPr lang="en-US" sz="2400" dirty="0"/>
              <a:t> </a:t>
            </a:r>
            <a:r>
              <a:rPr lang="en-US" sz="2400" dirty="0" err="1"/>
              <a:t>organiziranja</a:t>
            </a:r>
            <a:r>
              <a:rPr lang="en-US" sz="2400" dirty="0"/>
              <a:t> </a:t>
            </a:r>
            <a:r>
              <a:rPr lang="en-US" sz="2400" dirty="0" err="1"/>
              <a:t>delavcev</a:t>
            </a:r>
            <a:r>
              <a:rPr lang="en-US" sz="2400" dirty="0"/>
              <a:t> so </a:t>
            </a:r>
            <a:r>
              <a:rPr lang="en-US" sz="2400" dirty="0" err="1"/>
              <a:t>nastale</a:t>
            </a:r>
            <a:r>
              <a:rPr lang="en-US" sz="2400" dirty="0"/>
              <a:t> </a:t>
            </a:r>
            <a:r>
              <a:rPr lang="en-US" sz="2400" dirty="0" err="1"/>
              <a:t>kolektivne</a:t>
            </a:r>
            <a:r>
              <a:rPr lang="en-US" sz="2400" dirty="0"/>
              <a:t> </a:t>
            </a:r>
            <a:r>
              <a:rPr lang="en-US" sz="2400" dirty="0" err="1"/>
              <a:t>pogodbe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jih</a:t>
            </a:r>
            <a:r>
              <a:rPr lang="en-US" sz="2400" dirty="0"/>
              <a:t> </a:t>
            </a:r>
            <a:r>
              <a:rPr lang="en-US" sz="2400" dirty="0" err="1"/>
              <a:t>sklepajo</a:t>
            </a:r>
            <a:r>
              <a:rPr lang="en-US" sz="2400" dirty="0"/>
              <a:t> </a:t>
            </a:r>
            <a:r>
              <a:rPr lang="en-US" sz="2400" dirty="0" err="1"/>
              <a:t>delodajalci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njihovi</a:t>
            </a:r>
            <a:r>
              <a:rPr lang="en-US" sz="2400" dirty="0"/>
              <a:t> </a:t>
            </a:r>
            <a:r>
              <a:rPr lang="en-US" sz="2400" dirty="0" err="1"/>
              <a:t>predstavniki</a:t>
            </a:r>
            <a:r>
              <a:rPr lang="en-US" sz="2400" dirty="0"/>
              <a:t> in </a:t>
            </a:r>
            <a:r>
              <a:rPr lang="en-US" sz="2400" dirty="0" err="1"/>
              <a:t>sindikalisti</a:t>
            </a:r>
            <a:r>
              <a:rPr lang="en-US" sz="2400" dirty="0"/>
              <a:t> </a:t>
            </a:r>
            <a:r>
              <a:rPr lang="en-US" sz="2400" dirty="0" err="1"/>
              <a:t>kot</a:t>
            </a:r>
            <a:r>
              <a:rPr lang="en-US" sz="2400" dirty="0"/>
              <a:t> </a:t>
            </a:r>
            <a:r>
              <a:rPr lang="en-US" sz="2400" dirty="0" err="1"/>
              <a:t>predstavniki</a:t>
            </a:r>
            <a:r>
              <a:rPr lang="en-US" sz="2400" dirty="0"/>
              <a:t> </a:t>
            </a:r>
            <a:r>
              <a:rPr lang="en-US" sz="2400" dirty="0" err="1"/>
              <a:t>organiziranih</a:t>
            </a:r>
            <a:r>
              <a:rPr lang="en-US" sz="2400" dirty="0"/>
              <a:t> </a:t>
            </a:r>
            <a:r>
              <a:rPr lang="en-US" sz="2400" dirty="0" err="1"/>
              <a:t>delavcev</a:t>
            </a:r>
            <a:endParaRPr lang="en-US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31" y="4407400"/>
            <a:ext cx="317023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2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19720" y="260648"/>
            <a:ext cx="3168475" cy="3023491"/>
          </a:xfrm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14867" r="58003" b="14138"/>
          <a:stretch/>
        </p:blipFill>
        <p:spPr bwMode="auto">
          <a:xfrm>
            <a:off x="2627784" y="2492896"/>
            <a:ext cx="6046316" cy="390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8E983AC9-8739-490A-B2E6-1B22F0C084ED}"/>
              </a:ext>
            </a:extLst>
          </p:cNvPr>
          <p:cNvSpPr/>
          <p:nvPr/>
        </p:nvSpPr>
        <p:spPr>
          <a:xfrm>
            <a:off x="3034392" y="764704"/>
            <a:ext cx="268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https://www.mars.com/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015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9" y="214313"/>
            <a:ext cx="5687838" cy="1336675"/>
          </a:xfrm>
        </p:spPr>
        <p:txBody>
          <a:bodyPr/>
          <a:lstStyle/>
          <a:p>
            <a:pPr algn="ctr" eaLnBrk="1" hangingPunct="1"/>
            <a:r>
              <a:rPr lang="sl-SI" altLang="sl-SI" sz="3600" b="1" dirty="0"/>
              <a:t>MARS </a:t>
            </a:r>
            <a:br>
              <a:rPr lang="sl-SI" altLang="sl-SI" sz="3600" b="1" dirty="0"/>
            </a:br>
            <a:r>
              <a:rPr lang="sl-SI" altLang="sl-SI" sz="3600" b="1" dirty="0"/>
              <a:t>zgodba o uspehu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979712" y="2348880"/>
            <a:ext cx="6462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Ustanovitelja </a:t>
            </a:r>
            <a:r>
              <a:rPr lang="en-US" dirty="0">
                <a:solidFill>
                  <a:srgbClr val="000000"/>
                </a:solidFill>
              </a:rPr>
              <a:t>Franklin Clarence Mars </a:t>
            </a:r>
            <a:r>
              <a:rPr lang="sl-SI" dirty="0">
                <a:solidFill>
                  <a:srgbClr val="000000"/>
                </a:solidFill>
              </a:rPr>
              <a:t>in njegov sin </a:t>
            </a:r>
            <a:r>
              <a:rPr lang="en-US" dirty="0">
                <a:solidFill>
                  <a:srgbClr val="000000"/>
                </a:solidFill>
              </a:rPr>
              <a:t>Forrest Edward Mars</a:t>
            </a: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1902, Frank </a:t>
            </a:r>
            <a:r>
              <a:rPr lang="sl-SI" dirty="0">
                <a:solidFill>
                  <a:srgbClr val="000000"/>
                </a:solidFill>
              </a:rPr>
              <a:t>vodil grosistično podjetje sladkarij</a:t>
            </a: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sl-SI" dirty="0">
                <a:solidFill>
                  <a:srgbClr val="000000"/>
                </a:solidFill>
              </a:rPr>
              <a:t> v </a:t>
            </a:r>
            <a:r>
              <a:rPr lang="en-US" dirty="0">
                <a:solidFill>
                  <a:srgbClr val="000000"/>
                </a:solidFill>
              </a:rPr>
              <a:t>Minneapolis/St Paul </a:t>
            </a:r>
            <a:r>
              <a:rPr lang="sl-SI" dirty="0">
                <a:solidFill>
                  <a:srgbClr val="000000"/>
                </a:solidFill>
              </a:rPr>
              <a:t>vendar ne preveč uspešno </a:t>
            </a: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1910, </a:t>
            </a:r>
            <a:r>
              <a:rPr lang="sl-SI" dirty="0">
                <a:solidFill>
                  <a:srgbClr val="000000"/>
                </a:solidFill>
              </a:rPr>
              <a:t>se je preselil v </a:t>
            </a:r>
            <a:r>
              <a:rPr lang="en-US" dirty="0">
                <a:solidFill>
                  <a:srgbClr val="000000"/>
                </a:solidFill>
              </a:rPr>
              <a:t>Seattle </a:t>
            </a:r>
            <a:r>
              <a:rPr lang="sl-SI" dirty="0">
                <a:solidFill>
                  <a:srgbClr val="000000"/>
                </a:solidFill>
              </a:rPr>
              <a:t>da bi postavil na noge podjetje, vendar je vse izgubil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1914</a:t>
            </a:r>
            <a:r>
              <a:rPr lang="sl-SI" dirty="0">
                <a:solidFill>
                  <a:srgbClr val="000000"/>
                </a:solidFill>
              </a:rPr>
              <a:t> je njegovo tretje podjetje v </a:t>
            </a:r>
            <a:r>
              <a:rPr lang="en-US" dirty="0">
                <a:solidFill>
                  <a:srgbClr val="000000"/>
                </a:solidFill>
              </a:rPr>
              <a:t>Tacoma, Washington </a:t>
            </a:r>
            <a:r>
              <a:rPr lang="sl-SI" dirty="0">
                <a:solidFill>
                  <a:srgbClr val="000000"/>
                </a:solidFill>
              </a:rPr>
              <a:t>bankrotiralo</a:t>
            </a:r>
          </a:p>
          <a:p>
            <a:r>
              <a:rPr lang="sl-SI" dirty="0">
                <a:solidFill>
                  <a:srgbClr val="000000"/>
                </a:solidFill>
              </a:rPr>
              <a:t>Preselil se je nazaj v </a:t>
            </a:r>
            <a:r>
              <a:rPr lang="en-US" dirty="0">
                <a:solidFill>
                  <a:srgbClr val="000000"/>
                </a:solidFill>
              </a:rPr>
              <a:t>Minneapolis, </a:t>
            </a:r>
            <a:r>
              <a:rPr lang="sl-SI" dirty="0">
                <a:solidFill>
                  <a:srgbClr val="000000"/>
                </a:solidFill>
              </a:rPr>
              <a:t>kjer je z zadnjimi </a:t>
            </a:r>
            <a:r>
              <a:rPr lang="en-US" dirty="0">
                <a:solidFill>
                  <a:srgbClr val="000000"/>
                </a:solidFill>
              </a:rPr>
              <a:t>$400 </a:t>
            </a:r>
            <a:r>
              <a:rPr lang="sl-SI" dirty="0">
                <a:solidFill>
                  <a:srgbClr val="000000"/>
                </a:solidFill>
              </a:rPr>
              <a:t>ustanovil podjetje </a:t>
            </a:r>
            <a:r>
              <a:rPr lang="en-US" dirty="0">
                <a:solidFill>
                  <a:srgbClr val="000000"/>
                </a:solidFill>
              </a:rPr>
              <a:t>Mar-O-Bar Co. </a:t>
            </a:r>
            <a:r>
              <a:rPr lang="sl-SI" dirty="0">
                <a:solidFill>
                  <a:srgbClr val="000000"/>
                </a:solidFill>
              </a:rPr>
              <a:t>Katero mu je prineslo zmagovalni proizvod </a:t>
            </a:r>
            <a:r>
              <a:rPr lang="en-US" dirty="0">
                <a:solidFill>
                  <a:srgbClr val="000000"/>
                </a:solidFill>
              </a:rPr>
              <a:t>Victorian Butter Creams.</a:t>
            </a: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1924</a:t>
            </a:r>
            <a:r>
              <a:rPr lang="sl-SI" dirty="0">
                <a:solidFill>
                  <a:srgbClr val="000000"/>
                </a:solidFill>
              </a:rPr>
              <a:t> so naredili poslovno uspešnico </a:t>
            </a:r>
            <a:r>
              <a:rPr lang="en-US" dirty="0">
                <a:solidFill>
                  <a:srgbClr val="000000"/>
                </a:solidFill>
              </a:rPr>
              <a:t>Milky Way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50627" y="3605327"/>
            <a:ext cx="3096766" cy="174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395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MARS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195513" y="2420938"/>
            <a:ext cx="5958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1928</a:t>
            </a:r>
            <a:r>
              <a:rPr lang="sl-SI" dirty="0">
                <a:solidFill>
                  <a:srgbClr val="000000"/>
                </a:solidFill>
              </a:rPr>
              <a:t> se podjetje </a:t>
            </a:r>
            <a:r>
              <a:rPr lang="en-US" dirty="0">
                <a:solidFill>
                  <a:srgbClr val="000000"/>
                </a:solidFill>
              </a:rPr>
              <a:t>Mar-O-Bar Co. </a:t>
            </a:r>
            <a:r>
              <a:rPr lang="sl-SI" dirty="0">
                <a:solidFill>
                  <a:srgbClr val="000000"/>
                </a:solidFill>
              </a:rPr>
              <a:t>Preseli v </a:t>
            </a:r>
            <a:r>
              <a:rPr lang="en-US" dirty="0">
                <a:solidFill>
                  <a:srgbClr val="000000"/>
                </a:solidFill>
              </a:rPr>
              <a:t>Chicago </a:t>
            </a:r>
            <a:r>
              <a:rPr lang="sl-SI" dirty="0">
                <a:solidFill>
                  <a:srgbClr val="000000"/>
                </a:solidFill>
              </a:rPr>
              <a:t>in v enem letu postavijo največjo tovarno z moderno opremo, ki je proizvedla 20 mio</a:t>
            </a:r>
            <a:r>
              <a:rPr lang="en-US" dirty="0">
                <a:solidFill>
                  <a:srgbClr val="000000"/>
                </a:solidFill>
              </a:rPr>
              <a:t> Milky Way</a:t>
            </a:r>
            <a:r>
              <a:rPr lang="sl-SI" dirty="0">
                <a:solidFill>
                  <a:srgbClr val="000000"/>
                </a:solidFill>
              </a:rPr>
              <a:t> čokolad letno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sl-SI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1930, Frank </a:t>
            </a:r>
            <a:r>
              <a:rPr lang="sl-SI" dirty="0">
                <a:solidFill>
                  <a:srgbClr val="000000"/>
                </a:solidFill>
              </a:rPr>
              <a:t>izumi </a:t>
            </a:r>
            <a:r>
              <a:rPr lang="en-US" dirty="0">
                <a:solidFill>
                  <a:srgbClr val="000000"/>
                </a:solidFill>
              </a:rPr>
              <a:t>Snickers</a:t>
            </a:r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15447"/>
            <a:ext cx="3916112" cy="191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73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MARS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195513" y="2366953"/>
            <a:ext cx="6678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1933</a:t>
            </a:r>
            <a:r>
              <a:rPr lang="sl-SI" dirty="0">
                <a:solidFill>
                  <a:srgbClr val="000000"/>
                </a:solidFill>
              </a:rPr>
              <a:t> se </a:t>
            </a:r>
            <a:r>
              <a:rPr lang="en-US" dirty="0">
                <a:solidFill>
                  <a:srgbClr val="000000"/>
                </a:solidFill>
              </a:rPr>
              <a:t>Forrest </a:t>
            </a:r>
            <a:r>
              <a:rPr lang="sl-SI" dirty="0">
                <a:solidFill>
                  <a:srgbClr val="000000"/>
                </a:solidFill>
              </a:rPr>
              <a:t>z družino preseli v Švico, se zaposli pri </a:t>
            </a:r>
            <a:r>
              <a:rPr lang="en-US" dirty="0">
                <a:solidFill>
                  <a:srgbClr val="000000"/>
                </a:solidFill>
              </a:rPr>
              <a:t>Jean Tobler </a:t>
            </a:r>
            <a:r>
              <a:rPr lang="sl-SI" dirty="0">
                <a:solidFill>
                  <a:srgbClr val="000000"/>
                </a:solidFill>
              </a:rPr>
              <a:t>in nato pri </a:t>
            </a:r>
            <a:r>
              <a:rPr lang="en-US" dirty="0">
                <a:solidFill>
                  <a:srgbClr val="000000"/>
                </a:solidFill>
              </a:rPr>
              <a:t>Nestlé </a:t>
            </a:r>
            <a:r>
              <a:rPr lang="sl-SI" dirty="0">
                <a:solidFill>
                  <a:srgbClr val="000000"/>
                </a:solidFill>
              </a:rPr>
              <a:t>, da spozna skrivnosti švicarskih čokolad. </a:t>
            </a:r>
          </a:p>
          <a:p>
            <a:r>
              <a:rPr lang="sl-SI" dirty="0">
                <a:solidFill>
                  <a:srgbClr val="000000"/>
                </a:solidFill>
              </a:rPr>
              <a:t>Avgusta </a:t>
            </a:r>
            <a:r>
              <a:rPr lang="en-US" dirty="0">
                <a:solidFill>
                  <a:srgbClr val="000000"/>
                </a:solidFill>
              </a:rPr>
              <a:t>1933, Forrest </a:t>
            </a:r>
            <a:r>
              <a:rPr lang="sl-SI" dirty="0">
                <a:solidFill>
                  <a:srgbClr val="000000"/>
                </a:solidFill>
              </a:rPr>
              <a:t>začne sodelovati s </a:t>
            </a:r>
            <a:r>
              <a:rPr lang="en-US" dirty="0">
                <a:solidFill>
                  <a:srgbClr val="000000"/>
                </a:solidFill>
              </a:rPr>
              <a:t>Cadbury’s </a:t>
            </a:r>
            <a:r>
              <a:rPr lang="sl-SI" dirty="0">
                <a:solidFill>
                  <a:srgbClr val="000000"/>
                </a:solidFill>
              </a:rPr>
              <a:t>prodajnim oddelkom in takrat se pojavijo prve Mars čokolade na prodajnih policah. </a:t>
            </a: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1934, Forrest bought Chapple Brothers</a:t>
            </a:r>
            <a:r>
              <a:rPr lang="sl-SI" dirty="0">
                <a:solidFill>
                  <a:srgbClr val="000000"/>
                </a:solidFill>
              </a:rPr>
              <a:t> – pasja hrana</a:t>
            </a:r>
          </a:p>
          <a:p>
            <a:r>
              <a:rPr lang="sl-SI" dirty="0">
                <a:solidFill>
                  <a:srgbClr val="000000"/>
                </a:solidFill>
              </a:rPr>
              <a:t>V času II. Svetovne vojne se </a:t>
            </a:r>
            <a:r>
              <a:rPr lang="sl-SI" dirty="0" err="1">
                <a:solidFill>
                  <a:srgbClr val="000000"/>
                </a:solidFill>
              </a:rPr>
              <a:t>Forrest</a:t>
            </a:r>
            <a:r>
              <a:rPr lang="sl-SI" dirty="0">
                <a:solidFill>
                  <a:srgbClr val="000000"/>
                </a:solidFill>
              </a:rPr>
              <a:t> vrne v ZDA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92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MARS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12942" y="2492896"/>
            <a:ext cx="5958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1940</a:t>
            </a:r>
            <a:r>
              <a:rPr lang="sl-SI" dirty="0">
                <a:solidFill>
                  <a:srgbClr val="000000"/>
                </a:solidFill>
              </a:rPr>
              <a:t> združita moči sodelovanja </a:t>
            </a:r>
            <a:r>
              <a:rPr lang="en-US" dirty="0">
                <a:solidFill>
                  <a:srgbClr val="000000"/>
                </a:solidFill>
              </a:rPr>
              <a:t>Frank </a:t>
            </a:r>
            <a:r>
              <a:rPr lang="sl-SI" dirty="0">
                <a:solidFill>
                  <a:srgbClr val="000000"/>
                </a:solidFill>
              </a:rPr>
              <a:t>Mars in </a:t>
            </a:r>
            <a:r>
              <a:rPr lang="en-US" dirty="0">
                <a:solidFill>
                  <a:srgbClr val="000000"/>
                </a:solidFill>
              </a:rPr>
              <a:t>Hershey’s M&amp;M’s - </a:t>
            </a:r>
            <a:r>
              <a:rPr lang="en-US" b="1" dirty="0">
                <a:solidFill>
                  <a:srgbClr val="7030A0"/>
                </a:solidFill>
              </a:rPr>
              <a:t>Mars &amp; </a:t>
            </a:r>
            <a:r>
              <a:rPr lang="en-US" b="1" dirty="0" err="1">
                <a:solidFill>
                  <a:srgbClr val="7030A0"/>
                </a:solidFill>
              </a:rPr>
              <a:t>Murrie</a:t>
            </a:r>
            <a:r>
              <a:rPr lang="en-US" b="1" dirty="0">
                <a:solidFill>
                  <a:srgbClr val="7030A0"/>
                </a:solidFill>
              </a:rPr>
              <a:t>, M&amp;Ms Ltd. </a:t>
            </a: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1944</a:t>
            </a:r>
            <a:r>
              <a:rPr lang="sl-SI" dirty="0">
                <a:solidFill>
                  <a:srgbClr val="000000"/>
                </a:solidFill>
              </a:rPr>
              <a:t> - </a:t>
            </a:r>
            <a:r>
              <a:rPr lang="en-US" dirty="0">
                <a:solidFill>
                  <a:srgbClr val="000000"/>
                </a:solidFill>
              </a:rPr>
              <a:t>Uncle Ben’s </a:t>
            </a:r>
            <a:r>
              <a:rPr lang="sl-SI" dirty="0">
                <a:solidFill>
                  <a:srgbClr val="000000"/>
                </a:solidFill>
              </a:rPr>
              <a:t>riž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sl-SI" dirty="0">
                <a:solidFill>
                  <a:srgbClr val="000000"/>
                </a:solidFill>
              </a:rPr>
              <a:t>Leta </a:t>
            </a:r>
            <a:r>
              <a:rPr lang="en-US" dirty="0">
                <a:solidFill>
                  <a:srgbClr val="000000"/>
                </a:solidFill>
              </a:rPr>
              <a:t>1956, M&amp;M’s </a:t>
            </a:r>
            <a:r>
              <a:rPr lang="sl-SI" dirty="0">
                <a:solidFill>
                  <a:srgbClr val="000000"/>
                </a:solidFill>
              </a:rPr>
              <a:t>postane najbolje prodajan čokoladni proizvod v Ameriki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91115"/>
            <a:ext cx="2355835" cy="15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20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5 MARS načel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843808" y="2276872"/>
            <a:ext cx="5166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l-SI" dirty="0">
                <a:solidFill>
                  <a:srgbClr val="000000"/>
                </a:solidFill>
              </a:rPr>
              <a:t>Kvaliteta</a:t>
            </a:r>
          </a:p>
          <a:p>
            <a:pPr marL="342900" indent="-342900">
              <a:buFont typeface="+mj-lt"/>
              <a:buAutoNum type="arabicPeriod"/>
            </a:pPr>
            <a:endParaRPr lang="sl-SI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dirty="0">
                <a:solidFill>
                  <a:srgbClr val="000000"/>
                </a:solidFill>
              </a:rPr>
              <a:t>Odgovornost </a:t>
            </a:r>
          </a:p>
          <a:p>
            <a:pPr marL="342900" indent="-342900">
              <a:buFont typeface="+mj-lt"/>
              <a:buAutoNum type="arabicPeriod"/>
            </a:pPr>
            <a:endParaRPr lang="sl-SI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dirty="0">
                <a:solidFill>
                  <a:srgbClr val="000000"/>
                </a:solidFill>
              </a:rPr>
              <a:t>Vzajemnost</a:t>
            </a:r>
          </a:p>
          <a:p>
            <a:pPr marL="342900" indent="-342900">
              <a:buFont typeface="+mj-lt"/>
              <a:buAutoNum type="arabicPeriod"/>
            </a:pPr>
            <a:endParaRPr lang="sl-SI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dirty="0">
                <a:solidFill>
                  <a:srgbClr val="000000"/>
                </a:solidFill>
              </a:rPr>
              <a:t>Učinkovitost </a:t>
            </a:r>
          </a:p>
          <a:p>
            <a:pPr marL="342900" indent="-342900">
              <a:buFont typeface="+mj-lt"/>
              <a:buAutoNum type="arabicPeriod"/>
            </a:pPr>
            <a:endParaRPr lang="sl-SI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l-SI" dirty="0">
                <a:solidFill>
                  <a:srgbClr val="000000"/>
                </a:solidFill>
              </a:rPr>
              <a:t>Svoboda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21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19720" y="260648"/>
            <a:ext cx="3168475" cy="3023491"/>
          </a:xfrm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8254" r="57638" b="8157"/>
          <a:stretch/>
        </p:blipFill>
        <p:spPr bwMode="auto">
          <a:xfrm>
            <a:off x="1440660" y="1877712"/>
            <a:ext cx="7595836" cy="49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esna puščica 1"/>
          <p:cNvSpPr/>
          <p:nvPr/>
        </p:nvSpPr>
        <p:spPr>
          <a:xfrm>
            <a:off x="539552" y="4293096"/>
            <a:ext cx="201622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20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um Pa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01231">
            <a:off x="183264" y="2365489"/>
            <a:ext cx="2613444" cy="1237948"/>
          </a:xfrm>
          <a:prstGeom prst="rect">
            <a:avLst/>
          </a:prstGeom>
          <a:noFill/>
        </p:spPr>
      </p:pic>
      <p:pic>
        <p:nvPicPr>
          <p:cNvPr id="2050" name="Picture 2" descr="http://www.wrigley.com/assets/images/footer_ads/q4_ls_mints_cherry_stra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5115">
            <a:off x="6094006" y="3010552"/>
            <a:ext cx="2381817" cy="1353052"/>
          </a:xfrm>
          <a:prstGeom prst="rect">
            <a:avLst/>
          </a:prstGeom>
          <a:noFill/>
        </p:spPr>
      </p:pic>
      <p:pic>
        <p:nvPicPr>
          <p:cNvPr id="7170" name="Picture 2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784" y="908720"/>
            <a:ext cx="4800601" cy="103649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http://tbn2.google.com/images?q=tbn:eHCixIGm4Gu6eM:http://www.yearssupply.co.uk/images/extra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3429">
            <a:off x="2156856" y="4208378"/>
            <a:ext cx="2393028" cy="2069648"/>
          </a:xfrm>
          <a:prstGeom prst="rect">
            <a:avLst/>
          </a:prstGeom>
          <a:noFill/>
        </p:spPr>
      </p:pic>
      <p:pic>
        <p:nvPicPr>
          <p:cNvPr id="7176" name="Picture 8" descr="http://tbn0.google.com/images?q=tbn:TcCs3Ukf7n9HfM:http://www.floatingbanana.com/artbackwash/Chew3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66712" y="5085184"/>
            <a:ext cx="1676400" cy="148713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062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1651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1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570657"/>
            <a:ext cx="5817840" cy="944562"/>
          </a:xfrm>
          <a:ln w="57150"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l-SI" dirty="0">
                <a:ln w="50800"/>
                <a:solidFill>
                  <a:srgbClr val="002060"/>
                </a:solidFill>
                <a:effectLst/>
              </a:rPr>
              <a:t>Začetek</a:t>
            </a:r>
            <a:endParaRPr lang="en-US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470916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en-US" sz="2400" dirty="0">
                <a:ln w="50800"/>
                <a:solidFill>
                  <a:srgbClr val="FF0000"/>
                </a:solidFill>
              </a:rPr>
              <a:t>1891</a:t>
            </a:r>
            <a:r>
              <a:rPr lang="en-US" sz="2400" dirty="0">
                <a:ln w="50800"/>
                <a:solidFill>
                  <a:srgbClr val="7030A0"/>
                </a:solidFill>
              </a:rPr>
              <a:t> - William Wrigley Jr. </a:t>
            </a:r>
            <a:r>
              <a:rPr lang="sl-SI" sz="2400" dirty="0">
                <a:ln w="50800"/>
                <a:solidFill>
                  <a:srgbClr val="7030A0"/>
                </a:solidFill>
              </a:rPr>
              <a:t>– začel prodajati milo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sl-SI" sz="2400" dirty="0">
                <a:ln w="50800"/>
                <a:solidFill>
                  <a:srgbClr val="7030A0"/>
                </a:solidFill>
              </a:rPr>
              <a:t>Pri </a:t>
            </a:r>
            <a:r>
              <a:rPr lang="en-US" sz="2400" dirty="0">
                <a:ln w="50800"/>
                <a:solidFill>
                  <a:srgbClr val="7030A0"/>
                </a:solidFill>
              </a:rPr>
              <a:t>29 </a:t>
            </a:r>
            <a:r>
              <a:rPr lang="sl-SI" sz="2400" dirty="0">
                <a:ln w="50800"/>
                <a:solidFill>
                  <a:srgbClr val="7030A0"/>
                </a:solidFill>
              </a:rPr>
              <a:t>letih brezplačni </a:t>
            </a:r>
            <a:r>
              <a:rPr lang="sl-SI" sz="2400" dirty="0" err="1">
                <a:ln w="50800"/>
                <a:solidFill>
                  <a:srgbClr val="7030A0"/>
                </a:solidFill>
              </a:rPr>
              <a:t>čigumi</a:t>
            </a:r>
            <a:r>
              <a:rPr lang="sl-SI" sz="2400" dirty="0">
                <a:ln w="50800"/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13282" t="27083" r="60156" b="36459"/>
          <a:stretch>
            <a:fillRect/>
          </a:stretch>
        </p:blipFill>
        <p:spPr bwMode="auto">
          <a:xfrm>
            <a:off x="935608" y="3501008"/>
            <a:ext cx="25908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9635" t="36604" r="65585" b="47244"/>
          <a:stretch>
            <a:fillRect/>
          </a:stretch>
        </p:blipFill>
        <p:spPr bwMode="auto">
          <a:xfrm>
            <a:off x="4427984" y="3577208"/>
            <a:ext cx="32004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88640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80" y="116632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91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21107" y="0"/>
            <a:ext cx="3168475" cy="3023491"/>
          </a:xfrm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116632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2375"/>
            <a:ext cx="7524328" cy="473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7" y="1676400"/>
            <a:ext cx="17256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748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1" y="214313"/>
            <a:ext cx="4975820" cy="1462087"/>
          </a:xfrm>
          <a:ln w="57150"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dirty="0">
                <a:ln w="50800"/>
                <a:solidFill>
                  <a:srgbClr val="002060"/>
                </a:solidFill>
                <a:effectLst/>
              </a:rPr>
              <a:t>Wrigley Headquarters &amp;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185269"/>
            <a:ext cx="3810000" cy="394724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51510" indent="-514350">
              <a:buClrTx/>
              <a:buFont typeface="Wingdings" pitchFamily="2" charset="2"/>
              <a:buChar char="v"/>
            </a:pPr>
            <a:r>
              <a:rPr lang="sl-SI" sz="2400" dirty="0">
                <a:ln w="50800"/>
                <a:solidFill>
                  <a:srgbClr val="002060"/>
                </a:solidFill>
              </a:rPr>
              <a:t>Leta </a:t>
            </a:r>
            <a:r>
              <a:rPr lang="en-US" sz="2400" dirty="0">
                <a:ln w="50800"/>
                <a:solidFill>
                  <a:srgbClr val="FF0000"/>
                </a:solidFill>
              </a:rPr>
              <a:t>1924</a:t>
            </a:r>
            <a:r>
              <a:rPr lang="sl-SI" sz="2400" dirty="0">
                <a:ln w="50800"/>
                <a:solidFill>
                  <a:srgbClr val="FF0000"/>
                </a:solidFill>
              </a:rPr>
              <a:t> </a:t>
            </a:r>
            <a:r>
              <a:rPr lang="sl-SI" sz="2400" dirty="0">
                <a:ln w="50800"/>
                <a:solidFill>
                  <a:srgbClr val="002060"/>
                </a:solidFill>
              </a:rPr>
              <a:t>zgrajena </a:t>
            </a:r>
            <a:r>
              <a:rPr lang="sl-SI" sz="2400" dirty="0" err="1">
                <a:ln w="50800"/>
                <a:solidFill>
                  <a:srgbClr val="002060"/>
                </a:solidFill>
              </a:rPr>
              <a:t>Wrigley</a:t>
            </a:r>
            <a:r>
              <a:rPr lang="sl-SI" sz="2400" dirty="0">
                <a:ln w="50800"/>
                <a:solidFill>
                  <a:srgbClr val="002060"/>
                </a:solidFill>
              </a:rPr>
              <a:t> stavba v </a:t>
            </a:r>
            <a:r>
              <a:rPr lang="en-US" sz="2400" dirty="0" err="1">
                <a:ln w="50800"/>
                <a:solidFill>
                  <a:srgbClr val="002060"/>
                </a:solidFill>
              </a:rPr>
              <a:t>Chicag</a:t>
            </a:r>
            <a:r>
              <a:rPr lang="sl-SI" sz="2400" dirty="0">
                <a:ln w="50800"/>
                <a:solidFill>
                  <a:srgbClr val="002060"/>
                </a:solidFill>
              </a:rPr>
              <a:t>u</a:t>
            </a:r>
            <a:endParaRPr lang="en-US" sz="2400" dirty="0">
              <a:ln w="50800"/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139391" y="1963724"/>
            <a:ext cx="3810000" cy="41148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en-US" sz="2400" dirty="0">
                <a:ln w="50800"/>
                <a:solidFill>
                  <a:srgbClr val="FF0000"/>
                </a:solidFill>
              </a:rPr>
              <a:t>2006 </a:t>
            </a:r>
            <a:r>
              <a:rPr lang="en-US" sz="2400" dirty="0">
                <a:ln w="50800"/>
                <a:solidFill>
                  <a:srgbClr val="002060"/>
                </a:solidFill>
              </a:rPr>
              <a:t>– Bill Perez became President and CEO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en-US" sz="2400" dirty="0">
                <a:ln w="50800"/>
                <a:solidFill>
                  <a:srgbClr val="002060"/>
                </a:solidFill>
              </a:rPr>
              <a:t>First of non-Wrigley family</a:t>
            </a:r>
          </a:p>
          <a:p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2500" t="23958" r="58594" b="37500"/>
          <a:stretch>
            <a:fillRect/>
          </a:stretch>
        </p:blipFill>
        <p:spPr bwMode="auto">
          <a:xfrm>
            <a:off x="755576" y="4021124"/>
            <a:ext cx="2819400" cy="2819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12500" t="15625" r="58594" b="45833"/>
          <a:stretch>
            <a:fillRect/>
          </a:stretch>
        </p:blipFill>
        <p:spPr bwMode="auto">
          <a:xfrm>
            <a:off x="5292080" y="3991045"/>
            <a:ext cx="2819400" cy="2819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" y="332656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52709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746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476672"/>
            <a:ext cx="4264645" cy="1462087"/>
          </a:xfrm>
          <a:ln w="57150"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l-SI" dirty="0">
                <a:ln w="50800"/>
                <a:solidFill>
                  <a:srgbClr val="002060"/>
                </a:solidFill>
                <a:effectLst/>
              </a:rPr>
              <a:t>Proizvodi</a:t>
            </a:r>
            <a:endParaRPr lang="en-US" dirty="0">
              <a:ln w="50800"/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4688" t="32292" r="32031" b="10417"/>
          <a:stretch>
            <a:fillRect/>
          </a:stretch>
        </p:blipFill>
        <p:spPr bwMode="auto">
          <a:xfrm>
            <a:off x="1403648" y="2276872"/>
            <a:ext cx="7391400" cy="4418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829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438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814239"/>
            <a:ext cx="5254352" cy="944562"/>
          </a:xfrm>
          <a:ln w="57150">
            <a:noFill/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>
                <a:ln w="50800"/>
                <a:solidFill>
                  <a:srgbClr val="002060"/>
                </a:solidFill>
                <a:effectLst/>
              </a:rPr>
              <a:t>Wrigley’s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2492895"/>
            <a:ext cx="7772400" cy="3639617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>
              <a:buClrTx/>
              <a:buFont typeface="Wingdings" pitchFamily="2" charset="2"/>
              <a:buChar char="v"/>
            </a:pPr>
            <a:r>
              <a:rPr lang="sl-SI" sz="2800" dirty="0" err="1">
                <a:ln w="50800"/>
                <a:solidFill>
                  <a:srgbClr val="002060"/>
                </a:solidFill>
              </a:rPr>
              <a:t>Čigumiji</a:t>
            </a:r>
            <a:r>
              <a:rPr lang="sl-SI" sz="2800" dirty="0">
                <a:ln w="50800"/>
                <a:solidFill>
                  <a:srgbClr val="002060"/>
                </a:solidFill>
              </a:rPr>
              <a:t> izboljšajo ustno higieno </a:t>
            </a:r>
          </a:p>
          <a:p>
            <a:pPr algn="just">
              <a:buClrTx/>
              <a:buFont typeface="Wingdings" pitchFamily="2" charset="2"/>
              <a:buChar char="v"/>
            </a:pPr>
            <a:r>
              <a:rPr lang="en-US" sz="2800" dirty="0">
                <a:ln w="50800"/>
                <a:solidFill>
                  <a:srgbClr val="002060"/>
                </a:solidFill>
              </a:rPr>
              <a:t>Stress Reliever</a:t>
            </a:r>
          </a:p>
        </p:txBody>
      </p:sp>
      <p:pic>
        <p:nvPicPr>
          <p:cNvPr id="15362" name="Picture 2" descr="The Biggest Loser Families"/>
          <p:cNvPicPr>
            <a:picLocks noChangeAspect="1" noChangeArrowheads="1"/>
          </p:cNvPicPr>
          <p:nvPr/>
        </p:nvPicPr>
        <p:blipFill>
          <a:blip r:embed="rId2"/>
          <a:srcRect l="8281" t="4000" r="13053" b="8000"/>
          <a:stretch>
            <a:fillRect/>
          </a:stretch>
        </p:blipFill>
        <p:spPr bwMode="auto">
          <a:xfrm>
            <a:off x="6368380" y="3939462"/>
            <a:ext cx="1447800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364" name="Picture 4" descr="Extra"/>
          <p:cNvPicPr>
            <a:picLocks noChangeAspect="1" noChangeArrowheads="1"/>
          </p:cNvPicPr>
          <p:nvPr/>
        </p:nvPicPr>
        <p:blipFill>
          <a:blip r:embed="rId3"/>
          <a:srcRect l="17021" r="24620" b="16981"/>
          <a:stretch>
            <a:fillRect/>
          </a:stretch>
        </p:blipFill>
        <p:spPr bwMode="auto">
          <a:xfrm>
            <a:off x="3419872" y="3726160"/>
            <a:ext cx="2078182" cy="1905000"/>
          </a:xfrm>
          <a:prstGeom prst="ellipse">
            <a:avLst/>
          </a:prstGeom>
          <a:ln w="63500" cap="rnd">
            <a:solidFill>
              <a:srgbClr val="FFF2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6" name="Picture 6" descr="5 Gum, Airwaves"/>
          <p:cNvPicPr>
            <a:picLocks noChangeAspect="1" noChangeArrowheads="1"/>
          </p:cNvPicPr>
          <p:nvPr/>
        </p:nvPicPr>
        <p:blipFill>
          <a:blip r:embed="rId4"/>
          <a:srcRect b="20000"/>
          <a:stretch>
            <a:fillRect/>
          </a:stretch>
        </p:blipFill>
        <p:spPr bwMode="auto">
          <a:xfrm>
            <a:off x="467544" y="4107160"/>
            <a:ext cx="2085975" cy="15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664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65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304800"/>
            <a:ext cx="4824536" cy="838200"/>
          </a:xfrm>
          <a:ln w="57150">
            <a:noFill/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>
                <a:ln w="50800"/>
                <a:solidFill>
                  <a:srgbClr val="002060"/>
                </a:solidFill>
                <a:effectLst/>
              </a:rPr>
              <a:t>Mars buys Wrigley</a:t>
            </a:r>
            <a:endParaRPr lang="en-US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67200" y="1752600"/>
            <a:ext cx="4495800" cy="470916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en-US" sz="2800" dirty="0">
                <a:ln w="50800"/>
                <a:solidFill>
                  <a:srgbClr val="002060"/>
                </a:solidFill>
              </a:rPr>
              <a:t>Bought for $23 billion!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en-US" sz="2800" dirty="0">
                <a:ln w="50800"/>
                <a:solidFill>
                  <a:srgbClr val="002060"/>
                </a:solidFill>
              </a:rPr>
              <a:t>$80 a share!</a:t>
            </a:r>
          </a:p>
        </p:txBody>
      </p:sp>
      <p:pic>
        <p:nvPicPr>
          <p:cNvPr id="1026" name="Picture 2" descr="http://img.thisismoney.co.uk/i/pix/2008/04/wrigleysDM_350x3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295473"/>
            <a:ext cx="3333750" cy="36099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Red and Doublemint - Graph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4114800" cy="31248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6019800"/>
            <a:ext cx="4572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>
                <a:ln w="50800"/>
                <a:solidFill>
                  <a:prstClr val="black">
                    <a:shade val="50000"/>
                  </a:prstClr>
                </a:solidFill>
                <a:hlinkClick r:id="rId4"/>
              </a:rPr>
              <a:t>http://www.investorguide.com/stock.cgi?ticker=WWY</a:t>
            </a:r>
            <a:endParaRPr lang="en-US" b="1" dirty="0">
              <a:ln w="50800"/>
              <a:solidFill>
                <a:prstClr val="black">
                  <a:shade val="50000"/>
                </a:prstClr>
              </a:solidFill>
            </a:endParaRPr>
          </a:p>
          <a:p>
            <a:endParaRPr lang="en-US" b="1" dirty="0">
              <a:ln w="50800"/>
              <a:solidFill>
                <a:prstClr val="black">
                  <a:shade val="50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332656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45" y="260648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863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57200"/>
            <a:ext cx="5389984" cy="1066800"/>
          </a:xfrm>
          <a:ln w="57150">
            <a:noFill/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l-SI" sz="4000" b="1" dirty="0">
                <a:ln w="50800"/>
                <a:solidFill>
                  <a:srgbClr val="002060"/>
                </a:solidFill>
                <a:effectLst/>
              </a:rPr>
              <a:t>Konkurenca</a:t>
            </a:r>
            <a:endParaRPr lang="en-US" sz="4000" b="1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648200"/>
            <a:ext cx="5791200" cy="181356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651510" indent="-514350" algn="ctr">
              <a:spcBef>
                <a:spcPct val="0"/>
              </a:spcBef>
              <a:buNone/>
            </a:pPr>
            <a:r>
              <a:rPr lang="en-US" sz="4100" b="1" dirty="0">
                <a:ln w="50800"/>
                <a:solidFill>
                  <a:schemeClr val="bg1">
                    <a:shade val="50000"/>
                  </a:schemeClr>
                </a:solidFill>
              </a:rPr>
              <a:t>Hershey</a:t>
            </a:r>
          </a:p>
          <a:p>
            <a:pPr marL="651510" indent="-514350" algn="ctr">
              <a:spcBef>
                <a:spcPct val="0"/>
              </a:spcBef>
              <a:buNone/>
            </a:pPr>
            <a:r>
              <a:rPr lang="en-US" sz="4100" b="1" dirty="0">
                <a:ln w="50800"/>
                <a:solidFill>
                  <a:schemeClr val="bg1">
                    <a:shade val="50000"/>
                  </a:schemeClr>
                </a:solidFill>
              </a:rPr>
              <a:t>&amp;</a:t>
            </a:r>
          </a:p>
          <a:p>
            <a:pPr marL="651510" indent="-514350" algn="ctr">
              <a:spcBef>
                <a:spcPct val="0"/>
              </a:spcBef>
              <a:buNone/>
            </a:pPr>
            <a:r>
              <a:rPr lang="en-US" sz="4100" b="1" dirty="0">
                <a:ln w="50800"/>
                <a:solidFill>
                  <a:schemeClr val="bg1">
                    <a:shade val="50000"/>
                  </a:schemeClr>
                </a:solidFill>
              </a:rPr>
              <a:t>Cadbury</a:t>
            </a:r>
          </a:p>
        </p:txBody>
      </p:sp>
      <p:pic>
        <p:nvPicPr>
          <p:cNvPr id="19458" name="Picture 2" descr="http://www.candysnob.com/archives/pictures/hersheys%20vs%20mar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2286000"/>
            <a:ext cx="8033657" cy="2057400"/>
          </a:xfrm>
          <a:prstGeom prst="rect">
            <a:avLst/>
          </a:prstGeom>
          <a:noFill/>
        </p:spPr>
      </p:pic>
      <p:pic>
        <p:nvPicPr>
          <p:cNvPr id="2050" name="Picture 2" descr="http://tbn2.google.com/images?q=tbn:l7jWTRZwwFuW3M:http://www.product-reviews.net/wp-content/userimages/2007/08/cadbury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819400"/>
            <a:ext cx="1524000" cy="104539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1955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297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764704"/>
            <a:ext cx="3912839" cy="1020762"/>
          </a:xfrm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Going “Green”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sl-SI" sz="2800" dirty="0">
                <a:ln w="50800"/>
                <a:solidFill>
                  <a:srgbClr val="002060"/>
                </a:solidFill>
              </a:rPr>
              <a:t>Reciklirana embalaža 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sl-SI" sz="2800" dirty="0">
                <a:ln w="50800"/>
                <a:solidFill>
                  <a:srgbClr val="002060"/>
                </a:solidFill>
              </a:rPr>
              <a:t>Uporaba </a:t>
            </a:r>
            <a:r>
              <a:rPr lang="sl-SI" sz="2800" dirty="0" err="1">
                <a:ln w="50800"/>
                <a:solidFill>
                  <a:srgbClr val="002060"/>
                </a:solidFill>
              </a:rPr>
              <a:t>veterne</a:t>
            </a:r>
            <a:r>
              <a:rPr lang="sl-SI" sz="2800" dirty="0">
                <a:ln w="50800"/>
                <a:solidFill>
                  <a:srgbClr val="002060"/>
                </a:solidFill>
              </a:rPr>
              <a:t> energije v Avstraliji</a:t>
            </a:r>
            <a:endParaRPr lang="en-US" sz="2800" dirty="0">
              <a:ln w="50800"/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3281" t="27084" r="59375" b="36459"/>
          <a:stretch>
            <a:fillRect/>
          </a:stretch>
        </p:blipFill>
        <p:spPr bwMode="auto">
          <a:xfrm>
            <a:off x="3563888" y="4005064"/>
            <a:ext cx="2142761" cy="2142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Eclipse Packag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10302">
            <a:off x="6580835" y="3815977"/>
            <a:ext cx="2349129" cy="2435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530" name="Picture 2" descr="2007 Footprint Diagram">
            <a:hlinkClick r:id="rId4" tooltip="2007 Footprint Diagram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4756">
            <a:off x="187977" y="3771900"/>
            <a:ext cx="3171039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" y="188640"/>
            <a:ext cx="2195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04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04813"/>
            <a:ext cx="5616575" cy="1462087"/>
          </a:xfrm>
        </p:spPr>
        <p:txBody>
          <a:bodyPr/>
          <a:lstStyle/>
          <a:p>
            <a:pPr eaLnBrk="1" hangingPunct="1"/>
            <a:r>
              <a:rPr lang="sl-SI" altLang="sl-SI" sz="3200" b="1" dirty="0"/>
              <a:t>STROŠKI STROŠKOVNIH MEST IN STROŠKOVNIH NOSILCEV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385383" y="3146056"/>
            <a:ext cx="57423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Stroški</a:t>
            </a:r>
            <a:r>
              <a:rPr lang="en-US" sz="2000" dirty="0">
                <a:solidFill>
                  <a:srgbClr val="000000"/>
                </a:solidFill>
              </a:rPr>
              <a:t> v </a:t>
            </a:r>
            <a:r>
              <a:rPr lang="en-US" sz="2000" dirty="0" err="1">
                <a:solidFill>
                  <a:srgbClr val="000000"/>
                </a:solidFill>
              </a:rPr>
              <a:t>podjetju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nastajajo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opravljanju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poslovnih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nalog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različnih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mestih</a:t>
            </a:r>
            <a:r>
              <a:rPr lang="en-US" sz="2000" dirty="0">
                <a:solidFill>
                  <a:srgbClr val="000000"/>
                </a:solidFill>
              </a:rPr>
              <a:t> in </a:t>
            </a:r>
            <a:r>
              <a:rPr lang="en-US" sz="2000" dirty="0" err="1">
                <a:solidFill>
                  <a:srgbClr val="000000"/>
                </a:solidFill>
              </a:rPr>
              <a:t>za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različne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izdelke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Da bi </a:t>
            </a:r>
            <a:r>
              <a:rPr lang="en-US" sz="2000" dirty="0" err="1">
                <a:solidFill>
                  <a:srgbClr val="000000"/>
                </a:solidFill>
              </a:rPr>
              <a:t>jih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laže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obvladovali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jih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razčlenimo</a:t>
            </a:r>
            <a:r>
              <a:rPr lang="en-US" sz="2000" dirty="0">
                <a:solidFill>
                  <a:srgbClr val="000000"/>
                </a:solidFill>
              </a:rPr>
              <a:t> in z </a:t>
            </a:r>
            <a:r>
              <a:rPr lang="en-US" sz="2000" dirty="0" err="1">
                <a:solidFill>
                  <a:srgbClr val="000000"/>
                </a:solidFill>
              </a:rPr>
              <a:t>natančnim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vrednotenjem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ugotovimo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endParaRPr lang="sl-SI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katero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stroškovno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mesto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(SM) </a:t>
            </a:r>
            <a:r>
              <a:rPr lang="en-US" sz="2000" dirty="0" err="1">
                <a:solidFill>
                  <a:srgbClr val="000000"/>
                </a:solidFill>
              </a:rPr>
              <a:t>ali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sl-SI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kateri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stroškovni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nosilec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(SN) je/</a:t>
            </a:r>
            <a:r>
              <a:rPr lang="en-US" sz="2000" dirty="0" err="1">
                <a:solidFill>
                  <a:srgbClr val="000000"/>
                </a:solidFill>
              </a:rPr>
              <a:t>ni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dobičkonosen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kako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drugače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dober</a:t>
            </a:r>
            <a:r>
              <a:rPr lang="en-US" sz="2000" dirty="0">
                <a:solidFill>
                  <a:srgbClr val="000000"/>
                </a:solidFill>
              </a:rPr>
              <a:t>/slab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5039"/>
            <a:ext cx="3123074" cy="45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941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Stroškovno mesto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5310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je </a:t>
            </a:r>
            <a:r>
              <a:rPr lang="en-US" sz="2000" dirty="0" err="1">
                <a:solidFill>
                  <a:srgbClr val="000000"/>
                </a:solidFill>
              </a:rPr>
              <a:t>neka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organizacijska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enota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za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katero</a:t>
            </a:r>
            <a:r>
              <a:rPr lang="en-US" sz="2000" dirty="0">
                <a:solidFill>
                  <a:srgbClr val="000000"/>
                </a:solidFill>
              </a:rPr>
              <a:t> v </a:t>
            </a:r>
            <a:r>
              <a:rPr lang="en-US" sz="2000" dirty="0" err="1">
                <a:solidFill>
                  <a:srgbClr val="000000"/>
                </a:solidFill>
              </a:rPr>
              <a:t>računovodstvu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lahko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posamično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evidentirajo</a:t>
            </a:r>
            <a:r>
              <a:rPr lang="en-US" sz="2000" dirty="0">
                <a:solidFill>
                  <a:srgbClr val="000000"/>
                </a:solidFill>
              </a:rPr>
              <a:t> in </a:t>
            </a:r>
            <a:r>
              <a:rPr lang="en-US" sz="2000" dirty="0" err="1">
                <a:solidFill>
                  <a:srgbClr val="000000"/>
                </a:solidFill>
              </a:rPr>
              <a:t>nadzirajo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stroške</a:t>
            </a:r>
            <a:endParaRPr lang="sl-SI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Vsekakor</a:t>
            </a:r>
            <a:r>
              <a:rPr lang="en-US" sz="2000" dirty="0">
                <a:solidFill>
                  <a:srgbClr val="000000"/>
                </a:solidFill>
              </a:rPr>
              <a:t> to pride </a:t>
            </a:r>
            <a:r>
              <a:rPr lang="en-US" sz="2000" dirty="0" err="1">
                <a:solidFill>
                  <a:srgbClr val="000000"/>
                </a:solidFill>
              </a:rPr>
              <a:t>prav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samo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večjih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podjetjih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kjer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smiselno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deliti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podjetje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»</a:t>
            </a:r>
            <a:r>
              <a:rPr lang="en-US" sz="2000" dirty="0" err="1">
                <a:solidFill>
                  <a:srgbClr val="000000"/>
                </a:solidFill>
              </a:rPr>
              <a:t>navidezna</a:t>
            </a:r>
            <a:r>
              <a:rPr lang="en-US" sz="2000" dirty="0">
                <a:solidFill>
                  <a:srgbClr val="000000"/>
                </a:solidFill>
              </a:rPr>
              <a:t>« </a:t>
            </a:r>
            <a:r>
              <a:rPr lang="en-US" sz="2000" dirty="0" err="1">
                <a:solidFill>
                  <a:srgbClr val="000000"/>
                </a:solidFill>
              </a:rPr>
              <a:t>manjša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podjetja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02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Stroškovni nosilec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5166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je </a:t>
            </a:r>
            <a:r>
              <a:rPr lang="en-US" sz="2000" dirty="0" err="1">
                <a:solidFill>
                  <a:srgbClr val="000000"/>
                </a:solidFill>
              </a:rPr>
              <a:t>neki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izdelek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zaradi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katerega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strošek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sploh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nastal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endParaRPr lang="sl-SI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Stroški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stroškovnega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nosilca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predstavljajo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njegovo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lastno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ceno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zato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pomembno</a:t>
            </a:r>
            <a:r>
              <a:rPr lang="en-US" sz="2000" dirty="0">
                <a:solidFill>
                  <a:srgbClr val="000000"/>
                </a:solidFill>
              </a:rPr>
              <a:t>, da </a:t>
            </a:r>
            <a:r>
              <a:rPr lang="en-US" sz="2000" dirty="0" err="1">
                <a:solidFill>
                  <a:srgbClr val="000000"/>
                </a:solidFill>
              </a:rPr>
              <a:t>stroške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evidentiramo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tako</a:t>
            </a:r>
            <a:r>
              <a:rPr lang="en-US" sz="2000" dirty="0">
                <a:solidFill>
                  <a:srgbClr val="000000"/>
                </a:solidFill>
              </a:rPr>
              <a:t>, da </a:t>
            </a:r>
            <a:r>
              <a:rPr lang="en-US" sz="2000" dirty="0" err="1">
                <a:solidFill>
                  <a:srgbClr val="000000"/>
                </a:solidFill>
              </a:rPr>
              <a:t>jih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lahko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razdelimo</a:t>
            </a:r>
            <a:r>
              <a:rPr lang="en-US" sz="2000" dirty="0">
                <a:solidFill>
                  <a:srgbClr val="000000"/>
                </a:solidFill>
              </a:rPr>
              <a:t> med </a:t>
            </a:r>
            <a:r>
              <a:rPr lang="en-US" sz="2000" dirty="0" err="1">
                <a:solidFill>
                  <a:srgbClr val="000000"/>
                </a:solidFill>
              </a:rPr>
              <a:t>različne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stroškovne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nosilce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4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Stroški glede na točnost ugotavljanja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195512" y="2204864"/>
            <a:ext cx="619283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 bi </a:t>
            </a:r>
            <a:r>
              <a:rPr lang="en-US" dirty="0" err="1">
                <a:solidFill>
                  <a:srgbClr val="000000"/>
                </a:solidFill>
              </a:rPr>
              <a:t>lahko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ugotavljali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mest</a:t>
            </a:r>
            <a:r>
              <a:rPr lang="en-US" dirty="0">
                <a:solidFill>
                  <a:srgbClr val="000000"/>
                </a:solidFill>
              </a:rPr>
              <a:t> in </a:t>
            </a:r>
            <a:r>
              <a:rPr lang="en-US" dirty="0" err="1">
                <a:solidFill>
                  <a:srgbClr val="000000"/>
                </a:solidFill>
              </a:rPr>
              <a:t>stroškovnih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nosilcev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moramo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kategorizirati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glede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točnost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ugotavljanja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sl-SI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>
                <a:solidFill>
                  <a:srgbClr val="000000"/>
                </a:solidFill>
              </a:rPr>
              <a:t>Delimo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direktne</a:t>
            </a:r>
            <a:r>
              <a:rPr lang="en-US" dirty="0">
                <a:solidFill>
                  <a:srgbClr val="000000"/>
                </a:solidFill>
              </a:rPr>
              <a:t> in </a:t>
            </a:r>
            <a:r>
              <a:rPr lang="en-US" dirty="0" err="1">
                <a:solidFill>
                  <a:srgbClr val="000000"/>
                </a:solidFill>
              </a:rPr>
              <a:t>indirektne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stroške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r>
              <a:rPr lang="en-US" sz="2400" b="1" dirty="0" err="1">
                <a:solidFill>
                  <a:srgbClr val="7030A0"/>
                </a:solidFill>
              </a:rPr>
              <a:t>Direktni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strošek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je </a:t>
            </a:r>
            <a:r>
              <a:rPr lang="en-US" dirty="0" err="1">
                <a:solidFill>
                  <a:srgbClr val="000000"/>
                </a:solidFill>
              </a:rPr>
              <a:t>tisti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strošek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za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katerega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vemo</a:t>
            </a:r>
            <a:r>
              <a:rPr lang="en-US" dirty="0">
                <a:solidFill>
                  <a:srgbClr val="000000"/>
                </a:solidFill>
              </a:rPr>
              <a:t>, da je </a:t>
            </a:r>
            <a:r>
              <a:rPr lang="en-US" dirty="0" err="1">
                <a:solidFill>
                  <a:srgbClr val="000000"/>
                </a:solidFill>
              </a:rPr>
              <a:t>nastal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točno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določenem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mestu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ali</a:t>
            </a:r>
            <a:r>
              <a:rPr lang="en-US" dirty="0">
                <a:solidFill>
                  <a:srgbClr val="000000"/>
                </a:solidFill>
              </a:rPr>
              <a:t> da se </a:t>
            </a:r>
            <a:r>
              <a:rPr lang="en-US" dirty="0" err="1">
                <a:solidFill>
                  <a:srgbClr val="000000"/>
                </a:solidFill>
              </a:rPr>
              <a:t>nanj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nanaša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sl-SI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Ravno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tako</a:t>
            </a:r>
            <a:r>
              <a:rPr lang="en-US" dirty="0">
                <a:solidFill>
                  <a:srgbClr val="000000"/>
                </a:solidFill>
              </a:rPr>
              <a:t> je </a:t>
            </a:r>
            <a:r>
              <a:rPr lang="en-US" dirty="0" err="1">
                <a:solidFill>
                  <a:srgbClr val="000000"/>
                </a:solidFill>
              </a:rPr>
              <a:t>direktni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tisti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ki</a:t>
            </a:r>
            <a:r>
              <a:rPr lang="en-US" dirty="0">
                <a:solidFill>
                  <a:srgbClr val="000000"/>
                </a:solidFill>
              </a:rPr>
              <a:t> je </a:t>
            </a:r>
            <a:r>
              <a:rPr lang="en-US" dirty="0" err="1">
                <a:solidFill>
                  <a:srgbClr val="000000"/>
                </a:solidFill>
              </a:rPr>
              <a:t>nedvomno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povezan</a:t>
            </a:r>
            <a:r>
              <a:rPr lang="en-US" dirty="0">
                <a:solidFill>
                  <a:srgbClr val="000000"/>
                </a:solidFill>
              </a:rPr>
              <a:t> s </a:t>
            </a:r>
            <a:r>
              <a:rPr lang="en-US" dirty="0" err="1">
                <a:solidFill>
                  <a:srgbClr val="000000"/>
                </a:solidFill>
              </a:rPr>
              <a:t>proizvodnjo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točno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določenega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stroškovnega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nosilca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4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198463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Stroški dela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4365104"/>
            <a:ext cx="9142413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4" y="1531939"/>
            <a:ext cx="2244414" cy="297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51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Stroški glede na točnost ugotavljanja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29297" y="2763737"/>
            <a:ext cx="660648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Indirektni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stroški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nastajajo</a:t>
            </a:r>
            <a:r>
              <a:rPr lang="en-US" dirty="0">
                <a:solidFill>
                  <a:srgbClr val="000000"/>
                </a:solidFill>
              </a:rPr>
              <a:t> v </a:t>
            </a:r>
            <a:r>
              <a:rPr lang="en-US" dirty="0" err="1">
                <a:solidFill>
                  <a:srgbClr val="000000"/>
                </a:solidFill>
              </a:rPr>
              <a:t>zvezi</a:t>
            </a:r>
            <a:r>
              <a:rPr lang="en-US" dirty="0">
                <a:solidFill>
                  <a:srgbClr val="000000"/>
                </a:solidFill>
              </a:rPr>
              <a:t> z </a:t>
            </a:r>
            <a:r>
              <a:rPr lang="en-US" dirty="0" err="1">
                <a:solidFill>
                  <a:srgbClr val="000000"/>
                </a:solidFill>
              </a:rPr>
              <a:t>delom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večjih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mestih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ali</a:t>
            </a:r>
            <a:r>
              <a:rPr lang="en-US" dirty="0">
                <a:solidFill>
                  <a:srgbClr val="000000"/>
                </a:solidFill>
              </a:rPr>
              <a:t> v </a:t>
            </a:r>
            <a:r>
              <a:rPr lang="en-US" dirty="0" err="1">
                <a:solidFill>
                  <a:srgbClr val="000000"/>
                </a:solidFill>
              </a:rPr>
              <a:t>povezavi</a:t>
            </a:r>
            <a:r>
              <a:rPr lang="en-US" dirty="0">
                <a:solidFill>
                  <a:srgbClr val="000000"/>
                </a:solidFill>
              </a:rPr>
              <a:t> z </a:t>
            </a:r>
            <a:r>
              <a:rPr lang="en-US" dirty="0" err="1">
                <a:solidFill>
                  <a:srgbClr val="000000"/>
                </a:solidFill>
              </a:rPr>
              <a:t>več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stroškovnimi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nosilci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Teh</a:t>
            </a:r>
            <a:r>
              <a:rPr lang="en-US" dirty="0">
                <a:solidFill>
                  <a:srgbClr val="000000"/>
                </a:solidFill>
              </a:rPr>
              <a:t> ne </a:t>
            </a:r>
            <a:r>
              <a:rPr lang="en-US" dirty="0" err="1">
                <a:solidFill>
                  <a:srgbClr val="000000"/>
                </a:solidFill>
              </a:rPr>
              <a:t>moremo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neposredno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zajemati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ampak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razporejamo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stroškovna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mesta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ali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nosilce</a:t>
            </a:r>
            <a:r>
              <a:rPr lang="en-US" dirty="0">
                <a:solidFill>
                  <a:srgbClr val="000000"/>
                </a:solidFill>
              </a:rPr>
              <a:t>) s </a:t>
            </a:r>
            <a:r>
              <a:rPr lang="en-US" dirty="0" err="1">
                <a:solidFill>
                  <a:srgbClr val="000000"/>
                </a:solidFill>
              </a:rPr>
              <a:t>pomočjo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posebnih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ključev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razdelilnikov</a:t>
            </a:r>
            <a:r>
              <a:rPr lang="en-US" dirty="0">
                <a:solidFill>
                  <a:srgbClr val="000000"/>
                </a:solidFill>
              </a:rPr>
              <a:t>). </a:t>
            </a:r>
            <a:endParaRPr lang="sl-SI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Kriterij</a:t>
            </a:r>
            <a:r>
              <a:rPr lang="sl-SI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delitve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indirektnih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</a:t>
            </a:r>
            <a:r>
              <a:rPr lang="en-US" dirty="0">
                <a:solidFill>
                  <a:srgbClr val="000000"/>
                </a:solidFill>
              </a:rPr>
              <a:t> je </a:t>
            </a:r>
            <a:r>
              <a:rPr lang="en-US" dirty="0" err="1">
                <a:solidFill>
                  <a:srgbClr val="000000"/>
                </a:solidFill>
              </a:rPr>
              <a:t>bodisi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enako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razmerje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neposrednih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bodisi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glede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normirano</a:t>
            </a:r>
            <a:r>
              <a:rPr lang="en-US" dirty="0">
                <a:solidFill>
                  <a:srgbClr val="000000"/>
                </a:solidFill>
              </a:rPr>
              <a:t> in </a:t>
            </a:r>
            <a:r>
              <a:rPr lang="en-US" dirty="0" err="1">
                <a:solidFill>
                  <a:srgbClr val="000000"/>
                </a:solidFill>
              </a:rPr>
              <a:t>dogovorjeno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porabo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vnaprej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določimo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koliko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stroškov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kdo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prevzel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71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pl-PL" altLang="sl-SI" sz="3600" b="1" dirty="0"/>
              <a:t>Stroški – glede na mesto nastanka</a:t>
            </a:r>
            <a:endParaRPr lang="sl-SI" altLang="sl-SI" sz="36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195513" y="1844824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190494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Direktni</a:t>
            </a:r>
            <a:r>
              <a:rPr lang="en-US" sz="2000" b="1" dirty="0">
                <a:solidFill>
                  <a:srgbClr val="7030A0"/>
                </a:solidFill>
              </a:rPr>
              <a:t> in</a:t>
            </a:r>
          </a:p>
          <a:p>
            <a:r>
              <a:rPr lang="en-US" sz="2000" b="1" dirty="0" err="1">
                <a:solidFill>
                  <a:srgbClr val="7030A0"/>
                </a:solidFill>
              </a:rPr>
              <a:t>Indirektni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077840"/>
            <a:ext cx="8913813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29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Stroški dela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416562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4" y="2275525"/>
            <a:ext cx="7999413" cy="4486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79" y="302610"/>
            <a:ext cx="2064183" cy="17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69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STROŠKI DELA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051720" y="2132856"/>
            <a:ext cx="63366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ugotavljanje</a:t>
            </a:r>
            <a:r>
              <a:rPr lang="en-US" sz="2000" dirty="0"/>
              <a:t> </a:t>
            </a:r>
            <a:r>
              <a:rPr lang="en-US" sz="2000" dirty="0" err="1"/>
              <a:t>stroškov</a:t>
            </a:r>
            <a:r>
              <a:rPr lang="en-US" sz="2000" dirty="0"/>
              <a:t> </a:t>
            </a:r>
            <a:r>
              <a:rPr lang="en-US" sz="2000" dirty="0" err="1"/>
              <a:t>dela</a:t>
            </a:r>
            <a:r>
              <a:rPr lang="en-US" sz="2000" dirty="0"/>
              <a:t> je </a:t>
            </a:r>
            <a:r>
              <a:rPr lang="en-US" sz="2000" dirty="0" err="1"/>
              <a:t>težko</a:t>
            </a:r>
            <a:r>
              <a:rPr lang="en-US" sz="2000" dirty="0"/>
              <a:t> </a:t>
            </a:r>
            <a:r>
              <a:rPr lang="en-US" sz="2000" dirty="0" err="1"/>
              <a:t>uporabiti</a:t>
            </a:r>
            <a:r>
              <a:rPr lang="en-US" sz="2000" dirty="0"/>
              <a:t> </a:t>
            </a:r>
            <a:r>
              <a:rPr lang="en-US" sz="2000" dirty="0" err="1"/>
              <a:t>opredelitev</a:t>
            </a:r>
            <a:r>
              <a:rPr lang="en-US" sz="2000" dirty="0"/>
              <a:t>, da so </a:t>
            </a:r>
            <a:r>
              <a:rPr lang="en-US" sz="2000" dirty="0" err="1"/>
              <a:t>stroški</a:t>
            </a:r>
            <a:r>
              <a:rPr lang="en-US" sz="2000" dirty="0"/>
              <a:t> </a:t>
            </a:r>
            <a:r>
              <a:rPr lang="en-US" sz="2000" dirty="0" err="1"/>
              <a:t>zmnožek</a:t>
            </a:r>
            <a:r>
              <a:rPr lang="en-US" sz="2000" dirty="0"/>
              <a:t> </a:t>
            </a:r>
            <a:r>
              <a:rPr lang="en-US" sz="2000" dirty="0" err="1"/>
              <a:t>potroškov</a:t>
            </a:r>
            <a:r>
              <a:rPr lang="en-US" sz="2000" dirty="0"/>
              <a:t> in </a:t>
            </a:r>
            <a:r>
              <a:rPr lang="en-US" sz="2000" dirty="0" err="1"/>
              <a:t>ustrezne</a:t>
            </a:r>
            <a:r>
              <a:rPr lang="en-US" sz="2000" dirty="0"/>
              <a:t> </a:t>
            </a:r>
            <a:r>
              <a:rPr lang="en-US" sz="2000" dirty="0" err="1"/>
              <a:t>cene</a:t>
            </a:r>
            <a:r>
              <a:rPr lang="en-US" sz="2000" dirty="0"/>
              <a:t>. </a:t>
            </a:r>
            <a:r>
              <a:rPr lang="en-US" sz="2000" dirty="0" err="1"/>
              <a:t>Plačilo</a:t>
            </a:r>
            <a:r>
              <a:rPr lang="en-US" sz="2000" dirty="0"/>
              <a:t> </a:t>
            </a:r>
            <a:r>
              <a:rPr lang="en-US" sz="2000" dirty="0" err="1"/>
              <a:t>dela</a:t>
            </a:r>
            <a:r>
              <a:rPr lang="en-US" sz="2000" dirty="0"/>
              <a:t> je </a:t>
            </a:r>
            <a:r>
              <a:rPr lang="en-US" sz="2000" dirty="0" err="1"/>
              <a:t>bolj</a:t>
            </a:r>
            <a:r>
              <a:rPr lang="en-US" sz="2000" dirty="0"/>
              <a:t> </a:t>
            </a:r>
            <a:r>
              <a:rPr lang="en-US" sz="2000" dirty="0" err="1"/>
              <a:t>vezano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rezultat</a:t>
            </a:r>
            <a:r>
              <a:rPr lang="en-US" sz="2000" dirty="0"/>
              <a:t>, </a:t>
            </a:r>
            <a:r>
              <a:rPr lang="en-US" sz="2000" dirty="0" err="1"/>
              <a:t>ki</a:t>
            </a:r>
            <a:r>
              <a:rPr lang="en-US" sz="2000" dirty="0"/>
              <a:t> </a:t>
            </a:r>
            <a:r>
              <a:rPr lang="en-US" sz="2000" dirty="0" err="1"/>
              <a:t>ga</a:t>
            </a:r>
            <a:r>
              <a:rPr lang="en-US" sz="2000" dirty="0"/>
              <a:t> </a:t>
            </a:r>
            <a:r>
              <a:rPr lang="en-US" sz="2000" dirty="0" err="1"/>
              <a:t>podjetje</a:t>
            </a:r>
            <a:r>
              <a:rPr lang="en-US" sz="2000" dirty="0"/>
              <a:t> </a:t>
            </a:r>
            <a:r>
              <a:rPr lang="en-US" sz="2000" dirty="0" err="1"/>
              <a:t>dobi</a:t>
            </a:r>
            <a:r>
              <a:rPr lang="en-US" sz="2000" dirty="0"/>
              <a:t> s </a:t>
            </a:r>
            <a:r>
              <a:rPr lang="en-US" sz="2000" dirty="0" err="1"/>
              <a:t>trošenjem</a:t>
            </a:r>
            <a:r>
              <a:rPr lang="en-US" sz="2000" dirty="0"/>
              <a:t> </a:t>
            </a:r>
            <a:r>
              <a:rPr lang="en-US" sz="2000" dirty="0" err="1"/>
              <a:t>delovne</a:t>
            </a:r>
            <a:r>
              <a:rPr lang="en-US" sz="2000" dirty="0"/>
              <a:t> </a:t>
            </a:r>
            <a:r>
              <a:rPr lang="en-US" sz="2000" dirty="0" err="1"/>
              <a:t>sile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ZNAČILNOSTI </a:t>
            </a:r>
            <a:r>
              <a:rPr lang="en-US" sz="2000" dirty="0" err="1"/>
              <a:t>sistema</a:t>
            </a:r>
            <a:r>
              <a:rPr lang="en-US" sz="2000" dirty="0"/>
              <a:t> </a:t>
            </a:r>
            <a:r>
              <a:rPr lang="en-US" sz="2000" dirty="0" err="1"/>
              <a:t>plačevanja</a:t>
            </a:r>
            <a:r>
              <a:rPr lang="en-US" sz="2000" dirty="0"/>
              <a:t> z </a:t>
            </a:r>
            <a:r>
              <a:rPr lang="en-US" sz="2000" dirty="0" err="1"/>
              <a:t>vidika</a:t>
            </a:r>
            <a:r>
              <a:rPr lang="en-US" sz="2000" dirty="0"/>
              <a:t> </a:t>
            </a:r>
            <a:r>
              <a:rPr lang="en-US" sz="2000" dirty="0" err="1"/>
              <a:t>podjetja</a:t>
            </a:r>
            <a:r>
              <a:rPr lang="en-US" sz="2000" dirty="0"/>
              <a:t>:</a:t>
            </a:r>
          </a:p>
          <a:p>
            <a:r>
              <a:rPr lang="en-US" sz="2000" dirty="0"/>
              <a:t>mora </a:t>
            </a:r>
            <a:r>
              <a:rPr lang="en-US" sz="2000" dirty="0" err="1"/>
              <a:t>biti</a:t>
            </a:r>
            <a:r>
              <a:rPr lang="en-US" sz="2000" dirty="0"/>
              <a:t> </a:t>
            </a:r>
            <a:r>
              <a:rPr lang="en-US" sz="2000" dirty="0" err="1"/>
              <a:t>spodbuden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delavca</a:t>
            </a:r>
            <a:r>
              <a:rPr lang="en-US" sz="2000" dirty="0"/>
              <a:t>; da </a:t>
            </a:r>
            <a:r>
              <a:rPr lang="en-US" sz="2000" dirty="0" err="1"/>
              <a:t>spodbuja</a:t>
            </a:r>
            <a:r>
              <a:rPr lang="en-US" sz="2000" dirty="0"/>
              <a:t> </a:t>
            </a:r>
            <a:r>
              <a:rPr lang="en-US" sz="2000" dirty="0" err="1"/>
              <a:t>delavca</a:t>
            </a:r>
            <a:r>
              <a:rPr lang="en-US" sz="2000" dirty="0"/>
              <a:t> k </a:t>
            </a:r>
            <a:r>
              <a:rPr lang="en-US" sz="2000" dirty="0" err="1"/>
              <a:t>čim</a:t>
            </a:r>
            <a:r>
              <a:rPr lang="en-US" sz="2000" dirty="0"/>
              <a:t> </a:t>
            </a:r>
            <a:r>
              <a:rPr lang="en-US" sz="2000" dirty="0" err="1"/>
              <a:t>boljšemu</a:t>
            </a:r>
            <a:r>
              <a:rPr lang="en-US" sz="2000" dirty="0"/>
              <a:t> </a:t>
            </a:r>
            <a:r>
              <a:rPr lang="en-US" sz="2000" dirty="0" err="1"/>
              <a:t>delu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mora </a:t>
            </a:r>
            <a:r>
              <a:rPr lang="en-US" sz="2000" dirty="0" err="1"/>
              <a:t>omogočati</a:t>
            </a:r>
            <a:r>
              <a:rPr lang="en-US" sz="2000" dirty="0"/>
              <a:t> </a:t>
            </a:r>
            <a:r>
              <a:rPr lang="en-US" sz="2000" dirty="0" err="1"/>
              <a:t>podjetju</a:t>
            </a:r>
            <a:r>
              <a:rPr lang="en-US" sz="2000" dirty="0"/>
              <a:t> </a:t>
            </a:r>
            <a:r>
              <a:rPr lang="en-US" sz="2000" dirty="0" err="1"/>
              <a:t>poslovanje</a:t>
            </a:r>
            <a:r>
              <a:rPr lang="en-US" sz="2000" dirty="0"/>
              <a:t> s </a:t>
            </a:r>
            <a:r>
              <a:rPr lang="en-US" sz="2000" dirty="0" err="1"/>
              <a:t>kar</a:t>
            </a:r>
            <a:r>
              <a:rPr lang="en-US" sz="2000" dirty="0"/>
              <a:t> </a:t>
            </a:r>
            <a:r>
              <a:rPr lang="en-US" sz="2000" dirty="0" err="1"/>
              <a:t>največjim</a:t>
            </a:r>
            <a:r>
              <a:rPr lang="en-US" sz="2000" dirty="0"/>
              <a:t> </a:t>
            </a:r>
            <a:r>
              <a:rPr lang="en-US" sz="2000" dirty="0" err="1"/>
              <a:t>čistim</a:t>
            </a:r>
            <a:r>
              <a:rPr lang="en-US" sz="2000" dirty="0"/>
              <a:t> </a:t>
            </a:r>
            <a:r>
              <a:rPr lang="en-US" sz="2000" dirty="0" err="1"/>
              <a:t>ekonomskim</a:t>
            </a:r>
            <a:r>
              <a:rPr lang="en-US" sz="2000" dirty="0"/>
              <a:t> </a:t>
            </a:r>
            <a:r>
              <a:rPr lang="en-US" sz="2000" dirty="0" err="1"/>
              <a:t>rezultatom</a:t>
            </a:r>
            <a:r>
              <a:rPr lang="en-US" sz="2000" dirty="0"/>
              <a:t> - </a:t>
            </a:r>
            <a:r>
              <a:rPr lang="en-US" sz="2000" dirty="0" err="1"/>
              <a:t>dobičkom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50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590" y="232569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SISTEM PLAČEVANJA </a:t>
            </a:r>
            <a:br>
              <a:rPr lang="sl-SI" altLang="sl-SI" sz="3600" b="1" dirty="0"/>
            </a:br>
            <a:r>
              <a:rPr lang="sl-SI" altLang="sl-SI" sz="3600" b="1" dirty="0"/>
              <a:t>PO ČASU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51520" y="2642719"/>
            <a:ext cx="6318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sistemu</a:t>
            </a:r>
            <a:r>
              <a:rPr lang="en-US" sz="2400" dirty="0"/>
              <a:t> </a:t>
            </a:r>
            <a:r>
              <a:rPr lang="en-US" sz="2400" dirty="0" err="1"/>
              <a:t>plačevanja</a:t>
            </a:r>
            <a:r>
              <a:rPr lang="en-US" sz="2400" dirty="0"/>
              <a:t> </a:t>
            </a:r>
            <a:r>
              <a:rPr lang="en-US" sz="2400" dirty="0" err="1"/>
              <a:t>delavca</a:t>
            </a:r>
            <a:r>
              <a:rPr lang="en-US" sz="2400" dirty="0"/>
              <a:t> je </a:t>
            </a:r>
            <a:r>
              <a:rPr lang="en-US" sz="2400" dirty="0" err="1"/>
              <a:t>glavno</a:t>
            </a:r>
            <a:r>
              <a:rPr lang="en-US" sz="2400" dirty="0"/>
              <a:t> </a:t>
            </a:r>
            <a:r>
              <a:rPr lang="en-US" sz="2400" dirty="0" err="1"/>
              <a:t>merilo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to, </a:t>
            </a:r>
            <a:r>
              <a:rPr lang="en-US" sz="2400" dirty="0" err="1"/>
              <a:t>kakšna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en-US" sz="2400" dirty="0"/>
              <a:t> </a:t>
            </a:r>
            <a:r>
              <a:rPr lang="en-US" sz="2400" dirty="0" err="1"/>
              <a:t>višina</a:t>
            </a:r>
            <a:r>
              <a:rPr lang="en-US" sz="2400" dirty="0"/>
              <a:t> </a:t>
            </a:r>
            <a:endParaRPr lang="sl-SI" sz="2400" dirty="0"/>
          </a:p>
          <a:p>
            <a:r>
              <a:rPr lang="en-US" sz="2400" dirty="0" err="1"/>
              <a:t>plačila</a:t>
            </a:r>
            <a:r>
              <a:rPr lang="en-US" sz="2400" dirty="0"/>
              <a:t> (</a:t>
            </a:r>
            <a:r>
              <a:rPr lang="en-US" sz="2400" dirty="0" err="1"/>
              <a:t>zaslužka</a:t>
            </a:r>
            <a:r>
              <a:rPr lang="en-US" sz="2400" dirty="0"/>
              <a:t>) </a:t>
            </a:r>
            <a:r>
              <a:rPr lang="en-US" sz="2400" dirty="0" err="1"/>
              <a:t>delavca</a:t>
            </a:r>
            <a:r>
              <a:rPr lang="en-US" sz="2400" dirty="0"/>
              <a:t>:</a:t>
            </a:r>
            <a:endParaRPr lang="sl-SI" sz="2400" dirty="0"/>
          </a:p>
          <a:p>
            <a:endParaRPr lang="en-US" sz="2400" dirty="0"/>
          </a:p>
          <a:p>
            <a:r>
              <a:rPr lang="en-US" sz="2400" b="1" dirty="0" err="1">
                <a:solidFill>
                  <a:srgbClr val="7030A0"/>
                </a:solidFill>
              </a:rPr>
              <a:t>prisotnost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delavca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delu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in</a:t>
            </a:r>
          </a:p>
          <a:p>
            <a:r>
              <a:rPr lang="en-US" sz="2400" dirty="0" err="1"/>
              <a:t>sestavljenost</a:t>
            </a:r>
            <a:r>
              <a:rPr lang="en-US" sz="2400" dirty="0"/>
              <a:t> </a:t>
            </a:r>
            <a:r>
              <a:rPr lang="en-US" sz="2400" dirty="0" err="1"/>
              <a:t>njegovega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42297"/>
            <a:ext cx="4353063" cy="381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1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590" y="232569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SISTEM PLAČEVANJA </a:t>
            </a:r>
            <a:br>
              <a:rPr lang="sl-SI" altLang="sl-SI" sz="3600" b="1" dirty="0"/>
            </a:br>
            <a:r>
              <a:rPr lang="sl-SI" altLang="sl-SI" sz="3600" b="1" dirty="0"/>
              <a:t>PO ČASU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286000" y="2690336"/>
            <a:ext cx="6102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ČAS PRISOTNOSTI NA DELU je </a:t>
            </a:r>
            <a:r>
              <a:rPr lang="en-US" sz="2800" dirty="0" err="1"/>
              <a:t>mogoče</a:t>
            </a:r>
            <a:r>
              <a:rPr lang="en-US" sz="2800" dirty="0"/>
              <a:t> </a:t>
            </a:r>
            <a:r>
              <a:rPr lang="en-US" sz="2800" dirty="0" err="1"/>
              <a:t>izmeriti</a:t>
            </a:r>
            <a:r>
              <a:rPr lang="en-US" sz="2800" dirty="0"/>
              <a:t> z </a:t>
            </a:r>
          </a:p>
          <a:p>
            <a:r>
              <a:rPr lang="en-US" sz="2800" dirty="0" err="1"/>
              <a:t>urami</a:t>
            </a:r>
            <a:r>
              <a:rPr lang="en-US" sz="2800" dirty="0"/>
              <a:t>, </a:t>
            </a:r>
            <a:r>
              <a:rPr lang="en-US" sz="2800" dirty="0" err="1"/>
              <a:t>dnevi</a:t>
            </a:r>
            <a:r>
              <a:rPr lang="en-US" sz="2800" dirty="0"/>
              <a:t> </a:t>
            </a:r>
            <a:r>
              <a:rPr lang="en-US" sz="2800" dirty="0" err="1"/>
              <a:t>ali</a:t>
            </a:r>
            <a:r>
              <a:rPr lang="en-US" sz="2800" dirty="0"/>
              <a:t> </a:t>
            </a:r>
            <a:r>
              <a:rPr lang="en-US" sz="2800" dirty="0" err="1"/>
              <a:t>meseci</a:t>
            </a:r>
            <a:endParaRPr lang="en-US" sz="2800" dirty="0"/>
          </a:p>
          <a:p>
            <a:r>
              <a:rPr lang="en-US" sz="2800" dirty="0" err="1"/>
              <a:t>Za</a:t>
            </a:r>
            <a:r>
              <a:rPr lang="en-US" sz="2800" dirty="0"/>
              <a:t> </a:t>
            </a:r>
            <a:r>
              <a:rPr lang="en-US" sz="2800" dirty="0" err="1"/>
              <a:t>časovno</a:t>
            </a:r>
            <a:r>
              <a:rPr lang="en-US" sz="2800" dirty="0"/>
              <a:t> </a:t>
            </a:r>
            <a:r>
              <a:rPr lang="en-US" sz="2800" dirty="0" err="1"/>
              <a:t>enoto</a:t>
            </a:r>
            <a:r>
              <a:rPr lang="en-US" sz="2800" dirty="0"/>
              <a:t> </a:t>
            </a:r>
            <a:r>
              <a:rPr lang="en-US" sz="2800" dirty="0" err="1"/>
              <a:t>prisotnosti</a:t>
            </a:r>
            <a:r>
              <a:rPr lang="en-US" sz="2800" dirty="0"/>
              <a:t> </a:t>
            </a:r>
            <a:r>
              <a:rPr lang="en-US" sz="2800" dirty="0" err="1"/>
              <a:t>delavca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delu</a:t>
            </a:r>
            <a:r>
              <a:rPr lang="en-US" sz="2800" dirty="0"/>
              <a:t> je </a:t>
            </a:r>
            <a:r>
              <a:rPr lang="en-US" sz="2800" dirty="0" err="1"/>
              <a:t>določena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TARIFA</a:t>
            </a:r>
            <a:r>
              <a:rPr lang="en-US" sz="2800" dirty="0"/>
              <a:t> (</a:t>
            </a:r>
            <a:r>
              <a:rPr lang="en-US" sz="2800" dirty="0" err="1"/>
              <a:t>cena</a:t>
            </a:r>
            <a:r>
              <a:rPr lang="en-US" sz="2800" dirty="0"/>
              <a:t>)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47407"/>
            <a:ext cx="2106488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32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590" y="232569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SISTEM PLAČEVANJA </a:t>
            </a:r>
            <a:br>
              <a:rPr lang="sl-SI" altLang="sl-SI" sz="3600" b="1" dirty="0"/>
            </a:br>
            <a:r>
              <a:rPr lang="sl-SI" altLang="sl-SI" sz="3600" b="1" dirty="0"/>
              <a:t>PO ČASU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-23370" y="5619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760826" y="2339399"/>
            <a:ext cx="66690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TARIFA</a:t>
            </a:r>
            <a:r>
              <a:rPr lang="en-US" sz="2400" dirty="0"/>
              <a:t> je </a:t>
            </a:r>
            <a:r>
              <a:rPr lang="en-US" sz="2400" dirty="0" err="1"/>
              <a:t>določen</a:t>
            </a:r>
            <a:r>
              <a:rPr lang="en-US" sz="2400" dirty="0"/>
              <a:t> </a:t>
            </a:r>
            <a:r>
              <a:rPr lang="en-US" sz="2400" dirty="0" err="1"/>
              <a:t>denarni</a:t>
            </a:r>
            <a:r>
              <a:rPr lang="en-US" sz="2400" dirty="0"/>
              <a:t> </a:t>
            </a:r>
            <a:r>
              <a:rPr lang="en-US" sz="2400" dirty="0" err="1"/>
              <a:t>znesek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je </a:t>
            </a:r>
            <a:r>
              <a:rPr lang="en-US" sz="2400" dirty="0" err="1"/>
              <a:t>vnaprej</a:t>
            </a:r>
            <a:r>
              <a:rPr lang="en-US" sz="2400" dirty="0"/>
              <a:t> </a:t>
            </a:r>
            <a:r>
              <a:rPr lang="en-US" sz="2400" dirty="0" err="1"/>
              <a:t>določen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časovno</a:t>
            </a:r>
            <a:r>
              <a:rPr lang="en-US" sz="2400" dirty="0"/>
              <a:t> </a:t>
            </a:r>
            <a:r>
              <a:rPr lang="en-US" sz="2400" dirty="0" err="1"/>
              <a:t>enoto</a:t>
            </a:r>
            <a:r>
              <a:rPr lang="en-US" sz="2400" dirty="0"/>
              <a:t> </a:t>
            </a:r>
            <a:r>
              <a:rPr lang="en-US" sz="2400" dirty="0" err="1"/>
              <a:t>določene</a:t>
            </a:r>
            <a:r>
              <a:rPr lang="en-US" sz="2400" dirty="0"/>
              <a:t> </a:t>
            </a:r>
            <a:r>
              <a:rPr lang="en-US" sz="2400" dirty="0" err="1"/>
              <a:t>vrste</a:t>
            </a:r>
            <a:r>
              <a:rPr lang="en-US" sz="2400" dirty="0"/>
              <a:t> (</a:t>
            </a:r>
            <a:r>
              <a:rPr lang="en-US" sz="2400" dirty="0" err="1"/>
              <a:t>sestavljenosti</a:t>
            </a:r>
            <a:r>
              <a:rPr lang="en-US" sz="2400" dirty="0"/>
              <a:t>) </a:t>
            </a:r>
            <a:r>
              <a:rPr lang="en-US" sz="2400" dirty="0" err="1"/>
              <a:t>dela</a:t>
            </a:r>
            <a:r>
              <a:rPr lang="en-US" sz="2400" dirty="0"/>
              <a:t>. 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vrste</a:t>
            </a:r>
            <a:r>
              <a:rPr lang="en-US" sz="2400" dirty="0"/>
              <a:t> </a:t>
            </a:r>
            <a:r>
              <a:rPr lang="en-US" sz="2400" dirty="0" err="1"/>
              <a:t>dela</a:t>
            </a:r>
            <a:r>
              <a:rPr lang="en-US" sz="2400" dirty="0"/>
              <a:t> so </a:t>
            </a:r>
            <a:r>
              <a:rPr lang="en-US" sz="2400" dirty="0" err="1"/>
              <a:t>včasih</a:t>
            </a:r>
            <a:r>
              <a:rPr lang="en-US" sz="2400" dirty="0"/>
              <a:t> </a:t>
            </a:r>
            <a:r>
              <a:rPr lang="en-US" sz="2400" dirty="0" err="1"/>
              <a:t>opredeljene</a:t>
            </a:r>
            <a:r>
              <a:rPr lang="en-US" sz="2400" dirty="0"/>
              <a:t> </a:t>
            </a:r>
            <a:r>
              <a:rPr lang="en-US" sz="2400" dirty="0" err="1"/>
              <a:t>kot</a:t>
            </a:r>
            <a:r>
              <a:rPr lang="en-US" sz="2400" dirty="0"/>
              <a:t> KVALIFIKACIJSKI RAZREDI. 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 err="1"/>
              <a:t>Tarifa</a:t>
            </a:r>
            <a:r>
              <a:rPr lang="en-US" sz="2400" dirty="0"/>
              <a:t> je </a:t>
            </a:r>
            <a:r>
              <a:rPr lang="en-US" sz="2400" dirty="0" err="1"/>
              <a:t>odvisna</a:t>
            </a:r>
            <a:r>
              <a:rPr lang="en-US" sz="2400" dirty="0"/>
              <a:t> </a:t>
            </a:r>
            <a:r>
              <a:rPr lang="en-US" sz="2400" dirty="0" err="1"/>
              <a:t>tudi</a:t>
            </a:r>
            <a:r>
              <a:rPr lang="en-US" sz="2400" dirty="0"/>
              <a:t> od </a:t>
            </a:r>
            <a:r>
              <a:rPr lang="en-US" sz="2400" dirty="0" err="1"/>
              <a:t>stopnje</a:t>
            </a:r>
            <a:r>
              <a:rPr lang="en-US" sz="2400" dirty="0"/>
              <a:t> </a:t>
            </a:r>
            <a:r>
              <a:rPr lang="en-US" sz="2400" dirty="0" err="1"/>
              <a:t>odgovornosti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jo </a:t>
            </a:r>
            <a:r>
              <a:rPr lang="en-US" sz="2400" dirty="0" err="1"/>
              <a:t>delavec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svojem</a:t>
            </a:r>
            <a:r>
              <a:rPr lang="en-US" sz="2400" dirty="0"/>
              <a:t> </a:t>
            </a:r>
            <a:r>
              <a:rPr lang="en-US" sz="2400" dirty="0" err="1"/>
              <a:t>delu</a:t>
            </a:r>
            <a:r>
              <a:rPr lang="en-US" sz="2400" dirty="0"/>
              <a:t> </a:t>
            </a:r>
            <a:r>
              <a:rPr lang="en-US" sz="2400" dirty="0" err="1"/>
              <a:t>nosi</a:t>
            </a:r>
            <a:r>
              <a:rPr lang="en-US" sz="2400" dirty="0"/>
              <a:t>, od </a:t>
            </a:r>
            <a:r>
              <a:rPr lang="en-US" sz="2400" dirty="0" err="1"/>
              <a:t>napora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ga</a:t>
            </a:r>
            <a:r>
              <a:rPr lang="en-US" sz="2400" dirty="0"/>
              <a:t> </a:t>
            </a:r>
            <a:r>
              <a:rPr lang="en-US" sz="2400" dirty="0" err="1"/>
              <a:t>delo</a:t>
            </a:r>
            <a:r>
              <a:rPr lang="en-US" sz="2400" dirty="0"/>
              <a:t> </a:t>
            </a:r>
            <a:r>
              <a:rPr lang="en-US" sz="2400" dirty="0" err="1"/>
              <a:t>zahteva</a:t>
            </a:r>
            <a:r>
              <a:rPr lang="en-US" sz="2400" dirty="0"/>
              <a:t>, pa </a:t>
            </a:r>
            <a:r>
              <a:rPr lang="en-US" sz="2400" dirty="0" err="1"/>
              <a:t>tudi</a:t>
            </a:r>
            <a:r>
              <a:rPr lang="en-US" sz="2400" dirty="0"/>
              <a:t> od </a:t>
            </a:r>
            <a:r>
              <a:rPr lang="en-US" sz="2400" dirty="0" err="1"/>
              <a:t>pogojev</a:t>
            </a:r>
            <a:r>
              <a:rPr lang="en-US" sz="2400" dirty="0"/>
              <a:t>, v </a:t>
            </a:r>
            <a:r>
              <a:rPr lang="en-US" sz="2400" dirty="0" err="1"/>
              <a:t>katerih</a:t>
            </a:r>
            <a:r>
              <a:rPr lang="en-US" sz="2400" dirty="0"/>
              <a:t> </a:t>
            </a:r>
            <a:r>
              <a:rPr lang="en-US" sz="2400" dirty="0" err="1"/>
              <a:t>delo</a:t>
            </a:r>
            <a:r>
              <a:rPr lang="en-US" sz="2400" dirty="0"/>
              <a:t> </a:t>
            </a:r>
            <a:r>
              <a:rPr lang="en-US" sz="2400" dirty="0" err="1"/>
              <a:t>opravlja</a:t>
            </a:r>
            <a:r>
              <a:rPr lang="en-US" sz="2400" dirty="0"/>
              <a:t> (</a:t>
            </a:r>
            <a:r>
              <a:rPr lang="en-US" sz="2400" dirty="0" err="1"/>
              <a:t>temperatura</a:t>
            </a:r>
            <a:r>
              <a:rPr lang="en-US" sz="2400" dirty="0"/>
              <a:t>, </a:t>
            </a:r>
            <a:r>
              <a:rPr lang="en-US" sz="2400" dirty="0" err="1"/>
              <a:t>vlaga</a:t>
            </a:r>
            <a:r>
              <a:rPr lang="en-US" sz="2400" dirty="0"/>
              <a:t>, </a:t>
            </a:r>
            <a:r>
              <a:rPr lang="en-US" sz="2400" dirty="0" err="1"/>
              <a:t>umazanost</a:t>
            </a:r>
            <a:r>
              <a:rPr lang="en-US" sz="2400" dirty="0"/>
              <a:t>, </a:t>
            </a:r>
            <a:r>
              <a:rPr lang="en-US" sz="2400" dirty="0" err="1"/>
              <a:t>prah</a:t>
            </a:r>
            <a:r>
              <a:rPr lang="en-US" sz="2400" dirty="0"/>
              <a:t>, </a:t>
            </a:r>
            <a:r>
              <a:rPr lang="en-US" sz="2400" dirty="0" err="1"/>
              <a:t>ropot</a:t>
            </a:r>
            <a:r>
              <a:rPr lang="en-US" sz="2400" dirty="0"/>
              <a:t>, </a:t>
            </a:r>
            <a:r>
              <a:rPr lang="en-US" sz="2400" dirty="0" err="1"/>
              <a:t>tresljaji</a:t>
            </a:r>
            <a:r>
              <a:rPr lang="en-US" sz="2400" dirty="0"/>
              <a:t>, </a:t>
            </a:r>
            <a:r>
              <a:rPr lang="en-US" sz="2400" dirty="0" err="1"/>
              <a:t>svetloba</a:t>
            </a:r>
            <a:r>
              <a:rPr lang="en-US" sz="2400" dirty="0"/>
              <a:t>, </a:t>
            </a:r>
            <a:r>
              <a:rPr lang="en-US" sz="2400" dirty="0" err="1"/>
              <a:t>nevarnost</a:t>
            </a:r>
            <a:r>
              <a:rPr lang="en-US" sz="2400" dirty="0"/>
              <a:t>...)</a:t>
            </a:r>
          </a:p>
        </p:txBody>
      </p:sp>
    </p:spTree>
    <p:extLst>
      <p:ext uri="{BB962C8B-B14F-4D97-AF65-F5344CB8AC3E}">
        <p14:creationId xmlns:p14="http://schemas.microsoft.com/office/powerpoint/2010/main" val="1184318357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1252</Words>
  <Application>Microsoft Office PowerPoint</Application>
  <PresentationFormat>Diaprojekcija na zaslonu (4:3)</PresentationFormat>
  <Paragraphs>177</Paragraphs>
  <Slides>41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41</vt:i4>
      </vt:variant>
    </vt:vector>
  </HeadingPairs>
  <TitlesOfParts>
    <vt:vector size="46" baseType="lpstr">
      <vt:lpstr>Arial</vt:lpstr>
      <vt:lpstr>Calibri</vt:lpstr>
      <vt:lpstr>Tahoma</vt:lpstr>
      <vt:lpstr>Wingdings</vt:lpstr>
      <vt:lpstr>Blends</vt:lpstr>
      <vt:lpstr>EMP</vt:lpstr>
      <vt:lpstr>PowerPointova predstavitev</vt:lpstr>
      <vt:lpstr>PowerPointova predstavitev</vt:lpstr>
      <vt:lpstr>Stroški dela</vt:lpstr>
      <vt:lpstr>Stroški dela</vt:lpstr>
      <vt:lpstr>STROŠKI DELA </vt:lpstr>
      <vt:lpstr>SISTEM PLAČEVANJA  PO ČASU </vt:lpstr>
      <vt:lpstr>SISTEM PLAČEVANJA  PO ČASU </vt:lpstr>
      <vt:lpstr>SISTEM PLAČEVANJA  PO ČASU </vt:lpstr>
      <vt:lpstr>SISTEM PLAČEVANJA  PO ČASU </vt:lpstr>
      <vt:lpstr>SISTEM PLAČEVANJA  PO UČINKU </vt:lpstr>
      <vt:lpstr>SISTEM PLAČEVANJA  PO KOLIČINSKEM UČINKU</vt:lpstr>
      <vt:lpstr>Plačevanje po normi </vt:lpstr>
      <vt:lpstr>Plačevanje po normi</vt:lpstr>
      <vt:lpstr>Plačevanje po  akordu </vt:lpstr>
      <vt:lpstr>Plačevanje po  akordu </vt:lpstr>
      <vt:lpstr>Plačevanje po enoti proizvoda </vt:lpstr>
      <vt:lpstr>Sistem plačevanja po ekonomskem učinku </vt:lpstr>
      <vt:lpstr>Vrednotenje dela</vt:lpstr>
      <vt:lpstr>KOLEKTIVNA POGODBA </vt:lpstr>
      <vt:lpstr>PowerPointova predstavitev</vt:lpstr>
      <vt:lpstr>MARS  zgodba o uspehu</vt:lpstr>
      <vt:lpstr>MARS</vt:lpstr>
      <vt:lpstr>MARS</vt:lpstr>
      <vt:lpstr>MARS</vt:lpstr>
      <vt:lpstr>5 MARS načel</vt:lpstr>
      <vt:lpstr>PowerPointova predstavitev</vt:lpstr>
      <vt:lpstr>PowerPointova predstavitev</vt:lpstr>
      <vt:lpstr>Začetek</vt:lpstr>
      <vt:lpstr>Wrigley Headquarters &amp; Leadership</vt:lpstr>
      <vt:lpstr>Proizvodi</vt:lpstr>
      <vt:lpstr>Wrigley’s Benefits</vt:lpstr>
      <vt:lpstr>Mars buys Wrigley</vt:lpstr>
      <vt:lpstr>Konkurenca</vt:lpstr>
      <vt:lpstr>Going “Green”</vt:lpstr>
      <vt:lpstr>STROŠKI STROŠKOVNIH MEST IN STROŠKOVNIH NOSILCEV</vt:lpstr>
      <vt:lpstr>Stroškovno mesto</vt:lpstr>
      <vt:lpstr>Stroškovni nosilec</vt:lpstr>
      <vt:lpstr>Stroški glede na točnost ugotavljanja</vt:lpstr>
      <vt:lpstr>Stroški glede na točnost ugotavljanja</vt:lpstr>
      <vt:lpstr>Stroški – glede na mesto nastanka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 in EKP</dc:title>
  <dc:creator>Uporabnik</dc:creator>
  <cp:lastModifiedBy>Vesna Loborec</cp:lastModifiedBy>
  <cp:revision>26</cp:revision>
  <dcterms:created xsi:type="dcterms:W3CDTF">2015-10-30T08:52:35Z</dcterms:created>
  <dcterms:modified xsi:type="dcterms:W3CDTF">2023-03-02T08:50:27Z</dcterms:modified>
</cp:coreProperties>
</file>