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>
        <p:scale>
          <a:sx n="83" d="100"/>
          <a:sy n="83" d="100"/>
        </p:scale>
        <p:origin x="45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ED30A1-AE44-4A62-80C6-F12D587EF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BA470DC-FA9E-4EA5-95B1-C60624F40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C88665E-F9A7-450B-B6AC-DAB5DCC2A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716BF72-7DD6-4DFE-870A-A6A791D80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2E022C7-2B82-4895-832B-411E263F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645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1BEB3A-29C2-41D6-BABA-ADFB7FA5D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FFDFC7F-66DE-479F-8A80-B68B1FD93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6FA677A-EDE8-4504-823C-A48DB0286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568FC23-BFF2-4235-BA9F-05435C2C6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733298A-6DA1-4A4A-BB96-B30DAE00B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512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14DF33F-E2E2-41D1-99BF-B2B8D10DB1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C956817-6286-42AF-8517-4A39CC0BE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3A8D91E-80CF-428F-B821-9E18DCDD0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7E1BD88-AEF4-4484-95AE-C59DA821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745B9BF-D47F-4FCF-9C07-3A36BFC72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81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823344-AF65-4C7F-98F7-FC547385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8D98431-3230-4168-8E67-878F3627E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13BE73C-BD16-4F8F-A1D5-E3C1B7BDA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F6FEC7D-72F7-4971-B719-D538D7BF3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4BD7100-5827-48E2-8197-E3AD03159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090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55578C-B5B9-492C-AC5E-EC9AEB6E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1A4204C-883E-46AF-B195-C9D87CA2B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A9F24B0-D3C3-4DE7-9776-08DD70C3D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2101EF6-B09B-44B2-B119-7A9726AC4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C450586-EFEE-4982-BE26-7E0CDF9A8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922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F7E2C8-75CC-4D4D-9865-920B87F6C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3E5D5B8-1671-4BB0-A7B2-AAF6DBA65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BF73274-CAFB-4E45-9677-D0876C97B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9CD3D6D-69B2-486A-98B5-1369FD4C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83B0CBB-7BD1-4C08-AACD-5813EC5CF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81042B1-B41F-4B79-8EF1-FCBE940D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585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BC262E-539A-418A-8C89-6D6B7A740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BF5AFA7-173C-48D4-91F2-37D50AD06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6FA7F59-D58B-40AC-A95D-48C6571DC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EA3940CC-417B-4795-91FE-0DE56B30CC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5386855A-A0E1-4423-9816-47584808F4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6F28B12A-A390-4EC9-AB33-4C772F5A3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87253E9C-68AB-4353-862C-E2A7A730B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71BE259-955D-4C82-AF3F-4CB8F4A5E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145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4DBA4B-D8CA-409C-B411-7768AB519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1B939AF-B7A4-4052-B8B9-FF173DD90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66B18161-A4A1-47FE-AE8F-BBF2946A1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D4B9ACFC-C251-431E-AD2A-56AE51B6D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645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DC894194-B2EC-44D7-BACF-D1FD966AC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53CF4FBB-D228-494A-B16B-C9B23BC73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FBA47A3-5386-4E59-8977-AA4FC9BD1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210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6E2801-FAF9-4E87-88DF-C986BEF29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112BEBC-1E9F-4537-BE3E-4246587B3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C61B308-CE80-47CE-B2A1-AEE2473CA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E4BC66A-54EF-4CAE-A853-AD08D00E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F7F379F-2E2C-4AA6-B34F-D3F7A60D3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048ECB2-3261-4C54-A620-CC5ABF810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567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326D7C-CB92-4E4A-9E2D-CD31AB178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5034E9F1-BB37-4480-85A9-94B0B56BCD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E0A09C1-2A15-4EE3-A15E-F9CE3C48A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A091C01-696F-487D-97E0-87ED1D513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0800734-ECA9-407F-9203-DABC1459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DCBF9B9-DEDF-4AFA-AC7B-23C577761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23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5D8D49D7-B278-4118-80B0-DC878AEA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C7C35CE-7832-4595-8173-DFF735555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3069117-D24B-470E-8168-B9BBF54BE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1D98D-DC8E-41D7-B3FC-9DDCAE46B3A1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395511E-82FE-4AC8-83EA-3BDECB9E5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68AD471-5648-4517-95A2-BBB53C63A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958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microsoft.com/office/2007/relationships/hdphoto" Target="../media/hdphoto10.wdp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32.png"/><Relationship Id="rId5" Type="http://schemas.openxmlformats.org/officeDocument/2006/relationships/image" Target="../media/image13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3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microsoft.com/office/2007/relationships/hdphoto" Target="../media/hdphoto1.wdp"/><Relationship Id="rId7" Type="http://schemas.microsoft.com/office/2007/relationships/hdphoto" Target="../media/hdphoto9.wdp"/><Relationship Id="rId12" Type="http://schemas.openxmlformats.org/officeDocument/2006/relationships/image" Target="../media/image5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microsoft.com/office/2007/relationships/hdphoto" Target="../media/hdphoto8.wdp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3F5EEA-7340-4678-AD88-AF0DCB031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7" y="1783959"/>
            <a:ext cx="5362041" cy="2889114"/>
          </a:xfrm>
        </p:spPr>
        <p:txBody>
          <a:bodyPr anchor="b">
            <a:normAutofit/>
          </a:bodyPr>
          <a:lstStyle/>
          <a:p>
            <a:pPr algn="l"/>
            <a:r>
              <a:rPr lang="sl-SI" dirty="0" err="1"/>
              <a:t>CiciCAD</a:t>
            </a:r>
            <a:br>
              <a:rPr lang="sl-SI" dirty="0"/>
            </a:br>
            <a:r>
              <a:rPr lang="sl-SI" dirty="0"/>
              <a:t>osnove risanja 1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9F86D9-87B4-4A3B-AC62-DDDD0D623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sl-SI" sz="2000"/>
              <a:t>Martin Knuplež,</a:t>
            </a:r>
          </a:p>
          <a:p>
            <a:pPr algn="l"/>
            <a:r>
              <a:rPr lang="sl-SI" sz="2000"/>
              <a:t>OŠBI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6053AE8E-E025-4782-AD3D-C338FCCF1D8A}"/>
              </a:ext>
            </a:extLst>
          </p:cNvPr>
          <p:cNvGrpSpPr/>
          <p:nvPr/>
        </p:nvGrpSpPr>
        <p:grpSpPr>
          <a:xfrm>
            <a:off x="20" y="10"/>
            <a:ext cx="6024134" cy="6857990"/>
            <a:chOff x="20" y="10"/>
            <a:chExt cx="6024134" cy="6857990"/>
          </a:xfrm>
        </p:grpSpPr>
        <p:pic>
          <p:nvPicPr>
            <p:cNvPr id="4" name="Slika 3" descr="Slika, ki vsebuje besede posnetek zaslona&#10;&#10;Opis je samodejno ustvarjen">
              <a:extLst>
                <a:ext uri="{FF2B5EF4-FFF2-40B4-BE49-F238E27FC236}">
                  <a16:creationId xmlns:a16="http://schemas.microsoft.com/office/drawing/2014/main" id="{CC469DFD-DE79-4411-AB6F-D370D67837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-1" b="13479"/>
            <a:stretch/>
          </p:blipFill>
          <p:spPr>
            <a:xfrm>
              <a:off x="20" y="10"/>
              <a:ext cx="6024134" cy="6857990"/>
            </a:xfrm>
            <a:custGeom>
              <a:avLst/>
              <a:gdLst/>
              <a:ahLst/>
              <a:cxnLst/>
              <a:rect l="l" t="t" r="r" b="b"/>
              <a:pathLst>
                <a:path w="6024154" h="6858000">
                  <a:moveTo>
                    <a:pt x="0" y="0"/>
                  </a:moveTo>
                  <a:lnTo>
                    <a:pt x="5953780" y="0"/>
                  </a:lnTo>
                  <a:lnTo>
                    <a:pt x="5989880" y="284091"/>
                  </a:lnTo>
                  <a:cubicBezTo>
                    <a:pt x="6012544" y="507260"/>
                    <a:pt x="6024154" y="733696"/>
                    <a:pt x="6024154" y="962844"/>
                  </a:cubicBezTo>
                  <a:cubicBezTo>
                    <a:pt x="6024154" y="3483472"/>
                    <a:pt x="4619336" y="5675986"/>
                    <a:pt x="2549934" y="6800152"/>
                  </a:cubicBezTo>
                  <a:lnTo>
                    <a:pt x="2436987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777E4A2B-5C84-4A4C-A07E-348D8CBDA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6637" y="1484784"/>
              <a:ext cx="3337848" cy="2507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7736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AA7EB7-7977-4E44-8BD8-8796DD6BC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35745"/>
            <a:ext cx="2737520" cy="579599"/>
          </a:xfrm>
        </p:spPr>
        <p:txBody>
          <a:bodyPr>
            <a:normAutofit/>
          </a:bodyPr>
          <a:lstStyle/>
          <a:p>
            <a:r>
              <a:rPr lang="sl-SI" sz="2800" dirty="0"/>
              <a:t>Risanje </a:t>
            </a:r>
            <a:r>
              <a:rPr lang="sl-SI" sz="2800" dirty="0" err="1"/>
              <a:t>lomljenke</a:t>
            </a:r>
            <a:endParaRPr lang="sl-SI" sz="2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DFC8F24-5DE5-4C8C-88F6-0B7BAFBB6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290" y="2001333"/>
            <a:ext cx="3131102" cy="2858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0F3CF7E-7D3B-4817-B4A4-06ADED3811D1}"/>
              </a:ext>
            </a:extLst>
          </p:cNvPr>
          <p:cNvSpPr txBox="1"/>
          <p:nvPr/>
        </p:nvSpPr>
        <p:spPr>
          <a:xfrm>
            <a:off x="324271" y="635301"/>
            <a:ext cx="634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Lomljenka</a:t>
            </a:r>
            <a:r>
              <a:rPr lang="sl-SI" dirty="0"/>
              <a:t> je črta, ki ima ob koncu 1. črte hkrati začetek 2. črte itd.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F1E5016B-F8D7-4CD9-9BCC-64648A874EDD}"/>
              </a:ext>
            </a:extLst>
          </p:cNvPr>
          <p:cNvGrpSpPr/>
          <p:nvPr/>
        </p:nvGrpSpPr>
        <p:grpSpPr>
          <a:xfrm>
            <a:off x="344657" y="1772816"/>
            <a:ext cx="2113022" cy="4564090"/>
            <a:chOff x="344657" y="1988840"/>
            <a:chExt cx="2113022" cy="4564090"/>
          </a:xfrm>
        </p:grpSpPr>
        <p:pic>
          <p:nvPicPr>
            <p:cNvPr id="3" name="Slika 2">
              <a:extLst>
                <a:ext uri="{FF2B5EF4-FFF2-40B4-BE49-F238E27FC236}">
                  <a16:creationId xmlns:a16="http://schemas.microsoft.com/office/drawing/2014/main" id="{A907224F-8B61-43C8-9BA9-AA2F40EED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4657" y="1988840"/>
              <a:ext cx="1643458" cy="45640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Oblaček govora: pravokotnik z zaobljenimi vogali 7">
              <a:extLst>
                <a:ext uri="{FF2B5EF4-FFF2-40B4-BE49-F238E27FC236}">
                  <a16:creationId xmlns:a16="http://schemas.microsoft.com/office/drawing/2014/main" id="{6B7CBBCD-96ED-4D07-9410-8EB8FD4000CA}"/>
                </a:ext>
              </a:extLst>
            </p:cNvPr>
            <p:cNvSpPr/>
            <p:nvPr/>
          </p:nvSpPr>
          <p:spPr>
            <a:xfrm>
              <a:off x="1137967" y="2348880"/>
              <a:ext cx="1225382" cy="369332"/>
            </a:xfrm>
            <a:prstGeom prst="wedgeRoundRectCallout">
              <a:avLst>
                <a:gd name="adj1" fmla="val -10646"/>
                <a:gd name="adj2" fmla="val -101844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b="1" dirty="0">
                  <a:solidFill>
                    <a:schemeClr val="tx1"/>
                  </a:solidFill>
                </a:rPr>
                <a:t>1. </a:t>
              </a:r>
              <a:r>
                <a:rPr lang="sl-SI" sz="1400" b="1" dirty="0" err="1">
                  <a:solidFill>
                    <a:schemeClr val="tx1"/>
                  </a:solidFill>
                </a:rPr>
                <a:t>Lomljenka</a:t>
              </a:r>
              <a:endParaRPr lang="sl-SI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Oblaček govora: pravokotnik z zaobljenimi vogali 8">
              <a:extLst>
                <a:ext uri="{FF2B5EF4-FFF2-40B4-BE49-F238E27FC236}">
                  <a16:creationId xmlns:a16="http://schemas.microsoft.com/office/drawing/2014/main" id="{74BF003A-3480-4791-9C09-CC7E6BF13EB5}"/>
                </a:ext>
              </a:extLst>
            </p:cNvPr>
            <p:cNvSpPr/>
            <p:nvPr/>
          </p:nvSpPr>
          <p:spPr>
            <a:xfrm>
              <a:off x="622254" y="2960948"/>
              <a:ext cx="1477302" cy="589322"/>
            </a:xfrm>
            <a:prstGeom prst="wedgeRoundRectCallout">
              <a:avLst>
                <a:gd name="adj1" fmla="val -58846"/>
                <a:gd name="adj2" fmla="val -91027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b="1" dirty="0">
                  <a:solidFill>
                    <a:schemeClr val="tx1"/>
                  </a:solidFill>
                </a:rPr>
                <a:t>2. Črta med dvema točkama</a:t>
              </a:r>
              <a:endParaRPr lang="sl-SI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Oblaček govora: pravokotnik z zaobljenimi vogali 9">
              <a:extLst>
                <a:ext uri="{FF2B5EF4-FFF2-40B4-BE49-F238E27FC236}">
                  <a16:creationId xmlns:a16="http://schemas.microsoft.com/office/drawing/2014/main" id="{D954F0CA-FA33-40FC-A389-64C09E5C5394}"/>
                </a:ext>
              </a:extLst>
            </p:cNvPr>
            <p:cNvSpPr/>
            <p:nvPr/>
          </p:nvSpPr>
          <p:spPr>
            <a:xfrm>
              <a:off x="980377" y="4869160"/>
              <a:ext cx="1477302" cy="1430877"/>
            </a:xfrm>
            <a:prstGeom prst="wedgeRoundRectCallout">
              <a:avLst>
                <a:gd name="adj1" fmla="val -85152"/>
                <a:gd name="adj2" fmla="val 46413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b="1" dirty="0">
                  <a:solidFill>
                    <a:schemeClr val="tx1"/>
                  </a:solidFill>
                </a:rPr>
                <a:t>3. Začetno točko bomo pokazali s presečiščem dveh elementov</a:t>
              </a:r>
              <a:endParaRPr lang="sl-SI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4DA55BA7-71FD-4F7D-9F8A-7F23B29DCED8}"/>
              </a:ext>
            </a:extLst>
          </p:cNvPr>
          <p:cNvGrpSpPr/>
          <p:nvPr/>
        </p:nvGrpSpPr>
        <p:grpSpPr>
          <a:xfrm>
            <a:off x="6370068" y="148568"/>
            <a:ext cx="5639457" cy="1541592"/>
            <a:chOff x="6370068" y="148568"/>
            <a:chExt cx="5639457" cy="1541592"/>
          </a:xfrm>
        </p:grpSpPr>
        <p:pic>
          <p:nvPicPr>
            <p:cNvPr id="11" name="Slika 10">
              <a:extLst>
                <a:ext uri="{FF2B5EF4-FFF2-40B4-BE49-F238E27FC236}">
                  <a16:creationId xmlns:a16="http://schemas.microsoft.com/office/drawing/2014/main" id="{A8042D2F-73B8-4931-865F-9E74F858E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0088" y="590172"/>
              <a:ext cx="3018473" cy="586638"/>
            </a:xfrm>
            <a:prstGeom prst="rect">
              <a:avLst/>
            </a:prstGeom>
          </p:spPr>
        </p:pic>
        <p:sp>
          <p:nvSpPr>
            <p:cNvPr id="12" name="Oblaček govora: pravokotnik z zaobljenimi vogali 11">
              <a:extLst>
                <a:ext uri="{FF2B5EF4-FFF2-40B4-BE49-F238E27FC236}">
                  <a16:creationId xmlns:a16="http://schemas.microsoft.com/office/drawing/2014/main" id="{36E6A775-BD85-415A-B7D8-2B97EC38AEDC}"/>
                </a:ext>
              </a:extLst>
            </p:cNvPr>
            <p:cNvSpPr/>
            <p:nvPr/>
          </p:nvSpPr>
          <p:spPr>
            <a:xfrm>
              <a:off x="6370068" y="1186282"/>
              <a:ext cx="720080" cy="369332"/>
            </a:xfrm>
            <a:prstGeom prst="wedgeRoundRectCallout">
              <a:avLst>
                <a:gd name="adj1" fmla="val 19925"/>
                <a:gd name="adj2" fmla="val -10872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1. klik</a:t>
              </a:r>
            </a:p>
          </p:txBody>
        </p:sp>
        <p:sp>
          <p:nvSpPr>
            <p:cNvPr id="13" name="Oblaček govora: pravokotnik z zaobljenimi vogali 12">
              <a:extLst>
                <a:ext uri="{FF2B5EF4-FFF2-40B4-BE49-F238E27FC236}">
                  <a16:creationId xmlns:a16="http://schemas.microsoft.com/office/drawing/2014/main" id="{EB3896BE-1EB6-4A6E-A50F-40900987B6A3}"/>
                </a:ext>
              </a:extLst>
            </p:cNvPr>
            <p:cNvSpPr/>
            <p:nvPr/>
          </p:nvSpPr>
          <p:spPr>
            <a:xfrm>
              <a:off x="7448916" y="1320828"/>
              <a:ext cx="720080" cy="369332"/>
            </a:xfrm>
            <a:prstGeom prst="wedgeRoundRectCallout">
              <a:avLst>
                <a:gd name="adj1" fmla="val 19925"/>
                <a:gd name="adj2" fmla="val -10872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3. klik</a:t>
              </a:r>
            </a:p>
          </p:txBody>
        </p:sp>
        <p:sp>
          <p:nvSpPr>
            <p:cNvPr id="14" name="Oblaček govora: pravokotnik z zaobljenimi vogali 13">
              <a:extLst>
                <a:ext uri="{FF2B5EF4-FFF2-40B4-BE49-F238E27FC236}">
                  <a16:creationId xmlns:a16="http://schemas.microsoft.com/office/drawing/2014/main" id="{A75CC1D6-5B3B-4AC7-8685-BFE37222E317}"/>
                </a:ext>
              </a:extLst>
            </p:cNvPr>
            <p:cNvSpPr/>
            <p:nvPr/>
          </p:nvSpPr>
          <p:spPr>
            <a:xfrm>
              <a:off x="8710328" y="1277053"/>
              <a:ext cx="720080" cy="369332"/>
            </a:xfrm>
            <a:prstGeom prst="wedgeRoundRectCallout">
              <a:avLst>
                <a:gd name="adj1" fmla="val 19925"/>
                <a:gd name="adj2" fmla="val -10872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5. klik</a:t>
              </a:r>
            </a:p>
          </p:txBody>
        </p:sp>
        <p:sp>
          <p:nvSpPr>
            <p:cNvPr id="15" name="Oblaček govora: pravokotnik z zaobljenimi vogali 14">
              <a:extLst>
                <a:ext uri="{FF2B5EF4-FFF2-40B4-BE49-F238E27FC236}">
                  <a16:creationId xmlns:a16="http://schemas.microsoft.com/office/drawing/2014/main" id="{E7E36C4E-D2C8-4D8B-B03A-53C1896D2B5C}"/>
                </a:ext>
              </a:extLst>
            </p:cNvPr>
            <p:cNvSpPr/>
            <p:nvPr/>
          </p:nvSpPr>
          <p:spPr>
            <a:xfrm>
              <a:off x="7339245" y="148568"/>
              <a:ext cx="720080" cy="369332"/>
            </a:xfrm>
            <a:prstGeom prst="wedgeRoundRectCallout">
              <a:avLst>
                <a:gd name="adj1" fmla="val -29458"/>
                <a:gd name="adj2" fmla="val 9072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2. klik</a:t>
              </a:r>
            </a:p>
          </p:txBody>
        </p:sp>
        <p:sp>
          <p:nvSpPr>
            <p:cNvPr id="16" name="Oblaček govora: pravokotnik z zaobljenimi vogali 15">
              <a:extLst>
                <a:ext uri="{FF2B5EF4-FFF2-40B4-BE49-F238E27FC236}">
                  <a16:creationId xmlns:a16="http://schemas.microsoft.com/office/drawing/2014/main" id="{FD618CD2-F8D8-4782-80AE-8E286546EE19}"/>
                </a:ext>
              </a:extLst>
            </p:cNvPr>
            <p:cNvSpPr/>
            <p:nvPr/>
          </p:nvSpPr>
          <p:spPr>
            <a:xfrm>
              <a:off x="8699272" y="211368"/>
              <a:ext cx="720080" cy="369332"/>
            </a:xfrm>
            <a:prstGeom prst="wedgeRoundRectCallout">
              <a:avLst>
                <a:gd name="adj1" fmla="val -29458"/>
                <a:gd name="adj2" fmla="val 9072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4. klik</a:t>
              </a:r>
            </a:p>
          </p:txBody>
        </p:sp>
        <p:sp>
          <p:nvSpPr>
            <p:cNvPr id="17" name="Oblaček govora: pravokotnik z zaobljenimi vogali 16">
              <a:extLst>
                <a:ext uri="{FF2B5EF4-FFF2-40B4-BE49-F238E27FC236}">
                  <a16:creationId xmlns:a16="http://schemas.microsoft.com/office/drawing/2014/main" id="{F07A1374-DE82-4872-A4FA-360E2C1161FA}"/>
                </a:ext>
              </a:extLst>
            </p:cNvPr>
            <p:cNvSpPr/>
            <p:nvPr/>
          </p:nvSpPr>
          <p:spPr>
            <a:xfrm>
              <a:off x="10036543" y="635058"/>
              <a:ext cx="1972982" cy="742974"/>
            </a:xfrm>
            <a:prstGeom prst="wedgeRoundRectCallout">
              <a:avLst>
                <a:gd name="adj1" fmla="val -86499"/>
                <a:gd name="adj2" fmla="val 295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Orodje odložiš s klikom na DESNI gumb miške.</a:t>
              </a:r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9015AD8B-9BE1-46A1-9EAE-5A6FE130A7D9}"/>
              </a:ext>
            </a:extLst>
          </p:cNvPr>
          <p:cNvGrpSpPr/>
          <p:nvPr/>
        </p:nvGrpSpPr>
        <p:grpSpPr>
          <a:xfrm>
            <a:off x="2738583" y="1772816"/>
            <a:ext cx="3131102" cy="4546342"/>
            <a:chOff x="2738583" y="1988840"/>
            <a:chExt cx="3131102" cy="4546342"/>
          </a:xfrm>
        </p:grpSpPr>
        <p:pic>
          <p:nvPicPr>
            <p:cNvPr id="4" name="Slika 3">
              <a:extLst>
                <a:ext uri="{FF2B5EF4-FFF2-40B4-BE49-F238E27FC236}">
                  <a16:creationId xmlns:a16="http://schemas.microsoft.com/office/drawing/2014/main" id="{8B996F41-149E-4003-811E-15811FFD3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38583" y="1988840"/>
              <a:ext cx="3131102" cy="45463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Oblaček govora: pravokotnik z zaobljenimi vogali 17">
              <a:extLst>
                <a:ext uri="{FF2B5EF4-FFF2-40B4-BE49-F238E27FC236}">
                  <a16:creationId xmlns:a16="http://schemas.microsoft.com/office/drawing/2014/main" id="{2069A20A-40AC-485E-98CF-AA82066BA5FA}"/>
                </a:ext>
              </a:extLst>
            </p:cNvPr>
            <p:cNvSpPr/>
            <p:nvPr/>
          </p:nvSpPr>
          <p:spPr>
            <a:xfrm>
              <a:off x="3395700" y="4617132"/>
              <a:ext cx="2340260" cy="1407572"/>
            </a:xfrm>
            <a:prstGeom prst="wedgeRoundRectCallout">
              <a:avLst>
                <a:gd name="adj1" fmla="val -71042"/>
                <a:gd name="adj2" fmla="val 31758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b="1" dirty="0">
                  <a:solidFill>
                    <a:schemeClr val="tx1"/>
                  </a:solidFill>
                </a:rPr>
                <a:t>4. Vmesne točke </a:t>
              </a:r>
              <a:r>
                <a:rPr lang="sl-SI" sz="1400" dirty="0">
                  <a:solidFill>
                    <a:schemeClr val="tx1"/>
                  </a:solidFill>
                </a:rPr>
                <a:t>bomo določali</a:t>
              </a:r>
              <a:r>
                <a:rPr lang="sl-SI" sz="1400" b="1" dirty="0">
                  <a:solidFill>
                    <a:schemeClr val="tx1"/>
                  </a:solidFill>
                </a:rPr>
                <a:t> z miškinim kazalčkom. </a:t>
              </a:r>
              <a:r>
                <a:rPr lang="sl-SI" sz="1400" dirty="0">
                  <a:solidFill>
                    <a:schemeClr val="tx1"/>
                  </a:solidFill>
                </a:rPr>
                <a:t>Orodja za določanje točk lahko menjavamo kar med risanjem črt.</a:t>
              </a:r>
            </a:p>
          </p:txBody>
        </p:sp>
        <p:sp>
          <p:nvSpPr>
            <p:cNvPr id="19" name="Oblaček govora: pravokotnik z zaobljenimi vogali 18">
              <a:extLst>
                <a:ext uri="{FF2B5EF4-FFF2-40B4-BE49-F238E27FC236}">
                  <a16:creationId xmlns:a16="http://schemas.microsoft.com/office/drawing/2014/main" id="{726C5694-1FEF-4338-ACC5-26F9C6C6DDDD}"/>
                </a:ext>
              </a:extLst>
            </p:cNvPr>
            <p:cNvSpPr/>
            <p:nvPr/>
          </p:nvSpPr>
          <p:spPr>
            <a:xfrm>
              <a:off x="3395700" y="2348880"/>
              <a:ext cx="1729438" cy="1080120"/>
            </a:xfrm>
            <a:prstGeom prst="wedgeRoundRectCallout">
              <a:avLst>
                <a:gd name="adj1" fmla="val 57893"/>
                <a:gd name="adj2" fmla="val -71273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b="1" dirty="0">
                  <a:solidFill>
                    <a:schemeClr val="tx1"/>
                  </a:solidFill>
                </a:rPr>
                <a:t>5. Za risanje poševnih črt moramo izklopiti pravokotni način risanja.</a:t>
              </a:r>
              <a:endParaRPr lang="sl-SI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B213A86F-C6D5-4506-8750-F5E6164827E1}"/>
              </a:ext>
            </a:extLst>
          </p:cNvPr>
          <p:cNvGrpSpPr/>
          <p:nvPr/>
        </p:nvGrpSpPr>
        <p:grpSpPr>
          <a:xfrm>
            <a:off x="6149290" y="4568680"/>
            <a:ext cx="5876435" cy="1750478"/>
            <a:chOff x="6149290" y="4784704"/>
            <a:chExt cx="5876435" cy="1750478"/>
          </a:xfrm>
        </p:grpSpPr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0C06CA35-5170-4300-837B-6573AF4C7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49290" y="5500143"/>
              <a:ext cx="4078362" cy="10350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Oblaček govora: pravokotnik z zaobljenimi vogali 19">
              <a:extLst>
                <a:ext uri="{FF2B5EF4-FFF2-40B4-BE49-F238E27FC236}">
                  <a16:creationId xmlns:a16="http://schemas.microsoft.com/office/drawing/2014/main" id="{E6F03ECD-D5DC-4E32-B3C5-71845B599762}"/>
                </a:ext>
              </a:extLst>
            </p:cNvPr>
            <p:cNvSpPr/>
            <p:nvPr/>
          </p:nvSpPr>
          <p:spPr>
            <a:xfrm>
              <a:off x="10070350" y="4784704"/>
              <a:ext cx="1955375" cy="1430877"/>
            </a:xfrm>
            <a:prstGeom prst="wedgeRoundRectCallout">
              <a:avLst>
                <a:gd name="adj1" fmla="val -72072"/>
                <a:gd name="adj2" fmla="val 30437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b="1" dirty="0">
                  <a:solidFill>
                    <a:schemeClr val="tx1"/>
                  </a:solidFill>
                </a:rPr>
                <a:t>5. Končno točko bomo spet pokazali s presečiščem dveh elementov.</a:t>
              </a:r>
              <a:endParaRPr lang="sl-SI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4591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1557A3-12AC-40FA-B0E7-FA76B551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40" y="188640"/>
            <a:ext cx="3745632" cy="399579"/>
          </a:xfrm>
        </p:spPr>
        <p:txBody>
          <a:bodyPr>
            <a:normAutofit fontScale="90000"/>
          </a:bodyPr>
          <a:lstStyle/>
          <a:p>
            <a:r>
              <a:rPr lang="sl-SI" sz="2800" dirty="0"/>
              <a:t>Nastavitev pisave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0C5ED7F3-40B7-4860-92BF-B01DAC479321}"/>
              </a:ext>
            </a:extLst>
          </p:cNvPr>
          <p:cNvGrpSpPr/>
          <p:nvPr/>
        </p:nvGrpSpPr>
        <p:grpSpPr>
          <a:xfrm>
            <a:off x="5703695" y="600386"/>
            <a:ext cx="4281370" cy="4002933"/>
            <a:chOff x="5703695" y="600386"/>
            <a:chExt cx="4281370" cy="4002933"/>
          </a:xfrm>
        </p:grpSpPr>
        <p:pic>
          <p:nvPicPr>
            <p:cNvPr id="3" name="Slika 2">
              <a:extLst>
                <a:ext uri="{FF2B5EF4-FFF2-40B4-BE49-F238E27FC236}">
                  <a16:creationId xmlns:a16="http://schemas.microsoft.com/office/drawing/2014/main" id="{6857D0E7-2369-4526-B981-7F81B3961F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03695" y="690878"/>
              <a:ext cx="2584403" cy="17984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Oblaček govora: pravokotnik z zaobljenimi vogali 12">
              <a:extLst>
                <a:ext uri="{FF2B5EF4-FFF2-40B4-BE49-F238E27FC236}">
                  <a16:creationId xmlns:a16="http://schemas.microsoft.com/office/drawing/2014/main" id="{DFDDF07B-BC03-4DBC-B347-FAA7F8B62830}"/>
                </a:ext>
              </a:extLst>
            </p:cNvPr>
            <p:cNvSpPr/>
            <p:nvPr/>
          </p:nvSpPr>
          <p:spPr>
            <a:xfrm>
              <a:off x="6769493" y="600386"/>
              <a:ext cx="1477302" cy="589322"/>
            </a:xfrm>
            <a:prstGeom prst="wedgeRoundRectCallout">
              <a:avLst>
                <a:gd name="adj1" fmla="val -92124"/>
                <a:gd name="adj2" fmla="val 85824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b="1" dirty="0">
                  <a:solidFill>
                    <a:schemeClr val="tx1"/>
                  </a:solidFill>
                </a:rPr>
                <a:t>1. klikni na orodje ABC</a:t>
              </a:r>
              <a:endParaRPr lang="sl-SI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Oblaček govora: pravokotnik z zaobljenimi vogali 13">
              <a:extLst>
                <a:ext uri="{FF2B5EF4-FFF2-40B4-BE49-F238E27FC236}">
                  <a16:creationId xmlns:a16="http://schemas.microsoft.com/office/drawing/2014/main" id="{2CD38669-50A4-435E-AF5D-4EDB761C5BC9}"/>
                </a:ext>
              </a:extLst>
            </p:cNvPr>
            <p:cNvSpPr/>
            <p:nvPr/>
          </p:nvSpPr>
          <p:spPr>
            <a:xfrm>
              <a:off x="8507763" y="814533"/>
              <a:ext cx="1477302" cy="745876"/>
            </a:xfrm>
            <a:prstGeom prst="wedgeRoundRectCallout">
              <a:avLst>
                <a:gd name="adj1" fmla="val -92124"/>
                <a:gd name="adj2" fmla="val 85824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b="1" dirty="0">
                  <a:solidFill>
                    <a:schemeClr val="tx1"/>
                  </a:solidFill>
                </a:rPr>
                <a:t>2. Vpiši želeno besedilo </a:t>
              </a:r>
              <a:r>
                <a:rPr lang="sl-SI" sz="1400" dirty="0">
                  <a:solidFill>
                    <a:schemeClr val="tx1"/>
                  </a:solidFill>
                </a:rPr>
                <a:t>in pritisni </a:t>
              </a:r>
              <a:r>
                <a:rPr lang="sl-SI" sz="1400" b="1" dirty="0">
                  <a:solidFill>
                    <a:schemeClr val="tx1"/>
                  </a:solidFill>
                </a:rPr>
                <a:t>Enter.</a:t>
              </a:r>
              <a:endParaRPr lang="sl-SI" sz="1400" dirty="0">
                <a:solidFill>
                  <a:schemeClr val="tx1"/>
                </a:solidFill>
              </a:endParaRPr>
            </a:p>
          </p:txBody>
        </p:sp>
        <p:pic>
          <p:nvPicPr>
            <p:cNvPr id="15" name="Slika 14">
              <a:extLst>
                <a:ext uri="{FF2B5EF4-FFF2-40B4-BE49-F238E27FC236}">
                  <a16:creationId xmlns:a16="http://schemas.microsoft.com/office/drawing/2014/main" id="{A8CFAE74-ABBE-4AE6-AD08-33B8D429D0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 l="4018" t="1" b="3165"/>
            <a:stretch/>
          </p:blipFill>
          <p:spPr>
            <a:xfrm>
              <a:off x="5729825" y="2579846"/>
              <a:ext cx="1902476" cy="12318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Oblaček govora: pravokotnik z zaobljenimi vogali 15">
              <a:extLst>
                <a:ext uri="{FF2B5EF4-FFF2-40B4-BE49-F238E27FC236}">
                  <a16:creationId xmlns:a16="http://schemas.microsoft.com/office/drawing/2014/main" id="{BE5518F2-5596-478C-B6AA-CB524F9B26DF}"/>
                </a:ext>
              </a:extLst>
            </p:cNvPr>
            <p:cNvSpPr/>
            <p:nvPr/>
          </p:nvSpPr>
          <p:spPr>
            <a:xfrm>
              <a:off x="5871311" y="3678743"/>
              <a:ext cx="1796363" cy="924576"/>
            </a:xfrm>
            <a:prstGeom prst="wedgeRoundRectCallout">
              <a:avLst>
                <a:gd name="adj1" fmla="val -44467"/>
                <a:gd name="adj2" fmla="val -79263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b="1" dirty="0">
                  <a:solidFill>
                    <a:schemeClr val="tx1"/>
                  </a:solidFill>
                </a:rPr>
                <a:t>3. Besedilo (v okvirčku) bomo odložili na presečišče dveh črt</a:t>
              </a:r>
              <a:endParaRPr lang="sl-SI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Puščica: desno 16">
              <a:extLst>
                <a:ext uri="{FF2B5EF4-FFF2-40B4-BE49-F238E27FC236}">
                  <a16:creationId xmlns:a16="http://schemas.microsoft.com/office/drawing/2014/main" id="{310E5366-D3E0-4CA5-BF0C-16E362662E59}"/>
                </a:ext>
              </a:extLst>
            </p:cNvPr>
            <p:cNvSpPr/>
            <p:nvPr/>
          </p:nvSpPr>
          <p:spPr>
            <a:xfrm rot="20280714">
              <a:off x="6826777" y="2526120"/>
              <a:ext cx="2487840" cy="1843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26" name="Pravokotnik 25">
            <a:extLst>
              <a:ext uri="{FF2B5EF4-FFF2-40B4-BE49-F238E27FC236}">
                <a16:creationId xmlns:a16="http://schemas.microsoft.com/office/drawing/2014/main" id="{8B70B80E-C7B3-4FB2-AD5C-10DEF4931270}"/>
              </a:ext>
            </a:extLst>
          </p:cNvPr>
          <p:cNvSpPr/>
          <p:nvPr/>
        </p:nvSpPr>
        <p:spPr>
          <a:xfrm>
            <a:off x="1748445" y="1738017"/>
            <a:ext cx="427145" cy="142811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C6D833F-1367-4437-A087-96376BD138E2}"/>
              </a:ext>
            </a:extLst>
          </p:cNvPr>
          <p:cNvGrpSpPr/>
          <p:nvPr/>
        </p:nvGrpSpPr>
        <p:grpSpPr>
          <a:xfrm>
            <a:off x="155340" y="853389"/>
            <a:ext cx="4118542" cy="3233802"/>
            <a:chOff x="155340" y="853389"/>
            <a:chExt cx="4118542" cy="3233802"/>
          </a:xfrm>
        </p:grpSpPr>
        <p:pic>
          <p:nvPicPr>
            <p:cNvPr id="18" name="Slika 17">
              <a:extLst>
                <a:ext uri="{FF2B5EF4-FFF2-40B4-BE49-F238E27FC236}">
                  <a16:creationId xmlns:a16="http://schemas.microsoft.com/office/drawing/2014/main" id="{87D6E42B-62A0-4E1D-8AE6-FF2761CBB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5340" y="865037"/>
              <a:ext cx="2457562" cy="22181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Slika 18">
              <a:extLst>
                <a:ext uri="{FF2B5EF4-FFF2-40B4-BE49-F238E27FC236}">
                  <a16:creationId xmlns:a16="http://schemas.microsoft.com/office/drawing/2014/main" id="{4C778308-692B-4894-8123-46F794C69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71587" y="1550723"/>
              <a:ext cx="3102295" cy="25364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7" name="Oblaček govora: pravokotnik z zaobljenimi vogali 26">
              <a:extLst>
                <a:ext uri="{FF2B5EF4-FFF2-40B4-BE49-F238E27FC236}">
                  <a16:creationId xmlns:a16="http://schemas.microsoft.com/office/drawing/2014/main" id="{459DBCF7-167D-48FE-9460-0B1E5566654A}"/>
                </a:ext>
              </a:extLst>
            </p:cNvPr>
            <p:cNvSpPr/>
            <p:nvPr/>
          </p:nvSpPr>
          <p:spPr>
            <a:xfrm>
              <a:off x="2734667" y="853389"/>
              <a:ext cx="1477302" cy="589322"/>
            </a:xfrm>
            <a:prstGeom prst="wedgeRoundRectCallout">
              <a:avLst>
                <a:gd name="adj1" fmla="val -92124"/>
                <a:gd name="adj2" fmla="val 85824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b="1" dirty="0">
                  <a:solidFill>
                    <a:schemeClr val="tx1"/>
                  </a:solidFill>
                </a:rPr>
                <a:t>NASTAVITEV PISAVE</a:t>
              </a:r>
              <a:endParaRPr lang="sl-SI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Skupina 3">
            <a:extLst>
              <a:ext uri="{FF2B5EF4-FFF2-40B4-BE49-F238E27FC236}">
                <a16:creationId xmlns:a16="http://schemas.microsoft.com/office/drawing/2014/main" id="{4C806744-496F-4912-BE0D-110BDEB8AD5A}"/>
              </a:ext>
            </a:extLst>
          </p:cNvPr>
          <p:cNvGrpSpPr/>
          <p:nvPr/>
        </p:nvGrpSpPr>
        <p:grpSpPr>
          <a:xfrm>
            <a:off x="160020" y="3612617"/>
            <a:ext cx="5139505" cy="3123398"/>
            <a:chOff x="160020" y="3612617"/>
            <a:chExt cx="5139505" cy="3123398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32D24BC4-B4A0-496F-8D69-DFEACC3AEAAA}"/>
                </a:ext>
              </a:extLst>
            </p:cNvPr>
            <p:cNvGrpSpPr/>
            <p:nvPr/>
          </p:nvGrpSpPr>
          <p:grpSpPr>
            <a:xfrm>
              <a:off x="160020" y="3612617"/>
              <a:ext cx="3740952" cy="3123398"/>
              <a:chOff x="2612902" y="2587511"/>
              <a:chExt cx="3740952" cy="3123398"/>
            </a:xfrm>
          </p:grpSpPr>
          <p:pic>
            <p:nvPicPr>
              <p:cNvPr id="20" name="Slika 19">
                <a:extLst>
                  <a:ext uri="{FF2B5EF4-FFF2-40B4-BE49-F238E27FC236}">
                    <a16:creationId xmlns:a16="http://schemas.microsoft.com/office/drawing/2014/main" id="{9618DB9F-26CB-468D-B0B9-61B759CD99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12902" y="2587511"/>
                <a:ext cx="3740952" cy="312339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1" name="Pravokotnik 20">
                <a:extLst>
                  <a:ext uri="{FF2B5EF4-FFF2-40B4-BE49-F238E27FC236}">
                    <a16:creationId xmlns:a16="http://schemas.microsoft.com/office/drawing/2014/main" id="{7DC111A5-4091-483D-9F1B-FA3DE7FE4271}"/>
                  </a:ext>
                </a:extLst>
              </p:cNvPr>
              <p:cNvSpPr/>
              <p:nvPr/>
            </p:nvSpPr>
            <p:spPr>
              <a:xfrm>
                <a:off x="4799856" y="4437112"/>
                <a:ext cx="1404156" cy="144016"/>
              </a:xfrm>
              <a:prstGeom prst="rect">
                <a:avLst/>
              </a:prstGeom>
              <a:solidFill>
                <a:srgbClr val="FFFF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" name="Pravokotnik 21">
                <a:extLst>
                  <a:ext uri="{FF2B5EF4-FFF2-40B4-BE49-F238E27FC236}">
                    <a16:creationId xmlns:a16="http://schemas.microsoft.com/office/drawing/2014/main" id="{9A864AC4-5490-49FE-86D6-5F3403956FE1}"/>
                  </a:ext>
                </a:extLst>
              </p:cNvPr>
              <p:cNvSpPr/>
              <p:nvPr/>
            </p:nvSpPr>
            <p:spPr>
              <a:xfrm>
                <a:off x="4583832" y="4689140"/>
                <a:ext cx="1620180" cy="144016"/>
              </a:xfrm>
              <a:prstGeom prst="rect">
                <a:avLst/>
              </a:prstGeom>
              <a:solidFill>
                <a:srgbClr val="FFFF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3" name="Pravokotnik 22">
                <a:extLst>
                  <a:ext uri="{FF2B5EF4-FFF2-40B4-BE49-F238E27FC236}">
                    <a16:creationId xmlns:a16="http://schemas.microsoft.com/office/drawing/2014/main" id="{FC827EE9-77C5-4AA5-A4FF-4ED3F7E81F96}"/>
                  </a:ext>
                </a:extLst>
              </p:cNvPr>
              <p:cNvSpPr/>
              <p:nvPr/>
            </p:nvSpPr>
            <p:spPr>
              <a:xfrm>
                <a:off x="4943872" y="4869160"/>
                <a:ext cx="1260140" cy="144016"/>
              </a:xfrm>
              <a:prstGeom prst="rect">
                <a:avLst/>
              </a:prstGeom>
              <a:solidFill>
                <a:srgbClr val="FFFF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4" name="Pravokotnik 23">
                <a:extLst>
                  <a:ext uri="{FF2B5EF4-FFF2-40B4-BE49-F238E27FC236}">
                    <a16:creationId xmlns:a16="http://schemas.microsoft.com/office/drawing/2014/main" id="{E69EBF1D-3529-49E4-8826-9F89EAD94C27}"/>
                  </a:ext>
                </a:extLst>
              </p:cNvPr>
              <p:cNvSpPr/>
              <p:nvPr/>
            </p:nvSpPr>
            <p:spPr>
              <a:xfrm>
                <a:off x="5716599" y="5505697"/>
                <a:ext cx="559421" cy="144016"/>
              </a:xfrm>
              <a:prstGeom prst="rect">
                <a:avLst/>
              </a:prstGeom>
              <a:solidFill>
                <a:srgbClr val="FFFF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sp>
          <p:nvSpPr>
            <p:cNvPr id="28" name="Oblaček govora: pravokotnik z zaobljenimi vogali 27">
              <a:extLst>
                <a:ext uri="{FF2B5EF4-FFF2-40B4-BE49-F238E27FC236}">
                  <a16:creationId xmlns:a16="http://schemas.microsoft.com/office/drawing/2014/main" id="{88F6080E-E625-44E3-8EF6-486C2282BB19}"/>
                </a:ext>
              </a:extLst>
            </p:cNvPr>
            <p:cNvSpPr/>
            <p:nvPr/>
          </p:nvSpPr>
          <p:spPr>
            <a:xfrm>
              <a:off x="691103" y="5126812"/>
              <a:ext cx="1341878" cy="866151"/>
            </a:xfrm>
            <a:prstGeom prst="wedgeRoundRectCallout">
              <a:avLst>
                <a:gd name="adj1" fmla="val 53831"/>
                <a:gd name="adj2" fmla="val 114528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b="1" dirty="0">
                  <a:solidFill>
                    <a:schemeClr val="tx1"/>
                  </a:solidFill>
                </a:rPr>
                <a:t>ZAKLJUČEK NASTAVITEV</a:t>
              </a:r>
              <a:endParaRPr lang="sl-SI" sz="1400" dirty="0">
                <a:solidFill>
                  <a:schemeClr val="tx1"/>
                </a:solidFill>
              </a:endParaRPr>
            </a:p>
          </p:txBody>
        </p:sp>
        <p:sp>
          <p:nvSpPr>
            <p:cNvPr id="29" name="Oblaček govora: pravokotnik z zaobljenimi vogali 28">
              <a:extLst>
                <a:ext uri="{FF2B5EF4-FFF2-40B4-BE49-F238E27FC236}">
                  <a16:creationId xmlns:a16="http://schemas.microsoft.com/office/drawing/2014/main" id="{E0D32E6B-DD05-4EF7-8BCA-CC03FCF6B695}"/>
                </a:ext>
              </a:extLst>
            </p:cNvPr>
            <p:cNvSpPr/>
            <p:nvPr/>
          </p:nvSpPr>
          <p:spPr>
            <a:xfrm>
              <a:off x="3822223" y="4656800"/>
              <a:ext cx="1477302" cy="1129454"/>
            </a:xfrm>
            <a:prstGeom prst="wedgeRoundRectCallout">
              <a:avLst>
                <a:gd name="adj1" fmla="val -63110"/>
                <a:gd name="adj2" fmla="val 26022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b="1" dirty="0">
                  <a:solidFill>
                    <a:schemeClr val="tx1"/>
                  </a:solidFill>
                </a:rPr>
                <a:t>Preveri in nastavi pisavo na zapisane vrednosti</a:t>
              </a:r>
              <a:endParaRPr lang="sl-SI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Naslov 1">
            <a:extLst>
              <a:ext uri="{FF2B5EF4-FFF2-40B4-BE49-F238E27FC236}">
                <a16:creationId xmlns:a16="http://schemas.microsoft.com/office/drawing/2014/main" id="{F5A97573-FBE6-4645-86BC-2FAD1D78F4B7}"/>
              </a:ext>
            </a:extLst>
          </p:cNvPr>
          <p:cNvSpPr txBox="1">
            <a:spLocks/>
          </p:cNvSpPr>
          <p:nvPr/>
        </p:nvSpPr>
        <p:spPr>
          <a:xfrm>
            <a:off x="5467264" y="246334"/>
            <a:ext cx="3745632" cy="399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/>
              <a:t>Dodajanje besedila na risbo</a:t>
            </a:r>
            <a:endParaRPr lang="sl-SI" sz="2800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DCF8E3D5-DB88-4CC6-A720-97DE16CD9548}"/>
              </a:ext>
            </a:extLst>
          </p:cNvPr>
          <p:cNvGrpSpPr/>
          <p:nvPr/>
        </p:nvGrpSpPr>
        <p:grpSpPr>
          <a:xfrm>
            <a:off x="8602844" y="1661598"/>
            <a:ext cx="2952596" cy="1951020"/>
            <a:chOff x="8602844" y="1661598"/>
            <a:chExt cx="2952596" cy="1951020"/>
          </a:xfrm>
        </p:grpSpPr>
        <p:pic>
          <p:nvPicPr>
            <p:cNvPr id="31" name="Slika 30">
              <a:extLst>
                <a:ext uri="{FF2B5EF4-FFF2-40B4-BE49-F238E27FC236}">
                  <a16:creationId xmlns:a16="http://schemas.microsoft.com/office/drawing/2014/main" id="{7A7A019C-95F6-42C6-B3CD-45C52AB01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02844" y="1661598"/>
              <a:ext cx="2429698" cy="14640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3" name="Oblaček govora: pravokotnik z zaobljenimi vogali 32">
              <a:extLst>
                <a:ext uri="{FF2B5EF4-FFF2-40B4-BE49-F238E27FC236}">
                  <a16:creationId xmlns:a16="http://schemas.microsoft.com/office/drawing/2014/main" id="{C5D4026E-95FB-4053-849C-CD2A285379C3}"/>
                </a:ext>
              </a:extLst>
            </p:cNvPr>
            <p:cNvSpPr/>
            <p:nvPr/>
          </p:nvSpPr>
          <p:spPr>
            <a:xfrm>
              <a:off x="9277411" y="2861592"/>
              <a:ext cx="2278029" cy="751026"/>
            </a:xfrm>
            <a:prstGeom prst="wedgeRoundRectCallout">
              <a:avLst>
                <a:gd name="adj1" fmla="val 5234"/>
                <a:gd name="adj2" fmla="val -104895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b="1" dirty="0">
                  <a:solidFill>
                    <a:schemeClr val="tx1"/>
                  </a:solidFill>
                </a:rPr>
                <a:t>4. Po kliku na presečišče, nadaljujemo z novim besedilom.</a:t>
              </a:r>
              <a:endParaRPr lang="sl-SI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7965F869-EF4A-4D62-AA38-E928B11B1E48}"/>
              </a:ext>
            </a:extLst>
          </p:cNvPr>
          <p:cNvGrpSpPr/>
          <p:nvPr/>
        </p:nvGrpSpPr>
        <p:grpSpPr>
          <a:xfrm>
            <a:off x="7788739" y="3732353"/>
            <a:ext cx="3825322" cy="2853100"/>
            <a:chOff x="7788739" y="3732353"/>
            <a:chExt cx="3825322" cy="2853100"/>
          </a:xfrm>
        </p:grpSpPr>
        <p:pic>
          <p:nvPicPr>
            <p:cNvPr id="32" name="Slika 31">
              <a:extLst>
                <a:ext uri="{FF2B5EF4-FFF2-40B4-BE49-F238E27FC236}">
                  <a16:creationId xmlns:a16="http://schemas.microsoft.com/office/drawing/2014/main" id="{C6FF0261-2CF7-493C-93E7-6C3F59596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88739" y="3732353"/>
              <a:ext cx="3825322" cy="2853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4" name="Oblaček govora: pravokotnik z zaobljenimi vogali 33">
              <a:extLst>
                <a:ext uri="{FF2B5EF4-FFF2-40B4-BE49-F238E27FC236}">
                  <a16:creationId xmlns:a16="http://schemas.microsoft.com/office/drawing/2014/main" id="{537078A6-408E-40DC-BB69-16F7CB5EAF3D}"/>
                </a:ext>
              </a:extLst>
            </p:cNvPr>
            <p:cNvSpPr/>
            <p:nvPr/>
          </p:nvSpPr>
          <p:spPr>
            <a:xfrm>
              <a:off x="8040216" y="5863539"/>
              <a:ext cx="1777477" cy="589322"/>
            </a:xfrm>
            <a:prstGeom prst="wedgeRoundRectCallout">
              <a:avLst>
                <a:gd name="adj1" fmla="val 133483"/>
                <a:gd name="adj2" fmla="val 16325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b="1" dirty="0">
                  <a:solidFill>
                    <a:schemeClr val="tx1"/>
                  </a:solidFill>
                </a:rPr>
                <a:t>5. Konec dodajanja besedila</a:t>
              </a:r>
              <a:endParaRPr lang="sl-SI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3330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1557A3-12AC-40FA-B0E7-FA76B551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40" y="188640"/>
            <a:ext cx="5060916" cy="399579"/>
          </a:xfrm>
        </p:spPr>
        <p:txBody>
          <a:bodyPr>
            <a:normAutofit fontScale="90000"/>
          </a:bodyPr>
          <a:lstStyle/>
          <a:p>
            <a:r>
              <a:rPr lang="sl-SI" sz="2800" dirty="0"/>
              <a:t>Izbira vseh pomožnih črt in brisanje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42C9045E-8221-417E-B288-3FB4734E2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13" b="92233" l="6250" r="89063">
                        <a14:foregroundMark x1="7813" y1="971" x2="78125" y2="45631"/>
                        <a14:foregroundMark x1="78125" y1="45631" x2="9375" y2="4854"/>
                        <a14:foregroundMark x1="9375" y1="8738" x2="6250" y2="48544"/>
                        <a14:foregroundMark x1="7813" y1="57282" x2="9375" y2="73786"/>
                        <a14:foregroundMark x1="9375" y1="71845" x2="39063" y2="59223"/>
                        <a14:foregroundMark x1="43750" y1="70874" x2="71875" y2="92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954" y="1880828"/>
            <a:ext cx="134228" cy="216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4267DFBB-0E49-4BEA-A8FF-CA4B078B6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13" b="92233" l="6250" r="89063">
                        <a14:foregroundMark x1="7813" y1="971" x2="78125" y2="45631"/>
                        <a14:foregroundMark x1="78125" y1="45631" x2="9375" y2="4854"/>
                        <a14:foregroundMark x1="9375" y1="8738" x2="6250" y2="48544"/>
                        <a14:foregroundMark x1="7813" y1="57282" x2="9375" y2="73786"/>
                        <a14:foregroundMark x1="9375" y1="71845" x2="39063" y2="59223"/>
                        <a14:foregroundMark x1="43750" y1="70874" x2="71875" y2="92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3897052"/>
            <a:ext cx="134228" cy="216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Skupina 2">
            <a:extLst>
              <a:ext uri="{FF2B5EF4-FFF2-40B4-BE49-F238E27FC236}">
                <a16:creationId xmlns:a16="http://schemas.microsoft.com/office/drawing/2014/main" id="{46F2668A-70F5-4A48-951D-38778C90D39E}"/>
              </a:ext>
            </a:extLst>
          </p:cNvPr>
          <p:cNvGrpSpPr/>
          <p:nvPr/>
        </p:nvGrpSpPr>
        <p:grpSpPr>
          <a:xfrm>
            <a:off x="299356" y="806012"/>
            <a:ext cx="7778002" cy="4415482"/>
            <a:chOff x="299356" y="806012"/>
            <a:chExt cx="7778002" cy="4415482"/>
          </a:xfrm>
        </p:grpSpPr>
        <p:pic>
          <p:nvPicPr>
            <p:cNvPr id="4" name="Slika 3">
              <a:extLst>
                <a:ext uri="{FF2B5EF4-FFF2-40B4-BE49-F238E27FC236}">
                  <a16:creationId xmlns:a16="http://schemas.microsoft.com/office/drawing/2014/main" id="{61BA7BDA-690D-4149-B1F2-C87EC7463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356" y="1304764"/>
              <a:ext cx="5867908" cy="31168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Slika 18">
              <a:extLst>
                <a:ext uri="{FF2B5EF4-FFF2-40B4-BE49-F238E27FC236}">
                  <a16:creationId xmlns:a16="http://schemas.microsoft.com/office/drawing/2014/main" id="{699FDF28-3532-49C7-BD81-9D66F12D42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15780" y="2528900"/>
              <a:ext cx="2619774" cy="2103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Oblaček govora: pravokotnik z zaobljenimi vogali 20">
              <a:extLst>
                <a:ext uri="{FF2B5EF4-FFF2-40B4-BE49-F238E27FC236}">
                  <a16:creationId xmlns:a16="http://schemas.microsoft.com/office/drawing/2014/main" id="{64E451A2-2604-4DC7-8104-A91C8D09BB64}"/>
                </a:ext>
              </a:extLst>
            </p:cNvPr>
            <p:cNvSpPr/>
            <p:nvPr/>
          </p:nvSpPr>
          <p:spPr>
            <a:xfrm>
              <a:off x="6150446" y="3431679"/>
              <a:ext cx="1477302" cy="589322"/>
            </a:xfrm>
            <a:prstGeom prst="wedgeRoundRectCallout">
              <a:avLst>
                <a:gd name="adj1" fmla="val -90835"/>
                <a:gd name="adj2" fmla="val 51883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3. Prenesi v skupino </a:t>
              </a:r>
              <a:r>
                <a:rPr lang="sl-SI" sz="1400" b="1" dirty="0">
                  <a:solidFill>
                    <a:schemeClr val="tx1"/>
                  </a:solidFill>
                </a:rPr>
                <a:t>Izbrani</a:t>
              </a:r>
            </a:p>
          </p:txBody>
        </p:sp>
        <p:sp>
          <p:nvSpPr>
            <p:cNvPr id="22" name="Oblaček govora: pravokotnik z zaobljenimi vogali 21">
              <a:extLst>
                <a:ext uri="{FF2B5EF4-FFF2-40B4-BE49-F238E27FC236}">
                  <a16:creationId xmlns:a16="http://schemas.microsoft.com/office/drawing/2014/main" id="{4B81993D-A93C-42A5-953C-BFEFF8773993}"/>
                </a:ext>
              </a:extLst>
            </p:cNvPr>
            <p:cNvSpPr/>
            <p:nvPr/>
          </p:nvSpPr>
          <p:spPr>
            <a:xfrm>
              <a:off x="5411795" y="4632172"/>
              <a:ext cx="1477302" cy="589322"/>
            </a:xfrm>
            <a:prstGeom prst="wedgeRoundRectCallout">
              <a:avLst>
                <a:gd name="adj1" fmla="val -81164"/>
                <a:gd name="adj2" fmla="val -59639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4. Potrdi</a:t>
              </a:r>
              <a:endParaRPr lang="sl-SI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Oblaček govora: pravokotnik z zaobljenimi vogali 22">
              <a:extLst>
                <a:ext uri="{FF2B5EF4-FFF2-40B4-BE49-F238E27FC236}">
                  <a16:creationId xmlns:a16="http://schemas.microsoft.com/office/drawing/2014/main" id="{D8B28C18-3E53-4A75-860D-6CB1B5F9E38E}"/>
                </a:ext>
              </a:extLst>
            </p:cNvPr>
            <p:cNvSpPr/>
            <p:nvPr/>
          </p:nvSpPr>
          <p:spPr>
            <a:xfrm>
              <a:off x="6600056" y="2595619"/>
              <a:ext cx="1477302" cy="589322"/>
            </a:xfrm>
            <a:prstGeom prst="wedgeRoundRectCallout">
              <a:avLst>
                <a:gd name="adj1" fmla="val -68269"/>
                <a:gd name="adj2" fmla="val 51883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2. Izberi </a:t>
              </a:r>
            </a:p>
            <a:p>
              <a:pPr algn="ctr"/>
              <a:r>
                <a:rPr lang="sl-SI" sz="1400" b="1" dirty="0">
                  <a:solidFill>
                    <a:schemeClr val="tx1"/>
                  </a:solidFill>
                </a:rPr>
                <a:t>Pomožne črte</a:t>
              </a:r>
            </a:p>
          </p:txBody>
        </p:sp>
        <p:sp>
          <p:nvSpPr>
            <p:cNvPr id="13" name="Oblaček govora: pravokotnik z zaobljenimi vogali 12">
              <a:extLst>
                <a:ext uri="{FF2B5EF4-FFF2-40B4-BE49-F238E27FC236}">
                  <a16:creationId xmlns:a16="http://schemas.microsoft.com/office/drawing/2014/main" id="{DFDDF07B-BC03-4DBC-B347-FAA7F8B62830}"/>
                </a:ext>
              </a:extLst>
            </p:cNvPr>
            <p:cNvSpPr/>
            <p:nvPr/>
          </p:nvSpPr>
          <p:spPr>
            <a:xfrm>
              <a:off x="3738954" y="806012"/>
              <a:ext cx="1477302" cy="589322"/>
            </a:xfrm>
            <a:prstGeom prst="wedgeRoundRectCallout">
              <a:avLst>
                <a:gd name="adj1" fmla="val -47636"/>
                <a:gd name="adj2" fmla="val 111684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1. klikni na gumb  </a:t>
              </a:r>
              <a:r>
                <a:rPr lang="sl-SI" sz="1400" b="1" dirty="0">
                  <a:solidFill>
                    <a:schemeClr val="tx1"/>
                  </a:solidFill>
                </a:rPr>
                <a:t>Izberi skupine</a:t>
              </a:r>
              <a:endParaRPr lang="sl-SI" sz="1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6" name="Slika 25">
            <a:extLst>
              <a:ext uri="{FF2B5EF4-FFF2-40B4-BE49-F238E27FC236}">
                <a16:creationId xmlns:a16="http://schemas.microsoft.com/office/drawing/2014/main" id="{CEEDA978-807E-4DBD-A893-6760E4F06C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9854" y="4005064"/>
            <a:ext cx="3313298" cy="2438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A112544A-D1ED-4ACA-8E2F-C8F7F5F1CDAF}"/>
              </a:ext>
            </a:extLst>
          </p:cNvPr>
          <p:cNvGrpSpPr/>
          <p:nvPr/>
        </p:nvGrpSpPr>
        <p:grpSpPr>
          <a:xfrm>
            <a:off x="8488960" y="588219"/>
            <a:ext cx="3403684" cy="3308833"/>
            <a:chOff x="8488960" y="588219"/>
            <a:chExt cx="3403684" cy="3308833"/>
          </a:xfrm>
        </p:grpSpPr>
        <p:pic>
          <p:nvPicPr>
            <p:cNvPr id="24" name="Slika 23">
              <a:extLst>
                <a:ext uri="{FF2B5EF4-FFF2-40B4-BE49-F238E27FC236}">
                  <a16:creationId xmlns:a16="http://schemas.microsoft.com/office/drawing/2014/main" id="{8B19B453-AB24-44EA-B80A-D078A5AA5B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21267"/>
            <a:stretch/>
          </p:blipFill>
          <p:spPr>
            <a:xfrm>
              <a:off x="8488960" y="667042"/>
              <a:ext cx="3403684" cy="27619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Oblaček govora: pravokotnik z zaobljenimi vogali 24">
              <a:extLst>
                <a:ext uri="{FF2B5EF4-FFF2-40B4-BE49-F238E27FC236}">
                  <a16:creationId xmlns:a16="http://schemas.microsoft.com/office/drawing/2014/main" id="{D11D5A7E-4D93-49F9-A625-046E7DF9F7C1}"/>
                </a:ext>
              </a:extLst>
            </p:cNvPr>
            <p:cNvSpPr/>
            <p:nvPr/>
          </p:nvSpPr>
          <p:spPr>
            <a:xfrm>
              <a:off x="9178274" y="588219"/>
              <a:ext cx="2116457" cy="589322"/>
            </a:xfrm>
            <a:prstGeom prst="wedgeRoundRectCallout">
              <a:avLst>
                <a:gd name="adj1" fmla="val 1935"/>
                <a:gd name="adj2" fmla="val 100371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Vse pomožne črte so izbrane.</a:t>
              </a:r>
              <a:endParaRPr lang="sl-SI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Oblaček govora: pravokotnik z zaobljenimi vogali 26">
              <a:extLst>
                <a:ext uri="{FF2B5EF4-FFF2-40B4-BE49-F238E27FC236}">
                  <a16:creationId xmlns:a16="http://schemas.microsoft.com/office/drawing/2014/main" id="{81607383-2B80-4391-86FA-602F10B06727}"/>
                </a:ext>
              </a:extLst>
            </p:cNvPr>
            <p:cNvSpPr/>
            <p:nvPr/>
          </p:nvSpPr>
          <p:spPr>
            <a:xfrm>
              <a:off x="9452150" y="2959700"/>
              <a:ext cx="1972441" cy="937352"/>
            </a:xfrm>
            <a:prstGeom prst="wedgeRoundRectCallout">
              <a:avLst>
                <a:gd name="adj1" fmla="val -71989"/>
                <a:gd name="adj2" fmla="val -40332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Izbrane pomožne črte zbriši z gumbom </a:t>
              </a:r>
              <a:r>
                <a:rPr lang="sl-SI" sz="1400" b="1" dirty="0">
                  <a:solidFill>
                    <a:schemeClr val="tx1"/>
                  </a:solidFill>
                </a:rPr>
                <a:t>Radirka </a:t>
              </a:r>
              <a:r>
                <a:rPr lang="sl-SI" sz="1400" dirty="0">
                  <a:solidFill>
                    <a:schemeClr val="tx1"/>
                  </a:solidFill>
                </a:rPr>
                <a:t>ali</a:t>
              </a:r>
              <a:r>
                <a:rPr lang="sl-SI" sz="1400" b="1" dirty="0">
                  <a:solidFill>
                    <a:schemeClr val="tx1"/>
                  </a:solidFill>
                </a:rPr>
                <a:t> Delete </a:t>
              </a:r>
              <a:r>
                <a:rPr lang="sl-SI" sz="1400" dirty="0">
                  <a:solidFill>
                    <a:schemeClr val="tx1"/>
                  </a:solidFill>
                </a:rPr>
                <a:t>na tipkovnici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6820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ED5C0E-7317-4C55-BD04-56951DB89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05109"/>
            <a:ext cx="10515600" cy="543595"/>
          </a:xfrm>
        </p:spPr>
        <p:txBody>
          <a:bodyPr>
            <a:normAutofit/>
          </a:bodyPr>
          <a:lstStyle/>
          <a:p>
            <a:r>
              <a:rPr lang="sl-SI" sz="2800" dirty="0"/>
              <a:t>Spreminjanje debeline in tipa črt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E017412-9E7F-4A70-AA02-A9027EEFC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2849830"/>
            <a:ext cx="883997" cy="579170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00547C12-A084-4410-AE8D-1E5F302043DD}"/>
              </a:ext>
            </a:extLst>
          </p:cNvPr>
          <p:cNvSpPr txBox="1"/>
          <p:nvPr/>
        </p:nvSpPr>
        <p:spPr>
          <a:xfrm>
            <a:off x="299356" y="102504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Spreminjanje debeline črt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75381221-FB7E-4A87-BD8A-9E9C1DCC036E}"/>
              </a:ext>
            </a:extLst>
          </p:cNvPr>
          <p:cNvSpPr txBox="1"/>
          <p:nvPr/>
        </p:nvSpPr>
        <p:spPr>
          <a:xfrm>
            <a:off x="6538649" y="102504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Spreminjanje tipa črt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DF07879D-F21B-4AF6-8C26-F2760A75B57B}"/>
              </a:ext>
            </a:extLst>
          </p:cNvPr>
          <p:cNvGrpSpPr/>
          <p:nvPr/>
        </p:nvGrpSpPr>
        <p:grpSpPr>
          <a:xfrm>
            <a:off x="6708068" y="2094524"/>
            <a:ext cx="3549595" cy="3416787"/>
            <a:chOff x="6708068" y="2094524"/>
            <a:chExt cx="3549595" cy="3416787"/>
          </a:xfrm>
        </p:grpSpPr>
        <p:pic>
          <p:nvPicPr>
            <p:cNvPr id="9" name="Slika 8">
              <a:extLst>
                <a:ext uri="{FF2B5EF4-FFF2-40B4-BE49-F238E27FC236}">
                  <a16:creationId xmlns:a16="http://schemas.microsoft.com/office/drawing/2014/main" id="{92115E3B-C25E-43F0-85C3-B7C5E013B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8068" y="2094524"/>
              <a:ext cx="3549595" cy="3416787"/>
            </a:xfrm>
            <a:prstGeom prst="rect">
              <a:avLst/>
            </a:prstGeom>
          </p:spPr>
        </p:pic>
        <p:sp>
          <p:nvSpPr>
            <p:cNvPr id="12" name="Pravokotnik 11">
              <a:extLst>
                <a:ext uri="{FF2B5EF4-FFF2-40B4-BE49-F238E27FC236}">
                  <a16:creationId xmlns:a16="http://schemas.microsoft.com/office/drawing/2014/main" id="{E1FCC742-AB20-4769-A3BB-299662C4984D}"/>
                </a:ext>
              </a:extLst>
            </p:cNvPr>
            <p:cNvSpPr/>
            <p:nvPr/>
          </p:nvSpPr>
          <p:spPr>
            <a:xfrm>
              <a:off x="7644172" y="4509120"/>
              <a:ext cx="343397" cy="180020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E9ECB8C8-1694-4302-B917-6473108E976D}"/>
              </a:ext>
            </a:extLst>
          </p:cNvPr>
          <p:cNvGrpSpPr/>
          <p:nvPr/>
        </p:nvGrpSpPr>
        <p:grpSpPr>
          <a:xfrm>
            <a:off x="407368" y="1844824"/>
            <a:ext cx="5225394" cy="4147089"/>
            <a:chOff x="407368" y="1844824"/>
            <a:chExt cx="5225394" cy="4147089"/>
          </a:xfrm>
        </p:grpSpPr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921D6054-4875-4828-9BC2-4DFFC896E1E3}"/>
                </a:ext>
              </a:extLst>
            </p:cNvPr>
            <p:cNvGrpSpPr/>
            <p:nvPr/>
          </p:nvGrpSpPr>
          <p:grpSpPr>
            <a:xfrm>
              <a:off x="407368" y="1844824"/>
              <a:ext cx="5225394" cy="4147089"/>
              <a:chOff x="407368" y="1844824"/>
              <a:chExt cx="5225394" cy="4147089"/>
            </a:xfrm>
          </p:grpSpPr>
          <p:pic>
            <p:nvPicPr>
              <p:cNvPr id="3" name="Slika 2">
                <a:extLst>
                  <a:ext uri="{FF2B5EF4-FFF2-40B4-BE49-F238E27FC236}">
                    <a16:creationId xmlns:a16="http://schemas.microsoft.com/office/drawing/2014/main" id="{114A6039-7C2E-48A3-9BD7-BDEAA2352D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7368" y="2276872"/>
                <a:ext cx="5225394" cy="3052093"/>
              </a:xfrm>
              <a:prstGeom prst="rect">
                <a:avLst/>
              </a:prstGeom>
            </p:spPr>
          </p:pic>
          <p:sp>
            <p:nvSpPr>
              <p:cNvPr id="4" name="Oblaček govora: pravokotnik z zaobljenimi vogali 3">
                <a:extLst>
                  <a:ext uri="{FF2B5EF4-FFF2-40B4-BE49-F238E27FC236}">
                    <a16:creationId xmlns:a16="http://schemas.microsoft.com/office/drawing/2014/main" id="{8A8E4945-8981-4702-ACA3-EE0A0FA2F26A}"/>
                  </a:ext>
                </a:extLst>
              </p:cNvPr>
              <p:cNvSpPr/>
              <p:nvPr/>
            </p:nvSpPr>
            <p:spPr>
              <a:xfrm>
                <a:off x="3215680" y="1844824"/>
                <a:ext cx="2340260" cy="762713"/>
              </a:xfrm>
              <a:prstGeom prst="wedgeRoundRectCallout">
                <a:avLst>
                  <a:gd name="adj1" fmla="val -30135"/>
                  <a:gd name="adj2" fmla="val 80363"/>
                  <a:gd name="adj3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sz="1400" b="1" dirty="0">
                    <a:solidFill>
                      <a:schemeClr val="tx1"/>
                    </a:solidFill>
                  </a:rPr>
                  <a:t>1. Izberemo črto</a:t>
                </a:r>
              </a:p>
              <a:p>
                <a:pPr algn="ctr"/>
                <a:r>
                  <a:rPr lang="sl-SI" sz="1400" dirty="0">
                    <a:solidFill>
                      <a:schemeClr val="tx1"/>
                    </a:solidFill>
                  </a:rPr>
                  <a:t>(klikni nanjo z levim miškinim gumbom)</a:t>
                </a:r>
              </a:p>
            </p:txBody>
          </p:sp>
          <p:sp>
            <p:nvSpPr>
              <p:cNvPr id="5" name="Oblaček govora: pravokotnik z zaobljenimi vogali 4">
                <a:extLst>
                  <a:ext uri="{FF2B5EF4-FFF2-40B4-BE49-F238E27FC236}">
                    <a16:creationId xmlns:a16="http://schemas.microsoft.com/office/drawing/2014/main" id="{2138B4D9-B726-40FA-85B4-3B7E7808BAFF}"/>
                  </a:ext>
                </a:extLst>
              </p:cNvPr>
              <p:cNvSpPr/>
              <p:nvPr/>
            </p:nvSpPr>
            <p:spPr>
              <a:xfrm>
                <a:off x="479376" y="2168860"/>
                <a:ext cx="1980220" cy="681974"/>
              </a:xfrm>
              <a:prstGeom prst="wedgeRoundRectCallout">
                <a:avLst>
                  <a:gd name="adj1" fmla="val -28433"/>
                  <a:gd name="adj2" fmla="val 112439"/>
                  <a:gd name="adj3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sz="1400" b="1" dirty="0">
                    <a:solidFill>
                      <a:schemeClr val="tx1"/>
                    </a:solidFill>
                  </a:rPr>
                  <a:t>2. Prikaži lastnosti elementov</a:t>
                </a:r>
              </a:p>
              <a:p>
                <a:pPr algn="ctr"/>
                <a:r>
                  <a:rPr lang="sl-SI" sz="1400" dirty="0">
                    <a:solidFill>
                      <a:schemeClr val="tx1"/>
                    </a:solidFill>
                  </a:rPr>
                  <a:t>(klikni gumb)</a:t>
                </a:r>
              </a:p>
            </p:txBody>
          </p:sp>
          <p:sp>
            <p:nvSpPr>
              <p:cNvPr id="7" name="Oblaček govora: pravokotnik z zaobljenimi vogali 6">
                <a:extLst>
                  <a:ext uri="{FF2B5EF4-FFF2-40B4-BE49-F238E27FC236}">
                    <a16:creationId xmlns:a16="http://schemas.microsoft.com/office/drawing/2014/main" id="{415D4E65-6096-4C58-A3B3-2275B22E4A7D}"/>
                  </a:ext>
                </a:extLst>
              </p:cNvPr>
              <p:cNvSpPr/>
              <p:nvPr/>
            </p:nvSpPr>
            <p:spPr>
              <a:xfrm>
                <a:off x="1306087" y="5229200"/>
                <a:ext cx="2665678" cy="762713"/>
              </a:xfrm>
              <a:prstGeom prst="wedgeRoundRectCallout">
                <a:avLst>
                  <a:gd name="adj1" fmla="val -23145"/>
                  <a:gd name="adj2" fmla="val -185321"/>
                  <a:gd name="adj3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sz="1400" b="1" dirty="0">
                    <a:solidFill>
                      <a:schemeClr val="tx1"/>
                    </a:solidFill>
                  </a:rPr>
                  <a:t>3. Spremenimo debelino črte</a:t>
                </a:r>
              </a:p>
              <a:p>
                <a:pPr algn="ctr"/>
                <a:r>
                  <a:rPr lang="sl-SI" sz="1400" b="1" dirty="0">
                    <a:solidFill>
                      <a:schemeClr val="tx1"/>
                    </a:solidFill>
                  </a:rPr>
                  <a:t>Vidni robovi </a:t>
                </a:r>
                <a:r>
                  <a:rPr lang="sl-SI" sz="1400" dirty="0">
                    <a:solidFill>
                      <a:schemeClr val="tx1"/>
                    </a:solidFill>
                  </a:rPr>
                  <a:t>imajo debelino </a:t>
                </a:r>
                <a:r>
                  <a:rPr lang="sl-SI" sz="1400" b="1" dirty="0">
                    <a:solidFill>
                      <a:schemeClr val="tx1"/>
                    </a:solidFill>
                  </a:rPr>
                  <a:t>0,5</a:t>
                </a:r>
                <a:r>
                  <a:rPr lang="sl-SI" sz="1400" dirty="0">
                    <a:solidFill>
                      <a:schemeClr val="tx1"/>
                    </a:solidFill>
                  </a:rPr>
                  <a:t>,</a:t>
                </a:r>
              </a:p>
              <a:p>
                <a:pPr algn="ctr"/>
                <a:r>
                  <a:rPr lang="sl-SI" sz="1400" b="1" dirty="0">
                    <a:solidFill>
                      <a:schemeClr val="tx1"/>
                    </a:solidFill>
                  </a:rPr>
                  <a:t>vse ostale črte </a:t>
                </a:r>
                <a:r>
                  <a:rPr lang="sl-SI" sz="1400" dirty="0">
                    <a:solidFill>
                      <a:schemeClr val="tx1"/>
                    </a:solidFill>
                  </a:rPr>
                  <a:t>pa debelino </a:t>
                </a:r>
                <a:r>
                  <a:rPr lang="sl-SI" sz="14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sp>
          <p:nvSpPr>
            <p:cNvPr id="13" name="Pravokotnik 12">
              <a:extLst>
                <a:ext uri="{FF2B5EF4-FFF2-40B4-BE49-F238E27FC236}">
                  <a16:creationId xmlns:a16="http://schemas.microsoft.com/office/drawing/2014/main" id="{AEC3C4F6-2085-4602-A420-DC384B556BF1}"/>
                </a:ext>
              </a:extLst>
            </p:cNvPr>
            <p:cNvSpPr/>
            <p:nvPr/>
          </p:nvSpPr>
          <p:spPr>
            <a:xfrm>
              <a:off x="1469486" y="4114645"/>
              <a:ext cx="343397" cy="180020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</p:spTree>
    <p:extLst>
      <p:ext uri="{BB962C8B-B14F-4D97-AF65-F5344CB8AC3E}">
        <p14:creationId xmlns:p14="http://schemas.microsoft.com/office/powerpoint/2010/main" val="2703578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9DD194-D9EE-4E6D-AB19-5B63DFBE0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33864" cy="471587"/>
          </a:xfrm>
        </p:spPr>
        <p:txBody>
          <a:bodyPr>
            <a:noAutofit/>
          </a:bodyPr>
          <a:lstStyle/>
          <a:p>
            <a:r>
              <a:rPr lang="sl-SI" sz="3200" dirty="0"/>
              <a:t>Črte, urejene po debelini in tipu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BC734E8-6669-4D4B-B2CE-AB29DD62F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48" y="1268760"/>
            <a:ext cx="6675698" cy="5014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A0780EB-AAF1-464B-B889-43209C729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124" y="227086"/>
            <a:ext cx="4680520" cy="6056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347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75037EF2-3031-4D38-9684-BEC9A1460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48" y="99848"/>
            <a:ext cx="10515600" cy="831627"/>
          </a:xfrm>
        </p:spPr>
        <p:txBody>
          <a:bodyPr/>
          <a:lstStyle/>
          <a:p>
            <a:r>
              <a:rPr lang="sl-SI" dirty="0"/>
              <a:t>PRIPRAVA LISTA ZA RISANJE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9694404E-9CA3-4156-8C5C-A4EE6BD31686}"/>
              </a:ext>
            </a:extLst>
          </p:cNvPr>
          <p:cNvSpPr txBox="1"/>
          <p:nvPr/>
        </p:nvSpPr>
        <p:spPr>
          <a:xfrm>
            <a:off x="7115876" y="1097211"/>
            <a:ext cx="3052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Nastavitev barve ozadja (lista)</a:t>
            </a: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3648AB3-2874-448E-A6C2-0684BF4DD7D1}"/>
              </a:ext>
            </a:extLst>
          </p:cNvPr>
          <p:cNvGrpSpPr/>
          <p:nvPr/>
        </p:nvGrpSpPr>
        <p:grpSpPr>
          <a:xfrm>
            <a:off x="5231904" y="3974719"/>
            <a:ext cx="3393215" cy="2514621"/>
            <a:chOff x="5231904" y="3974719"/>
            <a:chExt cx="3393215" cy="2514621"/>
          </a:xfrm>
        </p:grpSpPr>
        <p:pic>
          <p:nvPicPr>
            <p:cNvPr id="7" name="Slika 6">
              <a:extLst>
                <a:ext uri="{FF2B5EF4-FFF2-40B4-BE49-F238E27FC236}">
                  <a16:creationId xmlns:a16="http://schemas.microsoft.com/office/drawing/2014/main" id="{E5F4D3E8-0D39-4A05-AF14-A2CC12625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06633" y="3974719"/>
              <a:ext cx="3018486" cy="25146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Oblaček govora: pravokotnik z zaobljenimi vogali 10">
              <a:extLst>
                <a:ext uri="{FF2B5EF4-FFF2-40B4-BE49-F238E27FC236}">
                  <a16:creationId xmlns:a16="http://schemas.microsoft.com/office/drawing/2014/main" id="{120790EE-FFEA-49BF-A0C3-B1D4486F569C}"/>
                </a:ext>
              </a:extLst>
            </p:cNvPr>
            <p:cNvSpPr/>
            <p:nvPr/>
          </p:nvSpPr>
          <p:spPr>
            <a:xfrm>
              <a:off x="5231904" y="4936861"/>
              <a:ext cx="1136460" cy="654820"/>
            </a:xfrm>
            <a:prstGeom prst="wedgeRoundRectCallout">
              <a:avLst>
                <a:gd name="adj1" fmla="val 8373"/>
                <a:gd name="adj2" fmla="val -80594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1. Izberi </a:t>
              </a:r>
              <a:r>
                <a:rPr lang="sl-SI" sz="1400" b="1" dirty="0">
                  <a:solidFill>
                    <a:schemeClr val="tx1"/>
                  </a:solidFill>
                </a:rPr>
                <a:t>Sistemska</a:t>
              </a:r>
            </a:p>
          </p:txBody>
        </p:sp>
        <p:sp>
          <p:nvSpPr>
            <p:cNvPr id="12" name="Oblaček govora: pravokotnik z zaobljenimi vogali 11">
              <a:extLst>
                <a:ext uri="{FF2B5EF4-FFF2-40B4-BE49-F238E27FC236}">
                  <a16:creationId xmlns:a16="http://schemas.microsoft.com/office/drawing/2014/main" id="{355FBB9B-1724-4EA3-AD08-5D3B14BA21F1}"/>
                </a:ext>
              </a:extLst>
            </p:cNvPr>
            <p:cNvSpPr/>
            <p:nvPr/>
          </p:nvSpPr>
          <p:spPr>
            <a:xfrm>
              <a:off x="7622857" y="5591681"/>
              <a:ext cx="890454" cy="459581"/>
            </a:xfrm>
            <a:prstGeom prst="wedgeRoundRectCallout">
              <a:avLst>
                <a:gd name="adj1" fmla="val -88525"/>
                <a:gd name="adj2" fmla="val 87163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2. Potrdi</a:t>
              </a:r>
            </a:p>
          </p:txBody>
        </p:sp>
      </p:grp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14A5E95-8BB7-447E-9E0D-0A68336DD123}"/>
              </a:ext>
            </a:extLst>
          </p:cNvPr>
          <p:cNvGrpSpPr/>
          <p:nvPr/>
        </p:nvGrpSpPr>
        <p:grpSpPr>
          <a:xfrm>
            <a:off x="695400" y="1029531"/>
            <a:ext cx="4271292" cy="5475276"/>
            <a:chOff x="695400" y="1029531"/>
            <a:chExt cx="4271292" cy="5475276"/>
          </a:xfrm>
        </p:grpSpPr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id="{D2480627-AD60-4755-876E-485A846FDBB1}"/>
                </a:ext>
              </a:extLst>
            </p:cNvPr>
            <p:cNvGrpSpPr/>
            <p:nvPr/>
          </p:nvGrpSpPr>
          <p:grpSpPr>
            <a:xfrm>
              <a:off x="695400" y="1029531"/>
              <a:ext cx="4140470" cy="5423805"/>
              <a:chOff x="695400" y="1029531"/>
              <a:chExt cx="4140470" cy="5423805"/>
            </a:xfrm>
          </p:grpSpPr>
          <p:pic>
            <p:nvPicPr>
              <p:cNvPr id="5" name="Slika 4">
                <a:extLst>
                  <a:ext uri="{FF2B5EF4-FFF2-40B4-BE49-F238E27FC236}">
                    <a16:creationId xmlns:a16="http://schemas.microsoft.com/office/drawing/2014/main" id="{E26B7510-6EAB-40EA-A21C-58E769A2D0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5400" y="1029531"/>
                <a:ext cx="4140470" cy="542380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8" name="Oblaček govora: pravokotnik z zaobljenimi vogali 7">
                <a:extLst>
                  <a:ext uri="{FF2B5EF4-FFF2-40B4-BE49-F238E27FC236}">
                    <a16:creationId xmlns:a16="http://schemas.microsoft.com/office/drawing/2014/main" id="{25A20370-014E-4DC6-BA9A-A86965C727C0}"/>
                  </a:ext>
                </a:extLst>
              </p:cNvPr>
              <p:cNvSpPr/>
              <p:nvPr/>
            </p:nvSpPr>
            <p:spPr>
              <a:xfrm>
                <a:off x="1917202" y="1529944"/>
                <a:ext cx="1840872" cy="841152"/>
              </a:xfrm>
              <a:prstGeom prst="wedgeRoundRectCallout">
                <a:avLst>
                  <a:gd name="adj1" fmla="val -98874"/>
                  <a:gd name="adj2" fmla="val -38531"/>
                  <a:gd name="adj3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sz="1400" dirty="0">
                    <a:solidFill>
                      <a:schemeClr val="tx1"/>
                    </a:solidFill>
                  </a:rPr>
                  <a:t>1. </a:t>
                </a:r>
                <a:r>
                  <a:rPr lang="sl-SI" sz="1400" b="1" dirty="0">
                    <a:solidFill>
                      <a:schemeClr val="tx1"/>
                    </a:solidFill>
                  </a:rPr>
                  <a:t>Izbira privzete predloge </a:t>
                </a:r>
                <a:r>
                  <a:rPr lang="sl-SI" sz="1400" dirty="0">
                    <a:solidFill>
                      <a:schemeClr val="tx1"/>
                    </a:solidFill>
                  </a:rPr>
                  <a:t>lista za risanje</a:t>
                </a:r>
              </a:p>
            </p:txBody>
          </p:sp>
          <p:sp>
            <p:nvSpPr>
              <p:cNvPr id="9" name="Oblaček govora: pravokotnik z zaobljenimi vogali 8">
                <a:extLst>
                  <a:ext uri="{FF2B5EF4-FFF2-40B4-BE49-F238E27FC236}">
                    <a16:creationId xmlns:a16="http://schemas.microsoft.com/office/drawing/2014/main" id="{38E96C4C-6780-476D-A889-DB0A549BCFC6}"/>
                  </a:ext>
                </a:extLst>
              </p:cNvPr>
              <p:cNvSpPr/>
              <p:nvPr/>
            </p:nvSpPr>
            <p:spPr>
              <a:xfrm>
                <a:off x="1595500" y="2422567"/>
                <a:ext cx="2988332" cy="841152"/>
              </a:xfrm>
              <a:prstGeom prst="wedgeRoundRectCallout">
                <a:avLst>
                  <a:gd name="adj1" fmla="val -69368"/>
                  <a:gd name="adj2" fmla="val -118930"/>
                  <a:gd name="adj3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sz="1400" dirty="0">
                    <a:solidFill>
                      <a:schemeClr val="tx1"/>
                    </a:solidFill>
                  </a:rPr>
                  <a:t>2. Risbo shrani v mapo </a:t>
                </a:r>
                <a:r>
                  <a:rPr lang="sl-SI" sz="1400" b="1" dirty="0" err="1">
                    <a:solidFill>
                      <a:schemeClr val="tx1"/>
                    </a:solidFill>
                  </a:rPr>
                  <a:t>cicicad</a:t>
                </a:r>
                <a:r>
                  <a:rPr lang="sl-SI" sz="1400" b="1" dirty="0">
                    <a:solidFill>
                      <a:schemeClr val="tx1"/>
                    </a:solidFill>
                  </a:rPr>
                  <a:t> / risbe</a:t>
                </a:r>
              </a:p>
              <a:p>
                <a:pPr algn="ctr"/>
                <a:r>
                  <a:rPr lang="sl-SI" sz="1400" dirty="0">
                    <a:solidFill>
                      <a:schemeClr val="tx1"/>
                    </a:solidFill>
                  </a:rPr>
                  <a:t>Ime datoteke: </a:t>
                </a:r>
                <a:r>
                  <a:rPr lang="sl-SI" sz="1400" b="1" i="1" dirty="0">
                    <a:solidFill>
                      <a:schemeClr val="tx1"/>
                    </a:solidFill>
                  </a:rPr>
                  <a:t>Osnove risanja 1 </a:t>
                </a:r>
              </a:p>
            </p:txBody>
          </p:sp>
        </p:grpSp>
        <p:sp>
          <p:nvSpPr>
            <p:cNvPr id="18" name="Oblaček govora: pravokotnik z zaobljenimi vogali 17">
              <a:extLst>
                <a:ext uri="{FF2B5EF4-FFF2-40B4-BE49-F238E27FC236}">
                  <a16:creationId xmlns:a16="http://schemas.microsoft.com/office/drawing/2014/main" id="{BE2FADC4-4831-49AF-BF4A-FA49B68E78DD}"/>
                </a:ext>
              </a:extLst>
            </p:cNvPr>
            <p:cNvSpPr/>
            <p:nvPr/>
          </p:nvSpPr>
          <p:spPr>
            <a:xfrm>
              <a:off x="1549613" y="3361774"/>
              <a:ext cx="2988332" cy="1575087"/>
            </a:xfrm>
            <a:prstGeom prst="wedgeRoundRectCallout">
              <a:avLst>
                <a:gd name="adj1" fmla="val -2823"/>
                <a:gd name="adj2" fmla="val -47881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b="1" dirty="0">
                  <a:solidFill>
                    <a:schemeClr val="tx1"/>
                  </a:solidFill>
                </a:rPr>
                <a:t>KAJ LAHKO GRE NAROBE PRI SPROTNEM SHRANJEVANJU?</a:t>
              </a:r>
            </a:p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Včasih nerodno kliknemo nekoliko višje in namesto gumba Shrani, kliknemo gumb Nova risba s privzeto predlogo.</a:t>
              </a:r>
            </a:p>
          </p:txBody>
        </p:sp>
        <p:pic>
          <p:nvPicPr>
            <p:cNvPr id="19" name="Slika 18">
              <a:extLst>
                <a:ext uri="{FF2B5EF4-FFF2-40B4-BE49-F238E27FC236}">
                  <a16:creationId xmlns:a16="http://schemas.microsoft.com/office/drawing/2014/main" id="{2281D061-59B6-4319-93C3-77ECD1D34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00041" y="3974719"/>
              <a:ext cx="456528" cy="8740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" name="Slika 1">
              <a:extLst>
                <a:ext uri="{FF2B5EF4-FFF2-40B4-BE49-F238E27FC236}">
                  <a16:creationId xmlns:a16="http://schemas.microsoft.com/office/drawing/2014/main" id="{811F9041-F9CD-4252-B23E-ADA3CBC2A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47335" y="5057516"/>
              <a:ext cx="1303133" cy="8458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Oblaček govora: pravokotnik z zaobljenimi vogali 19">
              <a:extLst>
                <a:ext uri="{FF2B5EF4-FFF2-40B4-BE49-F238E27FC236}">
                  <a16:creationId xmlns:a16="http://schemas.microsoft.com/office/drawing/2014/main" id="{1954E52B-80D0-4C7A-AE43-0452F00E5204}"/>
                </a:ext>
              </a:extLst>
            </p:cNvPr>
            <p:cNvSpPr/>
            <p:nvPr/>
          </p:nvSpPr>
          <p:spPr>
            <a:xfrm>
              <a:off x="3346502" y="5046308"/>
              <a:ext cx="1620190" cy="1458499"/>
            </a:xfrm>
            <a:prstGeom prst="wedgeRoundRectCallout">
              <a:avLst>
                <a:gd name="adj1" fmla="val -79502"/>
                <a:gd name="adj2" fmla="val -27947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b="1" dirty="0">
                  <a:solidFill>
                    <a:schemeClr val="tx1"/>
                  </a:solidFill>
                </a:rPr>
                <a:t>Novo risbo zapri </a:t>
              </a:r>
              <a:r>
                <a:rPr lang="sl-SI" sz="1400" dirty="0">
                  <a:solidFill>
                    <a:schemeClr val="tx1"/>
                  </a:solidFill>
                </a:rPr>
                <a:t>(desni zgornji vogal – spodnji x in ponovno bo vidna tvoja risba.</a:t>
              </a:r>
            </a:p>
          </p:txBody>
        </p:sp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BB40A5AF-2BA5-4D90-81CE-326A949D3B34}"/>
              </a:ext>
            </a:extLst>
          </p:cNvPr>
          <p:cNvGrpSpPr/>
          <p:nvPr/>
        </p:nvGrpSpPr>
        <p:grpSpPr>
          <a:xfrm>
            <a:off x="5606633" y="1677945"/>
            <a:ext cx="6117278" cy="2635831"/>
            <a:chOff x="5606633" y="1677945"/>
            <a:chExt cx="6117278" cy="2635831"/>
          </a:xfrm>
        </p:grpSpPr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E71E1C9A-ABD1-4003-B0FF-F2ED2A642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06633" y="1677945"/>
              <a:ext cx="6117278" cy="20129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Puščica: desno 20">
              <a:extLst>
                <a:ext uri="{FF2B5EF4-FFF2-40B4-BE49-F238E27FC236}">
                  <a16:creationId xmlns:a16="http://schemas.microsoft.com/office/drawing/2014/main" id="{1B30F4CE-DDA5-4F4D-9A62-28DBC58DD4E6}"/>
                </a:ext>
              </a:extLst>
            </p:cNvPr>
            <p:cNvSpPr/>
            <p:nvPr/>
          </p:nvSpPr>
          <p:spPr>
            <a:xfrm rot="7518627">
              <a:off x="6471139" y="3096529"/>
              <a:ext cx="2230317" cy="20417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9A73C057-84EB-4BF1-BE70-9208584E72C9}"/>
              </a:ext>
            </a:extLst>
          </p:cNvPr>
          <p:cNvGrpSpPr/>
          <p:nvPr/>
        </p:nvGrpSpPr>
        <p:grpSpPr>
          <a:xfrm>
            <a:off x="8351778" y="4029193"/>
            <a:ext cx="3396850" cy="2460147"/>
            <a:chOff x="8351778" y="4029193"/>
            <a:chExt cx="3396850" cy="2460147"/>
          </a:xfrm>
        </p:grpSpPr>
        <p:grpSp>
          <p:nvGrpSpPr>
            <p:cNvPr id="17" name="Skupina 16">
              <a:extLst>
                <a:ext uri="{FF2B5EF4-FFF2-40B4-BE49-F238E27FC236}">
                  <a16:creationId xmlns:a16="http://schemas.microsoft.com/office/drawing/2014/main" id="{F2744040-699C-4646-B026-F63919D9A17E}"/>
                </a:ext>
              </a:extLst>
            </p:cNvPr>
            <p:cNvGrpSpPr/>
            <p:nvPr/>
          </p:nvGrpSpPr>
          <p:grpSpPr>
            <a:xfrm>
              <a:off x="9046672" y="4029193"/>
              <a:ext cx="2701956" cy="2460147"/>
              <a:chOff x="9046672" y="4029193"/>
              <a:chExt cx="2701956" cy="2460147"/>
            </a:xfrm>
          </p:grpSpPr>
          <p:pic>
            <p:nvPicPr>
              <p:cNvPr id="13" name="Slika 12">
                <a:extLst>
                  <a:ext uri="{FF2B5EF4-FFF2-40B4-BE49-F238E27FC236}">
                    <a16:creationId xmlns:a16="http://schemas.microsoft.com/office/drawing/2014/main" id="{1A89E15C-5B05-4BBA-B62C-A20E2D5B53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46672" y="4029193"/>
                <a:ext cx="2701956" cy="246014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4" name="Oblaček govora: pravokotnik z zaobljenimi vogali 13">
                <a:extLst>
                  <a:ext uri="{FF2B5EF4-FFF2-40B4-BE49-F238E27FC236}">
                    <a16:creationId xmlns:a16="http://schemas.microsoft.com/office/drawing/2014/main" id="{D2CD68BE-C7C5-4837-A5F6-D523D66F3D42}"/>
                  </a:ext>
                </a:extLst>
              </p:cNvPr>
              <p:cNvSpPr/>
              <p:nvPr/>
            </p:nvSpPr>
            <p:spPr>
              <a:xfrm>
                <a:off x="10350652" y="5476178"/>
                <a:ext cx="1332147" cy="828092"/>
              </a:xfrm>
              <a:prstGeom prst="wedgeRoundRectCallout">
                <a:avLst>
                  <a:gd name="adj1" fmla="val -103908"/>
                  <a:gd name="adj2" fmla="val -127511"/>
                  <a:gd name="adj3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sz="1400" dirty="0">
                    <a:solidFill>
                      <a:schemeClr val="tx1"/>
                    </a:solidFill>
                  </a:rPr>
                  <a:t>3. Klikni gumb </a:t>
                </a:r>
                <a:r>
                  <a:rPr lang="sl-SI" sz="1400" b="1" dirty="0">
                    <a:solidFill>
                      <a:schemeClr val="tx1"/>
                    </a:solidFill>
                  </a:rPr>
                  <a:t>Cela risba</a:t>
                </a:r>
              </a:p>
            </p:txBody>
          </p:sp>
        </p:grpSp>
        <p:sp>
          <p:nvSpPr>
            <p:cNvPr id="22" name="Puščica: desno 21">
              <a:extLst>
                <a:ext uri="{FF2B5EF4-FFF2-40B4-BE49-F238E27FC236}">
                  <a16:creationId xmlns:a16="http://schemas.microsoft.com/office/drawing/2014/main" id="{CB9C95F4-5765-418A-8B7E-6F441438A42E}"/>
                </a:ext>
              </a:extLst>
            </p:cNvPr>
            <p:cNvSpPr/>
            <p:nvPr/>
          </p:nvSpPr>
          <p:spPr>
            <a:xfrm>
              <a:off x="8351778" y="4778028"/>
              <a:ext cx="1044104" cy="1991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</p:spTree>
    <p:extLst>
      <p:ext uri="{BB962C8B-B14F-4D97-AF65-F5344CB8AC3E}">
        <p14:creationId xmlns:p14="http://schemas.microsoft.com/office/powerpoint/2010/main" val="115079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F5CD49-42FB-462E-966F-73E5A95C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08219"/>
            <a:ext cx="10515600" cy="723615"/>
          </a:xfrm>
        </p:spPr>
        <p:txBody>
          <a:bodyPr/>
          <a:lstStyle/>
          <a:p>
            <a:r>
              <a:rPr lang="sl-SI" dirty="0"/>
              <a:t>Spreminjanje zapisov v glavi risbe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D3725A-3173-4EE6-8658-9B4AEECEA52C}"/>
              </a:ext>
            </a:extLst>
          </p:cNvPr>
          <p:cNvGrpSpPr/>
          <p:nvPr/>
        </p:nvGrpSpPr>
        <p:grpSpPr>
          <a:xfrm>
            <a:off x="299356" y="1124744"/>
            <a:ext cx="6038608" cy="3107796"/>
            <a:chOff x="299356" y="1124744"/>
            <a:chExt cx="6038608" cy="3107796"/>
          </a:xfrm>
        </p:grpSpPr>
        <p:pic>
          <p:nvPicPr>
            <p:cNvPr id="4" name="Slika 3">
              <a:extLst>
                <a:ext uri="{FF2B5EF4-FFF2-40B4-BE49-F238E27FC236}">
                  <a16:creationId xmlns:a16="http://schemas.microsoft.com/office/drawing/2014/main" id="{416D32C8-AA89-4232-BCC0-FD90B51BD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356" y="1124744"/>
              <a:ext cx="3132091" cy="18137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Oblaček govora: pravokotnik z zaobljenimi vogali 4">
              <a:extLst>
                <a:ext uri="{FF2B5EF4-FFF2-40B4-BE49-F238E27FC236}">
                  <a16:creationId xmlns:a16="http://schemas.microsoft.com/office/drawing/2014/main" id="{CE6FE7B4-BFD7-49EC-921F-426393ECA5A3}"/>
                </a:ext>
              </a:extLst>
            </p:cNvPr>
            <p:cNvSpPr/>
            <p:nvPr/>
          </p:nvSpPr>
          <p:spPr>
            <a:xfrm>
              <a:off x="1098219" y="1859219"/>
              <a:ext cx="1136460" cy="654820"/>
            </a:xfrm>
            <a:prstGeom prst="wedgeRoundRectCallout">
              <a:avLst>
                <a:gd name="adj1" fmla="val -43973"/>
                <a:gd name="adj2" fmla="val -81907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1. Povečava</a:t>
              </a:r>
            </a:p>
          </p:txBody>
        </p:sp>
        <p:sp>
          <p:nvSpPr>
            <p:cNvPr id="7" name="PoljeZBesedilom 6">
              <a:extLst>
                <a:ext uri="{FF2B5EF4-FFF2-40B4-BE49-F238E27FC236}">
                  <a16:creationId xmlns:a16="http://schemas.microsoft.com/office/drawing/2014/main" id="{11776C44-A1D8-4D71-B58C-4D2DD4F142B8}"/>
                </a:ext>
              </a:extLst>
            </p:cNvPr>
            <p:cNvSpPr txBox="1"/>
            <p:nvPr/>
          </p:nvSpPr>
          <p:spPr>
            <a:xfrm>
              <a:off x="3323692" y="3023978"/>
              <a:ext cx="3014272" cy="64633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l-SI" dirty="0"/>
                <a:t>Z drsnikom (na desnem robu) se pomakni do glave risbe.</a:t>
              </a:r>
            </a:p>
          </p:txBody>
        </p:sp>
        <p:sp>
          <p:nvSpPr>
            <p:cNvPr id="8" name="Puščica: upognjeno 7">
              <a:extLst>
                <a:ext uri="{FF2B5EF4-FFF2-40B4-BE49-F238E27FC236}">
                  <a16:creationId xmlns:a16="http://schemas.microsoft.com/office/drawing/2014/main" id="{88ACD4B4-11DC-4CA4-943F-CDDA57646F49}"/>
                </a:ext>
              </a:extLst>
            </p:cNvPr>
            <p:cNvSpPr/>
            <p:nvPr/>
          </p:nvSpPr>
          <p:spPr>
            <a:xfrm rot="5400000">
              <a:off x="3054276" y="1483936"/>
              <a:ext cx="877663" cy="228305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  <p:sp>
          <p:nvSpPr>
            <p:cNvPr id="10" name="Puščica: upognjeno 9">
              <a:extLst>
                <a:ext uri="{FF2B5EF4-FFF2-40B4-BE49-F238E27FC236}">
                  <a16:creationId xmlns:a16="http://schemas.microsoft.com/office/drawing/2014/main" id="{B4959122-C04F-4C3A-94FE-F9DDB5D2FDEE}"/>
                </a:ext>
              </a:extLst>
            </p:cNvPr>
            <p:cNvSpPr/>
            <p:nvPr/>
          </p:nvSpPr>
          <p:spPr>
            <a:xfrm rot="16200000" flipH="1">
              <a:off x="2020765" y="2929612"/>
              <a:ext cx="877663" cy="1728194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75AB8C28-D4CB-4C05-AA91-7E6FE7F2AD6E}"/>
              </a:ext>
            </a:extLst>
          </p:cNvPr>
          <p:cNvGrpSpPr/>
          <p:nvPr/>
        </p:nvGrpSpPr>
        <p:grpSpPr>
          <a:xfrm>
            <a:off x="299355" y="3769518"/>
            <a:ext cx="6372709" cy="2835548"/>
            <a:chOff x="299355" y="3769518"/>
            <a:chExt cx="6372709" cy="2835548"/>
          </a:xfrm>
        </p:grpSpPr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CD112293-4FA5-4EE5-B608-6D9B93E63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355" y="3769518"/>
              <a:ext cx="5883005" cy="28355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Oblaček govora: pravokotnik z zaobljenimi vogali 8">
              <a:extLst>
                <a:ext uri="{FF2B5EF4-FFF2-40B4-BE49-F238E27FC236}">
                  <a16:creationId xmlns:a16="http://schemas.microsoft.com/office/drawing/2014/main" id="{81B1E07B-21A2-400C-8C58-04781F53F853}"/>
                </a:ext>
              </a:extLst>
            </p:cNvPr>
            <p:cNvSpPr/>
            <p:nvPr/>
          </p:nvSpPr>
          <p:spPr>
            <a:xfrm>
              <a:off x="1027141" y="3966872"/>
              <a:ext cx="1676520" cy="1514356"/>
            </a:xfrm>
            <a:prstGeom prst="wedgeRoundRectCallout">
              <a:avLst>
                <a:gd name="adj1" fmla="val 33112"/>
                <a:gd name="adj2" fmla="val 72942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2. Z desno miškino tipko klikni na besedilo. Odpre se okno, kjer izberi </a:t>
              </a:r>
              <a:r>
                <a:rPr lang="sl-SI" sz="1400" b="1" i="1" dirty="0">
                  <a:solidFill>
                    <a:schemeClr val="tx1"/>
                  </a:solidFill>
                </a:rPr>
                <a:t>Lastnosti</a:t>
              </a:r>
              <a:r>
                <a:rPr lang="sl-SI" sz="1400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12" name="Puščica: upognjeno 11">
              <a:extLst>
                <a:ext uri="{FF2B5EF4-FFF2-40B4-BE49-F238E27FC236}">
                  <a16:creationId xmlns:a16="http://schemas.microsoft.com/office/drawing/2014/main" id="{3DD4EC61-2DFF-42BF-9575-B7F37E9762C7}"/>
                </a:ext>
              </a:extLst>
            </p:cNvPr>
            <p:cNvSpPr/>
            <p:nvPr/>
          </p:nvSpPr>
          <p:spPr>
            <a:xfrm>
              <a:off x="4439816" y="4365104"/>
              <a:ext cx="2232248" cy="1332148"/>
            </a:xfrm>
            <a:prstGeom prst="bentArrow">
              <a:avLst>
                <a:gd name="adj1" fmla="val 15034"/>
                <a:gd name="adj2" fmla="val 13861"/>
                <a:gd name="adj3" fmla="val 18922"/>
                <a:gd name="adj4" fmla="val 396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Skupina 27">
            <a:extLst>
              <a:ext uri="{FF2B5EF4-FFF2-40B4-BE49-F238E27FC236}">
                <a16:creationId xmlns:a16="http://schemas.microsoft.com/office/drawing/2014/main" id="{A89657FD-7914-489B-BA33-279A792FA3C1}"/>
              </a:ext>
            </a:extLst>
          </p:cNvPr>
          <p:cNvGrpSpPr/>
          <p:nvPr/>
        </p:nvGrpSpPr>
        <p:grpSpPr>
          <a:xfrm>
            <a:off x="5316796" y="878809"/>
            <a:ext cx="5413540" cy="2697453"/>
            <a:chOff x="5316796" y="878809"/>
            <a:chExt cx="5413540" cy="2697453"/>
          </a:xfrm>
        </p:grpSpPr>
        <p:pic>
          <p:nvPicPr>
            <p:cNvPr id="13" name="Slika 12">
              <a:extLst>
                <a:ext uri="{FF2B5EF4-FFF2-40B4-BE49-F238E27FC236}">
                  <a16:creationId xmlns:a16="http://schemas.microsoft.com/office/drawing/2014/main" id="{AA63EBC5-816B-419B-BC5D-9A0992FD8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7587" y="2600701"/>
              <a:ext cx="4272749" cy="9755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Slika 14">
              <a:extLst>
                <a:ext uri="{FF2B5EF4-FFF2-40B4-BE49-F238E27FC236}">
                  <a16:creationId xmlns:a16="http://schemas.microsoft.com/office/drawing/2014/main" id="{C9B582CE-C32B-4EC4-AC1D-1F9945110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16796" y="878809"/>
              <a:ext cx="1021168" cy="10745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Slika 15">
              <a:extLst>
                <a:ext uri="{FF2B5EF4-FFF2-40B4-BE49-F238E27FC236}">
                  <a16:creationId xmlns:a16="http://schemas.microsoft.com/office/drawing/2014/main" id="{5C2BDFB2-36E6-4C14-9B8F-1561664B4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913" b="92233" l="6250" r="89063">
                          <a14:foregroundMark x1="7813" y1="971" x2="78125" y2="45631"/>
                          <a14:foregroundMark x1="78125" y1="45631" x2="9375" y2="4854"/>
                          <a14:foregroundMark x1="9375" y1="8738" x2="6250" y2="48544"/>
                          <a14:foregroundMark x1="7813" y1="57282" x2="9375" y2="73786"/>
                          <a14:foregroundMark x1="9375" y1="71845" x2="39063" y2="59223"/>
                          <a14:foregroundMark x1="43750" y1="70874" x2="71875" y2="922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6160" y="1416065"/>
              <a:ext cx="278015" cy="447430"/>
            </a:xfrm>
            <a:prstGeom prst="rect">
              <a:avLst/>
            </a:prstGeom>
          </p:spPr>
        </p:pic>
        <p:sp>
          <p:nvSpPr>
            <p:cNvPr id="17" name="Oblaček govora: pravokotnik z zaobljenimi vogali 16">
              <a:extLst>
                <a:ext uri="{FF2B5EF4-FFF2-40B4-BE49-F238E27FC236}">
                  <a16:creationId xmlns:a16="http://schemas.microsoft.com/office/drawing/2014/main" id="{274E0C14-841F-4895-AB07-26112B8E2CC8}"/>
                </a:ext>
              </a:extLst>
            </p:cNvPr>
            <p:cNvSpPr/>
            <p:nvPr/>
          </p:nvSpPr>
          <p:spPr>
            <a:xfrm>
              <a:off x="6169236" y="918745"/>
              <a:ext cx="1454614" cy="654820"/>
            </a:xfrm>
            <a:prstGeom prst="wedgeRoundRectCallout">
              <a:avLst>
                <a:gd name="adj1" fmla="val -86693"/>
                <a:gd name="adj2" fmla="val 53667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4. Klikni </a:t>
              </a:r>
            </a:p>
            <a:p>
              <a:pPr algn="ctr"/>
              <a:r>
                <a:rPr lang="sl-SI" sz="1400" b="1" dirty="0">
                  <a:solidFill>
                    <a:schemeClr val="tx1"/>
                  </a:solidFill>
                </a:rPr>
                <a:t>Linearni premik</a:t>
              </a:r>
            </a:p>
          </p:txBody>
        </p:sp>
        <p:sp>
          <p:nvSpPr>
            <p:cNvPr id="19" name="Puščica: desno 18">
              <a:extLst>
                <a:ext uri="{FF2B5EF4-FFF2-40B4-BE49-F238E27FC236}">
                  <a16:creationId xmlns:a16="http://schemas.microsoft.com/office/drawing/2014/main" id="{9B21A421-A2B1-4A35-B111-70DF333C0ED7}"/>
                </a:ext>
              </a:extLst>
            </p:cNvPr>
            <p:cNvSpPr/>
            <p:nvPr/>
          </p:nvSpPr>
          <p:spPr>
            <a:xfrm rot="13657928">
              <a:off x="6076527" y="2426019"/>
              <a:ext cx="1443192" cy="3505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54E91F27-0164-4C48-BD96-11F0B244529A}"/>
              </a:ext>
            </a:extLst>
          </p:cNvPr>
          <p:cNvGrpSpPr/>
          <p:nvPr/>
        </p:nvGrpSpPr>
        <p:grpSpPr>
          <a:xfrm>
            <a:off x="7334765" y="528151"/>
            <a:ext cx="4602276" cy="1705084"/>
            <a:chOff x="7334765" y="528151"/>
            <a:chExt cx="4602276" cy="1705084"/>
          </a:xfrm>
        </p:grpSpPr>
        <p:pic>
          <p:nvPicPr>
            <p:cNvPr id="18" name="Slika 17">
              <a:extLst>
                <a:ext uri="{FF2B5EF4-FFF2-40B4-BE49-F238E27FC236}">
                  <a16:creationId xmlns:a16="http://schemas.microsoft.com/office/drawing/2014/main" id="{18CAD7F5-350F-4518-A71D-7F83BB4BC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11186" y="1257674"/>
              <a:ext cx="4058463" cy="9755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Puščica: upognjeno 19">
              <a:extLst>
                <a:ext uri="{FF2B5EF4-FFF2-40B4-BE49-F238E27FC236}">
                  <a16:creationId xmlns:a16="http://schemas.microsoft.com/office/drawing/2014/main" id="{9407DCCC-88D6-47EE-BBA5-2DC7BA532B74}"/>
                </a:ext>
              </a:extLst>
            </p:cNvPr>
            <p:cNvSpPr/>
            <p:nvPr/>
          </p:nvSpPr>
          <p:spPr>
            <a:xfrm rot="5400000">
              <a:off x="8114483" y="239168"/>
              <a:ext cx="723613" cy="228305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  <p:sp>
          <p:nvSpPr>
            <p:cNvPr id="21" name="Oblaček govora: pravokotnik z zaobljenimi vogali 20">
              <a:extLst>
                <a:ext uri="{FF2B5EF4-FFF2-40B4-BE49-F238E27FC236}">
                  <a16:creationId xmlns:a16="http://schemas.microsoft.com/office/drawing/2014/main" id="{1D91F58B-A754-4045-8DE7-9114822BF18F}"/>
                </a:ext>
              </a:extLst>
            </p:cNvPr>
            <p:cNvSpPr/>
            <p:nvPr/>
          </p:nvSpPr>
          <p:spPr>
            <a:xfrm>
              <a:off x="9516380" y="528151"/>
              <a:ext cx="2420661" cy="729523"/>
            </a:xfrm>
            <a:prstGeom prst="wedgeRoundRectCallout">
              <a:avLst>
                <a:gd name="adj1" fmla="val -34245"/>
                <a:gd name="adj2" fmla="val 127539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5. Prvi klik – začetek premika.</a:t>
              </a:r>
            </a:p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Besedilo je v okvirčku.</a:t>
              </a:r>
            </a:p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Drugi klik – konec premika.</a:t>
              </a:r>
            </a:p>
          </p:txBody>
        </p:sp>
      </p:grp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4CF0384F-5B95-4988-A7C0-B57E67627348}"/>
              </a:ext>
            </a:extLst>
          </p:cNvPr>
          <p:cNvGrpSpPr/>
          <p:nvPr/>
        </p:nvGrpSpPr>
        <p:grpSpPr>
          <a:xfrm>
            <a:off x="9169126" y="2060080"/>
            <a:ext cx="2703658" cy="4489553"/>
            <a:chOff x="9164648" y="2054159"/>
            <a:chExt cx="2703658" cy="4489553"/>
          </a:xfrm>
        </p:grpSpPr>
        <p:pic>
          <p:nvPicPr>
            <p:cNvPr id="26" name="Slika 25">
              <a:extLst>
                <a:ext uri="{FF2B5EF4-FFF2-40B4-BE49-F238E27FC236}">
                  <a16:creationId xmlns:a16="http://schemas.microsoft.com/office/drawing/2014/main" id="{D17B1E22-85ED-4A4C-9629-2809CCD99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87685" y="4981477"/>
              <a:ext cx="2674852" cy="156223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Puščica: desno 22">
              <a:extLst>
                <a:ext uri="{FF2B5EF4-FFF2-40B4-BE49-F238E27FC236}">
                  <a16:creationId xmlns:a16="http://schemas.microsoft.com/office/drawing/2014/main" id="{4F994FC1-C611-467B-ABCB-78EC6B7562D2}"/>
                </a:ext>
              </a:extLst>
            </p:cNvPr>
            <p:cNvSpPr/>
            <p:nvPr/>
          </p:nvSpPr>
          <p:spPr>
            <a:xfrm rot="5400000" flipV="1">
              <a:off x="9821734" y="3794696"/>
              <a:ext cx="3787109" cy="3060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4" name="Oblaček govora: pravokotnik z zaobljenimi vogali 23">
              <a:extLst>
                <a:ext uri="{FF2B5EF4-FFF2-40B4-BE49-F238E27FC236}">
                  <a16:creationId xmlns:a16="http://schemas.microsoft.com/office/drawing/2014/main" id="{68C7F1CA-F98D-4C4A-B6B9-6D4E2D476122}"/>
                </a:ext>
              </a:extLst>
            </p:cNvPr>
            <p:cNvSpPr/>
            <p:nvPr/>
          </p:nvSpPr>
          <p:spPr>
            <a:xfrm>
              <a:off x="9164648" y="4221008"/>
              <a:ext cx="2420661" cy="625955"/>
            </a:xfrm>
            <a:prstGeom prst="wedgeRoundRectCallout">
              <a:avLst>
                <a:gd name="adj1" fmla="val 13481"/>
                <a:gd name="adj2" fmla="val 216187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6. Spremeni širino znakov v % na 70 in razmik med znaki 8.</a:t>
              </a:r>
            </a:p>
          </p:txBody>
        </p:sp>
      </p:grp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D69EC919-AF95-4B49-9717-5B6EFB21E9B5}"/>
              </a:ext>
            </a:extLst>
          </p:cNvPr>
          <p:cNvGrpSpPr/>
          <p:nvPr/>
        </p:nvGrpSpPr>
        <p:grpSpPr>
          <a:xfrm>
            <a:off x="6413519" y="3354875"/>
            <a:ext cx="2447291" cy="3198378"/>
            <a:chOff x="6413519" y="3354875"/>
            <a:chExt cx="2447291" cy="3198378"/>
          </a:xfrm>
        </p:grpSpPr>
        <p:pic>
          <p:nvPicPr>
            <p:cNvPr id="11" name="Slika 10">
              <a:extLst>
                <a:ext uri="{FF2B5EF4-FFF2-40B4-BE49-F238E27FC236}">
                  <a16:creationId xmlns:a16="http://schemas.microsoft.com/office/drawing/2014/main" id="{37289E55-E538-4F65-A3DB-4934879A2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71520" y="3762026"/>
              <a:ext cx="2389290" cy="27912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Puščica: desno 13">
              <a:extLst>
                <a:ext uri="{FF2B5EF4-FFF2-40B4-BE49-F238E27FC236}">
                  <a16:creationId xmlns:a16="http://schemas.microsoft.com/office/drawing/2014/main" id="{F321A47A-958F-473E-846F-D9FB2E6FAA5C}"/>
                </a:ext>
              </a:extLst>
            </p:cNvPr>
            <p:cNvSpPr/>
            <p:nvPr/>
          </p:nvSpPr>
          <p:spPr>
            <a:xfrm rot="16200000">
              <a:off x="8071981" y="3773159"/>
              <a:ext cx="1142603" cy="3060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5" name="Oblaček govora: pravokotnik z zaobljenimi vogali 24">
              <a:extLst>
                <a:ext uri="{FF2B5EF4-FFF2-40B4-BE49-F238E27FC236}">
                  <a16:creationId xmlns:a16="http://schemas.microsoft.com/office/drawing/2014/main" id="{D9409814-5FDF-4405-8763-3874C5A1F51D}"/>
                </a:ext>
              </a:extLst>
            </p:cNvPr>
            <p:cNvSpPr/>
            <p:nvPr/>
          </p:nvSpPr>
          <p:spPr>
            <a:xfrm>
              <a:off x="6413519" y="5474352"/>
              <a:ext cx="2420661" cy="825978"/>
            </a:xfrm>
            <a:prstGeom prst="wedgeRoundRectCallout">
              <a:avLst>
                <a:gd name="adj1" fmla="val 18566"/>
                <a:gd name="adj2" fmla="val -155014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3. Vpiši naslov risbe:</a:t>
              </a:r>
            </a:p>
            <a:p>
              <a:pPr algn="ctr"/>
              <a:r>
                <a:rPr lang="sl-SI" sz="1400" b="1" i="1" dirty="0" err="1">
                  <a:solidFill>
                    <a:schemeClr val="tx1"/>
                  </a:solidFill>
                </a:rPr>
                <a:t>CiciCAD</a:t>
              </a:r>
              <a:r>
                <a:rPr lang="sl-SI" sz="1400" b="1" i="1" dirty="0">
                  <a:solidFill>
                    <a:schemeClr val="tx1"/>
                  </a:solidFill>
                </a:rPr>
                <a:t> – OSNOVE RISANJA</a:t>
              </a:r>
            </a:p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Spremembe potrdi z Enter.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322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A66EA6-F0D7-4F37-8147-E2CE6B059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l-SI" dirty="0"/>
              <a:t>Izpolnjena glava risbe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9111220-1E7A-41E5-8F1D-E839944E9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20" y="3619967"/>
            <a:ext cx="11136560" cy="2887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BF3C827-4D96-414A-8D8D-BB29A837A37F}"/>
              </a:ext>
            </a:extLst>
          </p:cNvPr>
          <p:cNvSpPr txBox="1"/>
          <p:nvPr/>
        </p:nvSpPr>
        <p:spPr>
          <a:xfrm>
            <a:off x="527720" y="1520788"/>
            <a:ext cx="9312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Naloga: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Po vzorcu na prejšnji prosojnici spremeni zapise v glavi risbe.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Risbo med delom večkrat shrani!</a:t>
            </a:r>
          </a:p>
        </p:txBody>
      </p:sp>
    </p:spTree>
    <p:extLst>
      <p:ext uri="{BB962C8B-B14F-4D97-AF65-F5344CB8AC3E}">
        <p14:creationId xmlns:p14="http://schemas.microsoft.com/office/powerpoint/2010/main" val="3270568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DCE096-54C6-4D4B-9B12-213747327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74686"/>
            <a:ext cx="7020780" cy="495621"/>
          </a:xfrm>
        </p:spPr>
        <p:txBody>
          <a:bodyPr>
            <a:normAutofit/>
          </a:bodyPr>
          <a:lstStyle/>
          <a:p>
            <a:r>
              <a:rPr lang="sl-SI" sz="2800" dirty="0"/>
              <a:t>Risanje navpičnih in vodoravnih pomožnih črt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59DE0968-B478-4D4A-BFE1-3EA95093BB05}"/>
              </a:ext>
            </a:extLst>
          </p:cNvPr>
          <p:cNvGrpSpPr/>
          <p:nvPr/>
        </p:nvGrpSpPr>
        <p:grpSpPr>
          <a:xfrm>
            <a:off x="227348" y="332656"/>
            <a:ext cx="11377264" cy="1908212"/>
            <a:chOff x="227348" y="332656"/>
            <a:chExt cx="11377264" cy="1908212"/>
          </a:xfrm>
        </p:grpSpPr>
        <p:pic>
          <p:nvPicPr>
            <p:cNvPr id="16" name="Slika 15">
              <a:extLst>
                <a:ext uri="{FF2B5EF4-FFF2-40B4-BE49-F238E27FC236}">
                  <a16:creationId xmlns:a16="http://schemas.microsoft.com/office/drawing/2014/main" id="{7CB58049-F96C-4D9F-A147-B4C0739DC6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7348" y="965027"/>
              <a:ext cx="11070071" cy="12758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Oblaček govora: pravokotnik z zaobljenimi vogali 17">
              <a:extLst>
                <a:ext uri="{FF2B5EF4-FFF2-40B4-BE49-F238E27FC236}">
                  <a16:creationId xmlns:a16="http://schemas.microsoft.com/office/drawing/2014/main" id="{70BBA138-4405-4397-9E3E-24518DB53561}"/>
                </a:ext>
              </a:extLst>
            </p:cNvPr>
            <p:cNvSpPr/>
            <p:nvPr/>
          </p:nvSpPr>
          <p:spPr>
            <a:xfrm>
              <a:off x="4307274" y="747065"/>
              <a:ext cx="1454614" cy="654820"/>
            </a:xfrm>
            <a:prstGeom prst="wedgeRoundRectCallout">
              <a:avLst>
                <a:gd name="adj1" fmla="val -34817"/>
                <a:gd name="adj2" fmla="val 117387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1. Vključi </a:t>
              </a:r>
            </a:p>
            <a:p>
              <a:pPr algn="ctr"/>
              <a:r>
                <a:rPr lang="sl-SI" sz="1400" b="1" dirty="0">
                  <a:solidFill>
                    <a:schemeClr val="tx1"/>
                  </a:solidFill>
                </a:rPr>
                <a:t>Pomožne črte</a:t>
              </a:r>
            </a:p>
          </p:txBody>
        </p:sp>
        <p:sp>
          <p:nvSpPr>
            <p:cNvPr id="19" name="Oblaček govora: pravokotnik z zaobljenimi vogali 18">
              <a:extLst>
                <a:ext uri="{FF2B5EF4-FFF2-40B4-BE49-F238E27FC236}">
                  <a16:creationId xmlns:a16="http://schemas.microsoft.com/office/drawing/2014/main" id="{4D28243B-3A40-46B4-898C-49EBF610B59C}"/>
                </a:ext>
              </a:extLst>
            </p:cNvPr>
            <p:cNvSpPr/>
            <p:nvPr/>
          </p:nvSpPr>
          <p:spPr>
            <a:xfrm>
              <a:off x="7608168" y="332656"/>
              <a:ext cx="3996444" cy="1033995"/>
            </a:xfrm>
            <a:prstGeom prst="wedgeRoundRectCallout">
              <a:avLst>
                <a:gd name="adj1" fmla="val -30099"/>
                <a:gd name="adj2" fmla="val 9877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2. </a:t>
              </a:r>
              <a:r>
                <a:rPr lang="sl-SI" sz="1400" b="1" dirty="0">
                  <a:solidFill>
                    <a:schemeClr val="tx1"/>
                  </a:solidFill>
                </a:rPr>
                <a:t>Pravokotni način risanja (premikanja objektov) </a:t>
              </a:r>
              <a:r>
                <a:rPr lang="sl-SI" sz="1400" dirty="0">
                  <a:solidFill>
                    <a:schemeClr val="tx1"/>
                  </a:solidFill>
                </a:rPr>
                <a:t>pomeni, da </a:t>
              </a:r>
              <a:r>
                <a:rPr lang="sl-SI" sz="1400" b="1" dirty="0">
                  <a:solidFill>
                    <a:schemeClr val="tx1"/>
                  </a:solidFill>
                </a:rPr>
                <a:t>lahko rišemo le vodoravne in navpične črte </a:t>
              </a:r>
              <a:r>
                <a:rPr lang="sl-SI" sz="1400" dirty="0">
                  <a:solidFill>
                    <a:schemeClr val="tx1"/>
                  </a:solidFill>
                </a:rPr>
                <a:t>oziroma premikamo narisane predmete le vodoravno ali navpično, ne pa tudi poševno.</a:t>
              </a:r>
              <a:endParaRPr lang="sl-SI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Skupina 3">
            <a:extLst>
              <a:ext uri="{FF2B5EF4-FFF2-40B4-BE49-F238E27FC236}">
                <a16:creationId xmlns:a16="http://schemas.microsoft.com/office/drawing/2014/main" id="{68E4395D-0EDE-4B22-9030-093EC689F1C5}"/>
              </a:ext>
            </a:extLst>
          </p:cNvPr>
          <p:cNvGrpSpPr/>
          <p:nvPr/>
        </p:nvGrpSpPr>
        <p:grpSpPr>
          <a:xfrm>
            <a:off x="227348" y="2249397"/>
            <a:ext cx="2916323" cy="3375847"/>
            <a:chOff x="227348" y="2249397"/>
            <a:chExt cx="2916323" cy="3375847"/>
          </a:xfrm>
        </p:grpSpPr>
        <p:pic>
          <p:nvPicPr>
            <p:cNvPr id="15" name="Slika 14">
              <a:extLst>
                <a:ext uri="{FF2B5EF4-FFF2-40B4-BE49-F238E27FC236}">
                  <a16:creationId xmlns:a16="http://schemas.microsoft.com/office/drawing/2014/main" id="{8D2683AE-3561-44ED-ACE6-23A2DC5E8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368"/>
            <a:stretch/>
          </p:blipFill>
          <p:spPr>
            <a:xfrm>
              <a:off x="227348" y="4072388"/>
              <a:ext cx="1188132" cy="15528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Slika 16">
              <a:extLst>
                <a:ext uri="{FF2B5EF4-FFF2-40B4-BE49-F238E27FC236}">
                  <a16:creationId xmlns:a16="http://schemas.microsoft.com/office/drawing/2014/main" id="{769E9F91-CB6B-4E04-8709-A0A8FE36E3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7349" y="2518335"/>
              <a:ext cx="1130934" cy="11760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Oblaček govora: pravokotnik z zaobljenimi vogali 19">
              <a:extLst>
                <a:ext uri="{FF2B5EF4-FFF2-40B4-BE49-F238E27FC236}">
                  <a16:creationId xmlns:a16="http://schemas.microsoft.com/office/drawing/2014/main" id="{04B4E1BE-55F5-4F88-A282-4F9A5916E1AF}"/>
                </a:ext>
              </a:extLst>
            </p:cNvPr>
            <p:cNvSpPr/>
            <p:nvPr/>
          </p:nvSpPr>
          <p:spPr>
            <a:xfrm>
              <a:off x="1487488" y="2249397"/>
              <a:ext cx="1454614" cy="654820"/>
            </a:xfrm>
            <a:prstGeom prst="wedgeRoundRectCallout">
              <a:avLst>
                <a:gd name="adj1" fmla="val -119650"/>
                <a:gd name="adj2" fmla="val 40109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3. </a:t>
              </a:r>
              <a:r>
                <a:rPr lang="sl-SI" sz="1400" b="1" dirty="0">
                  <a:solidFill>
                    <a:schemeClr val="tx1"/>
                  </a:solidFill>
                </a:rPr>
                <a:t>Črta med dvema točkama</a:t>
              </a:r>
            </a:p>
          </p:txBody>
        </p:sp>
        <p:sp>
          <p:nvSpPr>
            <p:cNvPr id="21" name="Oblaček govora: pravokotnik z zaobljenimi vogali 20">
              <a:extLst>
                <a:ext uri="{FF2B5EF4-FFF2-40B4-BE49-F238E27FC236}">
                  <a16:creationId xmlns:a16="http://schemas.microsoft.com/office/drawing/2014/main" id="{E72F15A7-0A26-4B6D-B762-5D8565FCF89C}"/>
                </a:ext>
              </a:extLst>
            </p:cNvPr>
            <p:cNvSpPr/>
            <p:nvPr/>
          </p:nvSpPr>
          <p:spPr>
            <a:xfrm>
              <a:off x="1491742" y="3259428"/>
              <a:ext cx="1651929" cy="1249691"/>
            </a:xfrm>
            <a:prstGeom prst="wedgeRoundRectCallout">
              <a:avLst>
                <a:gd name="adj1" fmla="val -109439"/>
                <a:gd name="adj2" fmla="val 3382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4. </a:t>
              </a:r>
              <a:r>
                <a:rPr lang="sl-SI" sz="1400" b="1" dirty="0">
                  <a:solidFill>
                    <a:schemeClr val="tx1"/>
                  </a:solidFill>
                </a:rPr>
                <a:t>Določanje točk z miškinim kazalčkom </a:t>
              </a:r>
              <a:r>
                <a:rPr lang="sl-SI" sz="1400" dirty="0">
                  <a:solidFill>
                    <a:schemeClr val="tx1"/>
                  </a:solidFill>
                </a:rPr>
                <a:t>(privzeto – samodejna izbira)</a:t>
              </a:r>
            </a:p>
          </p:txBody>
        </p:sp>
      </p:grp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86FC3A8-0247-4FA5-921B-2DDF4D42F00B}"/>
              </a:ext>
            </a:extLst>
          </p:cNvPr>
          <p:cNvGrpSpPr/>
          <p:nvPr/>
        </p:nvGrpSpPr>
        <p:grpSpPr>
          <a:xfrm>
            <a:off x="1741790" y="2518335"/>
            <a:ext cx="6329408" cy="4013734"/>
            <a:chOff x="1741790" y="2518335"/>
            <a:chExt cx="6329408" cy="4013734"/>
          </a:xfrm>
        </p:grpSpPr>
        <p:pic>
          <p:nvPicPr>
            <p:cNvPr id="22" name="Slika 21">
              <a:extLst>
                <a:ext uri="{FF2B5EF4-FFF2-40B4-BE49-F238E27FC236}">
                  <a16:creationId xmlns:a16="http://schemas.microsoft.com/office/drawing/2014/main" id="{1B45A2C4-F649-4DAF-AA85-CC0D18749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6522" y="2535588"/>
              <a:ext cx="1398106" cy="39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Oblaček govora: pravokotnik z zaobljenimi vogali 22">
              <a:extLst>
                <a:ext uri="{FF2B5EF4-FFF2-40B4-BE49-F238E27FC236}">
                  <a16:creationId xmlns:a16="http://schemas.microsoft.com/office/drawing/2014/main" id="{877A3A3B-AF82-4957-B8FA-48FC79BB3F18}"/>
                </a:ext>
              </a:extLst>
            </p:cNvPr>
            <p:cNvSpPr/>
            <p:nvPr/>
          </p:nvSpPr>
          <p:spPr>
            <a:xfrm>
              <a:off x="3899756" y="3176972"/>
              <a:ext cx="661310" cy="366788"/>
            </a:xfrm>
            <a:prstGeom prst="wedgeRoundRectCallout">
              <a:avLst>
                <a:gd name="adj1" fmla="val -50685"/>
                <a:gd name="adj2" fmla="val 92984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1. klik</a:t>
              </a:r>
            </a:p>
          </p:txBody>
        </p:sp>
        <p:sp>
          <p:nvSpPr>
            <p:cNvPr id="24" name="Oblaček govora: pravokotnik z zaobljenimi vogali 23">
              <a:extLst>
                <a:ext uri="{FF2B5EF4-FFF2-40B4-BE49-F238E27FC236}">
                  <a16:creationId xmlns:a16="http://schemas.microsoft.com/office/drawing/2014/main" id="{22102917-B5DD-4F86-A65E-F4D757D84EE9}"/>
                </a:ext>
              </a:extLst>
            </p:cNvPr>
            <p:cNvSpPr/>
            <p:nvPr/>
          </p:nvSpPr>
          <p:spPr>
            <a:xfrm>
              <a:off x="3976619" y="5085184"/>
              <a:ext cx="661310" cy="366788"/>
            </a:xfrm>
            <a:prstGeom prst="wedgeRoundRectCallout">
              <a:avLst>
                <a:gd name="adj1" fmla="val -50685"/>
                <a:gd name="adj2" fmla="val 92984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2. klik</a:t>
              </a:r>
            </a:p>
          </p:txBody>
        </p:sp>
        <p:sp>
          <p:nvSpPr>
            <p:cNvPr id="25" name="Oblaček govora: pravokotnik z zaobljenimi vogali 24">
              <a:extLst>
                <a:ext uri="{FF2B5EF4-FFF2-40B4-BE49-F238E27FC236}">
                  <a16:creationId xmlns:a16="http://schemas.microsoft.com/office/drawing/2014/main" id="{E37A0D97-6EA0-40E8-BC19-86B59A6C95D6}"/>
                </a:ext>
              </a:extLst>
            </p:cNvPr>
            <p:cNvSpPr/>
            <p:nvPr/>
          </p:nvSpPr>
          <p:spPr>
            <a:xfrm>
              <a:off x="4297902" y="5877249"/>
              <a:ext cx="1454614" cy="654820"/>
            </a:xfrm>
            <a:prstGeom prst="wedgeRoundRectCallout">
              <a:avLst>
                <a:gd name="adj1" fmla="val -81495"/>
                <a:gd name="adj2" fmla="val -65045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lega miškinega kazalčka</a:t>
              </a:r>
              <a:endParaRPr lang="sl-SI" sz="1400" b="1" dirty="0">
                <a:solidFill>
                  <a:schemeClr val="tx1"/>
                </a:solidFill>
              </a:endParaRPr>
            </a:p>
          </p:txBody>
        </p:sp>
        <p:pic>
          <p:nvPicPr>
            <p:cNvPr id="27" name="Slika 26">
              <a:extLst>
                <a:ext uri="{FF2B5EF4-FFF2-40B4-BE49-F238E27FC236}">
                  <a16:creationId xmlns:a16="http://schemas.microsoft.com/office/drawing/2014/main" id="{9EC9AD25-4511-4604-B299-2EA8DC4CA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99309" y="2518335"/>
              <a:ext cx="913846" cy="39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8" name="Oblaček govora: pravokotnik z zaobljenimi vogali 27">
              <a:extLst>
                <a:ext uri="{FF2B5EF4-FFF2-40B4-BE49-F238E27FC236}">
                  <a16:creationId xmlns:a16="http://schemas.microsoft.com/office/drawing/2014/main" id="{852550D5-EFA2-4DAE-B1AD-9AA6A662D471}"/>
                </a:ext>
              </a:extLst>
            </p:cNvPr>
            <p:cNvSpPr/>
            <p:nvPr/>
          </p:nvSpPr>
          <p:spPr>
            <a:xfrm>
              <a:off x="6616584" y="2582906"/>
              <a:ext cx="1454614" cy="1489482"/>
            </a:xfrm>
            <a:prstGeom prst="wedgeRoundRectCallout">
              <a:avLst>
                <a:gd name="adj1" fmla="val -79370"/>
                <a:gd name="adj2" fmla="val 33823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 err="1">
                  <a:solidFill>
                    <a:schemeClr val="tx1"/>
                  </a:solidFill>
                </a:rPr>
                <a:t>CiciCAD</a:t>
              </a:r>
              <a:r>
                <a:rPr lang="sl-SI" sz="1400" dirty="0">
                  <a:solidFill>
                    <a:schemeClr val="tx1"/>
                  </a:solidFill>
                </a:rPr>
                <a:t> riše pomožne črte kot tanke črtkane črte, ki potekajo čez celotno risbo.</a:t>
              </a:r>
              <a:endParaRPr lang="sl-SI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Oblaček govora: pravokotnik z zaobljenimi vogali 28">
              <a:extLst>
                <a:ext uri="{FF2B5EF4-FFF2-40B4-BE49-F238E27FC236}">
                  <a16:creationId xmlns:a16="http://schemas.microsoft.com/office/drawing/2014/main" id="{87AE6762-E203-4371-B856-FB146DE73987}"/>
                </a:ext>
              </a:extLst>
            </p:cNvPr>
            <p:cNvSpPr/>
            <p:nvPr/>
          </p:nvSpPr>
          <p:spPr>
            <a:xfrm>
              <a:off x="1741790" y="4934183"/>
              <a:ext cx="1651929" cy="1249690"/>
            </a:xfrm>
            <a:prstGeom prst="wedgeRoundRectCallout">
              <a:avLst>
                <a:gd name="adj1" fmla="val 70157"/>
                <a:gd name="adj2" fmla="val -13322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5. Kazalec miške se spremeni v velik križ, ki poteka čez celotno polje.</a:t>
              </a:r>
              <a:endParaRPr lang="sl-SI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Skupina 5">
            <a:extLst>
              <a:ext uri="{FF2B5EF4-FFF2-40B4-BE49-F238E27FC236}">
                <a16:creationId xmlns:a16="http://schemas.microsoft.com/office/drawing/2014/main" id="{EC8F8142-9856-4E5B-9018-DE049462AA07}"/>
              </a:ext>
            </a:extLst>
          </p:cNvPr>
          <p:cNvGrpSpPr/>
          <p:nvPr/>
        </p:nvGrpSpPr>
        <p:grpSpPr>
          <a:xfrm>
            <a:off x="8255418" y="2518335"/>
            <a:ext cx="2907218" cy="1417443"/>
            <a:chOff x="8255418" y="2518335"/>
            <a:chExt cx="2907218" cy="1417443"/>
          </a:xfrm>
        </p:grpSpPr>
        <p:pic>
          <p:nvPicPr>
            <p:cNvPr id="30" name="Slika 29">
              <a:extLst>
                <a:ext uri="{FF2B5EF4-FFF2-40B4-BE49-F238E27FC236}">
                  <a16:creationId xmlns:a16="http://schemas.microsoft.com/office/drawing/2014/main" id="{006A57CA-828B-4C9E-802E-39415CD71E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37824"/>
            <a:stretch/>
          </p:blipFill>
          <p:spPr>
            <a:xfrm>
              <a:off x="8586073" y="2518335"/>
              <a:ext cx="2245908" cy="14174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1" name="Oblaček govora: pravokotnik z zaobljenimi vogali 30">
              <a:extLst>
                <a:ext uri="{FF2B5EF4-FFF2-40B4-BE49-F238E27FC236}">
                  <a16:creationId xmlns:a16="http://schemas.microsoft.com/office/drawing/2014/main" id="{7BD9CF34-D8B7-408F-ACAD-43991DD10B1D}"/>
                </a:ext>
              </a:extLst>
            </p:cNvPr>
            <p:cNvSpPr/>
            <p:nvPr/>
          </p:nvSpPr>
          <p:spPr>
            <a:xfrm>
              <a:off x="8255418" y="2772586"/>
              <a:ext cx="661310" cy="366788"/>
            </a:xfrm>
            <a:prstGeom prst="wedgeRoundRectCallout">
              <a:avLst>
                <a:gd name="adj1" fmla="val 56710"/>
                <a:gd name="adj2" fmla="val 88144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1. klik</a:t>
              </a:r>
            </a:p>
          </p:txBody>
        </p:sp>
        <p:sp>
          <p:nvSpPr>
            <p:cNvPr id="32" name="Oblaček govora: pravokotnik z zaobljenimi vogali 31">
              <a:extLst>
                <a:ext uri="{FF2B5EF4-FFF2-40B4-BE49-F238E27FC236}">
                  <a16:creationId xmlns:a16="http://schemas.microsoft.com/office/drawing/2014/main" id="{2CA1E381-E267-4EE3-ABC8-8BD2590C1F9E}"/>
                </a:ext>
              </a:extLst>
            </p:cNvPr>
            <p:cNvSpPr/>
            <p:nvPr/>
          </p:nvSpPr>
          <p:spPr>
            <a:xfrm>
              <a:off x="10501326" y="2818053"/>
              <a:ext cx="661310" cy="366788"/>
            </a:xfrm>
            <a:prstGeom prst="wedgeRoundRectCallout">
              <a:avLst>
                <a:gd name="adj1" fmla="val -50685"/>
                <a:gd name="adj2" fmla="val 92984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2. klik</a:t>
              </a:r>
            </a:p>
          </p:txBody>
        </p:sp>
      </p:grpSp>
      <p:pic>
        <p:nvPicPr>
          <p:cNvPr id="33" name="Slika 32">
            <a:extLst>
              <a:ext uri="{FF2B5EF4-FFF2-40B4-BE49-F238E27FC236}">
                <a16:creationId xmlns:a16="http://schemas.microsoft.com/office/drawing/2014/main" id="{6E989E7E-7AA7-4E8D-AAD9-606DD4BA8E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4152" y="4756488"/>
            <a:ext cx="4038950" cy="1737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8680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Skupina 35">
            <a:extLst>
              <a:ext uri="{FF2B5EF4-FFF2-40B4-BE49-F238E27FC236}">
                <a16:creationId xmlns:a16="http://schemas.microsoft.com/office/drawing/2014/main" id="{63FF69C9-5D7F-48CE-A2AC-B7AA67CA81F0}"/>
              </a:ext>
            </a:extLst>
          </p:cNvPr>
          <p:cNvGrpSpPr/>
          <p:nvPr/>
        </p:nvGrpSpPr>
        <p:grpSpPr>
          <a:xfrm>
            <a:off x="7325123" y="3681510"/>
            <a:ext cx="4640982" cy="2987299"/>
            <a:chOff x="7325123" y="3681510"/>
            <a:chExt cx="4640982" cy="2987299"/>
          </a:xfrm>
        </p:grpSpPr>
        <p:pic>
          <p:nvPicPr>
            <p:cNvPr id="14" name="Slika 13">
              <a:extLst>
                <a:ext uri="{FF2B5EF4-FFF2-40B4-BE49-F238E27FC236}">
                  <a16:creationId xmlns:a16="http://schemas.microsoft.com/office/drawing/2014/main" id="{55F982A4-8A4D-4D21-9034-C89B18967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25123" y="3681510"/>
              <a:ext cx="4640982" cy="29872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2" name="Oblaček govora: pravokotnik z zaobljenimi vogali 31">
              <a:extLst>
                <a:ext uri="{FF2B5EF4-FFF2-40B4-BE49-F238E27FC236}">
                  <a16:creationId xmlns:a16="http://schemas.microsoft.com/office/drawing/2014/main" id="{FE50CE7C-3E12-4A46-8659-A1976CC606EB}"/>
                </a:ext>
              </a:extLst>
            </p:cNvPr>
            <p:cNvSpPr/>
            <p:nvPr/>
          </p:nvSpPr>
          <p:spPr>
            <a:xfrm>
              <a:off x="10445045" y="4446600"/>
              <a:ext cx="1454614" cy="1258017"/>
            </a:xfrm>
            <a:prstGeom prst="wedgeRoundRectCallout">
              <a:avLst>
                <a:gd name="adj1" fmla="val 3021"/>
                <a:gd name="adj2" fmla="val 75602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8. Risanje vzporednic zaključiš, če pritisneš desno miškino tipko in klikneš x.</a:t>
              </a:r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45DCE096-54C6-4D4B-9B12-213747327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40" y="118994"/>
            <a:ext cx="10515600" cy="651607"/>
          </a:xfrm>
        </p:spPr>
        <p:txBody>
          <a:bodyPr>
            <a:normAutofit/>
          </a:bodyPr>
          <a:lstStyle/>
          <a:p>
            <a:r>
              <a:rPr lang="sl-SI" sz="2800" dirty="0"/>
              <a:t>Risanje vzporednic na določeni oddaljenosti</a:t>
            </a:r>
          </a:p>
        </p:txBody>
      </p: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846D2EB5-E8C2-40A5-868B-7902ACFDA05F}"/>
              </a:ext>
            </a:extLst>
          </p:cNvPr>
          <p:cNvGrpSpPr/>
          <p:nvPr/>
        </p:nvGrpSpPr>
        <p:grpSpPr>
          <a:xfrm>
            <a:off x="182353" y="690126"/>
            <a:ext cx="3854590" cy="2442103"/>
            <a:chOff x="182353" y="690126"/>
            <a:chExt cx="3854590" cy="2442103"/>
          </a:xfrm>
        </p:grpSpPr>
        <p:pic>
          <p:nvPicPr>
            <p:cNvPr id="15" name="Slika 14">
              <a:extLst>
                <a:ext uri="{FF2B5EF4-FFF2-40B4-BE49-F238E27FC236}">
                  <a16:creationId xmlns:a16="http://schemas.microsoft.com/office/drawing/2014/main" id="{210B7198-BCF3-42A3-9C71-2F3E298F8C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353" y="690126"/>
              <a:ext cx="3059426" cy="7913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Oblaček govora: pravokotnik z zaobljenimi vogali 15">
              <a:extLst>
                <a:ext uri="{FF2B5EF4-FFF2-40B4-BE49-F238E27FC236}">
                  <a16:creationId xmlns:a16="http://schemas.microsoft.com/office/drawing/2014/main" id="{B5380A54-BA13-4F85-9718-778F71837E06}"/>
                </a:ext>
              </a:extLst>
            </p:cNvPr>
            <p:cNvSpPr/>
            <p:nvPr/>
          </p:nvSpPr>
          <p:spPr>
            <a:xfrm>
              <a:off x="2462187" y="1641192"/>
              <a:ext cx="1574756" cy="1491037"/>
            </a:xfrm>
            <a:prstGeom prst="wedgeRoundRectCallout">
              <a:avLst>
                <a:gd name="adj1" fmla="val -25267"/>
                <a:gd name="adj2" fmla="val -62754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1. Vključi </a:t>
              </a:r>
              <a:r>
                <a:rPr lang="sl-SI" sz="1400" b="1" dirty="0">
                  <a:solidFill>
                    <a:schemeClr val="tx1"/>
                  </a:solidFill>
                </a:rPr>
                <a:t>Pomožne črte</a:t>
              </a:r>
            </a:p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Če želiš risati navadne polne črte, samo izključiš pomožne črte</a:t>
              </a:r>
            </a:p>
          </p:txBody>
        </p: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B6F60FC7-BC55-405E-AF0D-A00E19126975}"/>
              </a:ext>
            </a:extLst>
          </p:cNvPr>
          <p:cNvGrpSpPr/>
          <p:nvPr/>
        </p:nvGrpSpPr>
        <p:grpSpPr>
          <a:xfrm>
            <a:off x="2494187" y="3303549"/>
            <a:ext cx="2248095" cy="2338610"/>
            <a:chOff x="2815228" y="3581023"/>
            <a:chExt cx="2248095" cy="2338610"/>
          </a:xfrm>
        </p:grpSpPr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0103315C-8C9B-4196-9801-D17F54971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5228" y="4128778"/>
              <a:ext cx="2248095" cy="17908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Oblaček govora: pravokotnik z zaobljenimi vogali 19">
              <a:extLst>
                <a:ext uri="{FF2B5EF4-FFF2-40B4-BE49-F238E27FC236}">
                  <a16:creationId xmlns:a16="http://schemas.microsoft.com/office/drawing/2014/main" id="{B7B2BF8C-6956-4D82-923A-DEEC6AA8641D}"/>
                </a:ext>
              </a:extLst>
            </p:cNvPr>
            <p:cNvSpPr/>
            <p:nvPr/>
          </p:nvSpPr>
          <p:spPr>
            <a:xfrm>
              <a:off x="2815228" y="3581023"/>
              <a:ext cx="2130604" cy="651608"/>
            </a:xfrm>
            <a:prstGeom prst="wedgeRoundRectCallout">
              <a:avLst>
                <a:gd name="adj1" fmla="val 10129"/>
                <a:gd name="adj2" fmla="val 165753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3. </a:t>
              </a:r>
              <a:r>
                <a:rPr lang="sl-SI" sz="1400" b="1" dirty="0">
                  <a:solidFill>
                    <a:schemeClr val="tx1"/>
                  </a:solidFill>
                </a:rPr>
                <a:t>Vpiši številko </a:t>
              </a:r>
              <a:r>
                <a:rPr lang="sl-SI" sz="1400" dirty="0">
                  <a:solidFill>
                    <a:schemeClr val="tx1"/>
                  </a:solidFill>
                </a:rPr>
                <a:t>(brez enote mm) </a:t>
              </a:r>
              <a:r>
                <a:rPr lang="sl-SI" sz="1400" b="1" dirty="0">
                  <a:solidFill>
                    <a:schemeClr val="tx1"/>
                  </a:solidFill>
                </a:rPr>
                <a:t>in pritisni Enter</a:t>
              </a:r>
            </a:p>
          </p:txBody>
        </p:sp>
      </p:grpSp>
      <p:pic>
        <p:nvPicPr>
          <p:cNvPr id="21" name="Slika 20">
            <a:extLst>
              <a:ext uri="{FF2B5EF4-FFF2-40B4-BE49-F238E27FC236}">
                <a16:creationId xmlns:a16="http://schemas.microsoft.com/office/drawing/2014/main" id="{B1E14BA6-FB93-4EE4-BDED-19653BB5ED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13" b="92233" l="6250" r="89063">
                        <a14:foregroundMark x1="7813" y1="971" x2="78125" y2="45631"/>
                        <a14:foregroundMark x1="78125" y1="45631" x2="9375" y2="4854"/>
                        <a14:foregroundMark x1="9375" y1="8738" x2="6250" y2="48544"/>
                        <a14:foregroundMark x1="7813" y1="57282" x2="9375" y2="73786"/>
                        <a14:foregroundMark x1="9375" y1="71845" x2="39063" y2="59223"/>
                        <a14:foregroundMark x1="43750" y1="70874" x2="71875" y2="92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2" y="2052603"/>
            <a:ext cx="184095" cy="296278"/>
          </a:xfrm>
          <a:prstGeom prst="rect">
            <a:avLst/>
          </a:prstGeom>
        </p:spPr>
      </p:pic>
      <p:grpSp>
        <p:nvGrpSpPr>
          <p:cNvPr id="34" name="Skupina 33">
            <a:extLst>
              <a:ext uri="{FF2B5EF4-FFF2-40B4-BE49-F238E27FC236}">
                <a16:creationId xmlns:a16="http://schemas.microsoft.com/office/drawing/2014/main" id="{EF00AE4C-B6BA-4CCE-9BE9-BEA4C65E18B6}"/>
              </a:ext>
            </a:extLst>
          </p:cNvPr>
          <p:cNvGrpSpPr/>
          <p:nvPr/>
        </p:nvGrpSpPr>
        <p:grpSpPr>
          <a:xfrm>
            <a:off x="225895" y="1686194"/>
            <a:ext cx="2119828" cy="4919601"/>
            <a:chOff x="225895" y="1686194"/>
            <a:chExt cx="2119828" cy="4919601"/>
          </a:xfrm>
        </p:grpSpPr>
        <p:pic>
          <p:nvPicPr>
            <p:cNvPr id="4" name="Slika 3">
              <a:extLst>
                <a:ext uri="{FF2B5EF4-FFF2-40B4-BE49-F238E27FC236}">
                  <a16:creationId xmlns:a16="http://schemas.microsoft.com/office/drawing/2014/main" id="{2E667FDF-17D5-48AC-BC23-FF83B613F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895" y="1686194"/>
              <a:ext cx="2119828" cy="49196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Oblaček govora: pravokotnik z zaobljenimi vogali 16">
              <a:extLst>
                <a:ext uri="{FF2B5EF4-FFF2-40B4-BE49-F238E27FC236}">
                  <a16:creationId xmlns:a16="http://schemas.microsoft.com/office/drawing/2014/main" id="{9E8E0AB8-8F50-466D-98DF-4BBEA53B0BAC}"/>
                </a:ext>
              </a:extLst>
            </p:cNvPr>
            <p:cNvSpPr/>
            <p:nvPr/>
          </p:nvSpPr>
          <p:spPr>
            <a:xfrm>
              <a:off x="812555" y="2477409"/>
              <a:ext cx="1454614" cy="654820"/>
            </a:xfrm>
            <a:prstGeom prst="wedgeRoundRectCallout">
              <a:avLst>
                <a:gd name="adj1" fmla="val -78150"/>
                <a:gd name="adj2" fmla="val -102244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2. </a:t>
              </a:r>
              <a:r>
                <a:rPr lang="sl-SI" sz="1400" b="1" dirty="0">
                  <a:solidFill>
                    <a:schemeClr val="tx1"/>
                  </a:solidFill>
                </a:rPr>
                <a:t>Vzporednice na oddaljenosti</a:t>
              </a:r>
            </a:p>
          </p:txBody>
        </p:sp>
        <p:sp>
          <p:nvSpPr>
            <p:cNvPr id="18" name="Oblaček govora: pravokotnik z zaobljenimi vogali 17">
              <a:extLst>
                <a:ext uri="{FF2B5EF4-FFF2-40B4-BE49-F238E27FC236}">
                  <a16:creationId xmlns:a16="http://schemas.microsoft.com/office/drawing/2014/main" id="{7C85AC55-32D3-488F-B7AF-171F9DE0EDEF}"/>
                </a:ext>
              </a:extLst>
            </p:cNvPr>
            <p:cNvSpPr/>
            <p:nvPr/>
          </p:nvSpPr>
          <p:spPr>
            <a:xfrm>
              <a:off x="695400" y="5085184"/>
              <a:ext cx="1454614" cy="1013718"/>
            </a:xfrm>
            <a:prstGeom prst="wedgeRoundRectCallout">
              <a:avLst>
                <a:gd name="adj1" fmla="val -51296"/>
                <a:gd name="adj2" fmla="val 88002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2a. </a:t>
              </a:r>
              <a:r>
                <a:rPr lang="sl-SI" sz="1400" b="1" dirty="0">
                  <a:solidFill>
                    <a:schemeClr val="tx1"/>
                  </a:solidFill>
                </a:rPr>
                <a:t>V statusni vrstici se pojavi opis</a:t>
              </a:r>
            </a:p>
          </p:txBody>
        </p:sp>
        <p:sp>
          <p:nvSpPr>
            <p:cNvPr id="19" name="Puščica: desno 18">
              <a:extLst>
                <a:ext uri="{FF2B5EF4-FFF2-40B4-BE49-F238E27FC236}">
                  <a16:creationId xmlns:a16="http://schemas.microsoft.com/office/drawing/2014/main" id="{39318C20-839F-4693-8F96-009450EB26BD}"/>
                </a:ext>
              </a:extLst>
            </p:cNvPr>
            <p:cNvSpPr/>
            <p:nvPr/>
          </p:nvSpPr>
          <p:spPr>
            <a:xfrm rot="5400000" flipV="1">
              <a:off x="1592047" y="3255017"/>
              <a:ext cx="546950" cy="3060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pic>
          <p:nvPicPr>
            <p:cNvPr id="22" name="Slika 21">
              <a:extLst>
                <a:ext uri="{FF2B5EF4-FFF2-40B4-BE49-F238E27FC236}">
                  <a16:creationId xmlns:a16="http://schemas.microsoft.com/office/drawing/2014/main" id="{C93D06AC-EF3C-452B-A67B-47F63B8356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21250" y="3681510"/>
              <a:ext cx="800807" cy="7913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Puščica: desno 22">
              <a:extLst>
                <a:ext uri="{FF2B5EF4-FFF2-40B4-BE49-F238E27FC236}">
                  <a16:creationId xmlns:a16="http://schemas.microsoft.com/office/drawing/2014/main" id="{12272B44-11DE-4069-A94A-531C74599B2A}"/>
                </a:ext>
              </a:extLst>
            </p:cNvPr>
            <p:cNvSpPr/>
            <p:nvPr/>
          </p:nvSpPr>
          <p:spPr>
            <a:xfrm rot="5400000" flipV="1">
              <a:off x="1535017" y="4603261"/>
              <a:ext cx="566848" cy="3060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E98C8C4D-0C07-4B46-B123-800FFD27F18C}"/>
              </a:ext>
            </a:extLst>
          </p:cNvPr>
          <p:cNvGrpSpPr/>
          <p:nvPr/>
        </p:nvGrpSpPr>
        <p:grpSpPr>
          <a:xfrm>
            <a:off x="8544272" y="1833618"/>
            <a:ext cx="3421833" cy="1747735"/>
            <a:chOff x="4540813" y="465582"/>
            <a:chExt cx="4685669" cy="2274394"/>
          </a:xfrm>
        </p:grpSpPr>
        <p:pic>
          <p:nvPicPr>
            <p:cNvPr id="11" name="Slika 10">
              <a:extLst>
                <a:ext uri="{FF2B5EF4-FFF2-40B4-BE49-F238E27FC236}">
                  <a16:creationId xmlns:a16="http://schemas.microsoft.com/office/drawing/2014/main" id="{4310A653-0C5C-42F9-AD35-42D5A17AA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40813" y="1659976"/>
              <a:ext cx="4685669" cy="10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Oblaček govora: pravokotnik z zaobljenimi vogali 23">
              <a:extLst>
                <a:ext uri="{FF2B5EF4-FFF2-40B4-BE49-F238E27FC236}">
                  <a16:creationId xmlns:a16="http://schemas.microsoft.com/office/drawing/2014/main" id="{6A686DF2-33B9-401D-AA84-8E2803DCC79D}"/>
                </a:ext>
              </a:extLst>
            </p:cNvPr>
            <p:cNvSpPr/>
            <p:nvPr/>
          </p:nvSpPr>
          <p:spPr>
            <a:xfrm>
              <a:off x="6260321" y="465582"/>
              <a:ext cx="2385267" cy="1341061"/>
            </a:xfrm>
            <a:prstGeom prst="wedgeRoundRectCallout">
              <a:avLst>
                <a:gd name="adj1" fmla="val 24782"/>
                <a:gd name="adj2" fmla="val 89961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6. Prej narisani vzporednici nariši še eno, ki naj bo oddaljena 10 mm.</a:t>
              </a:r>
            </a:p>
          </p:txBody>
        </p:sp>
      </p:grp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5BE4B785-012D-4237-9C38-3C61108573ED}"/>
              </a:ext>
            </a:extLst>
          </p:cNvPr>
          <p:cNvGrpSpPr/>
          <p:nvPr/>
        </p:nvGrpSpPr>
        <p:grpSpPr>
          <a:xfrm>
            <a:off x="5239750" y="3097352"/>
            <a:ext cx="2363917" cy="2257107"/>
            <a:chOff x="9338140" y="433872"/>
            <a:chExt cx="2363917" cy="2257107"/>
          </a:xfrm>
        </p:grpSpPr>
        <p:pic>
          <p:nvPicPr>
            <p:cNvPr id="13" name="Slika 12">
              <a:extLst>
                <a:ext uri="{FF2B5EF4-FFF2-40B4-BE49-F238E27FC236}">
                  <a16:creationId xmlns:a16="http://schemas.microsoft.com/office/drawing/2014/main" id="{D2F2D1BF-F8CB-4733-B1E9-6F0708780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338140" y="1610979"/>
              <a:ext cx="2363917" cy="10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Oblaček govora: pravokotnik z zaobljenimi vogali 24">
              <a:extLst>
                <a:ext uri="{FF2B5EF4-FFF2-40B4-BE49-F238E27FC236}">
                  <a16:creationId xmlns:a16="http://schemas.microsoft.com/office/drawing/2014/main" id="{FA511AFE-05E2-480C-891B-6DEA130DDFB2}"/>
                </a:ext>
              </a:extLst>
            </p:cNvPr>
            <p:cNvSpPr/>
            <p:nvPr/>
          </p:nvSpPr>
          <p:spPr>
            <a:xfrm>
              <a:off x="9649202" y="433872"/>
              <a:ext cx="2049883" cy="1080000"/>
            </a:xfrm>
            <a:prstGeom prst="wedgeRoundRectCallout">
              <a:avLst>
                <a:gd name="adj1" fmla="val 7435"/>
                <a:gd name="adj2" fmla="val 13635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7. Nariši še 4 vodoravne vzporednice, ki naj bodo medsebojno oddaljene 15 mm.</a:t>
              </a:r>
            </a:p>
          </p:txBody>
        </p:sp>
      </p:grp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AC29EA89-EA25-4952-92FA-B8258CA04E66}"/>
              </a:ext>
            </a:extLst>
          </p:cNvPr>
          <p:cNvGrpSpPr/>
          <p:nvPr/>
        </p:nvGrpSpPr>
        <p:grpSpPr>
          <a:xfrm>
            <a:off x="4273836" y="632783"/>
            <a:ext cx="4074997" cy="1850220"/>
            <a:chOff x="4311900" y="1146006"/>
            <a:chExt cx="4074997" cy="1850220"/>
          </a:xfrm>
        </p:grpSpPr>
        <p:pic>
          <p:nvPicPr>
            <p:cNvPr id="7" name="Slika 6">
              <a:extLst>
                <a:ext uri="{FF2B5EF4-FFF2-40B4-BE49-F238E27FC236}">
                  <a16:creationId xmlns:a16="http://schemas.microsoft.com/office/drawing/2014/main" id="{3560374C-1BE0-44AC-AE8B-4D75FFB6D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11900" y="1318356"/>
              <a:ext cx="3618201" cy="16778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8" name="Oblaček govora: pravokotnik z zaobljenimi vogali 27">
              <a:extLst>
                <a:ext uri="{FF2B5EF4-FFF2-40B4-BE49-F238E27FC236}">
                  <a16:creationId xmlns:a16="http://schemas.microsoft.com/office/drawing/2014/main" id="{18C72C13-C078-4C9B-9D53-7ED012A10ABF}"/>
                </a:ext>
              </a:extLst>
            </p:cNvPr>
            <p:cNvSpPr/>
            <p:nvPr/>
          </p:nvSpPr>
          <p:spPr>
            <a:xfrm>
              <a:off x="6400597" y="1146006"/>
              <a:ext cx="1986300" cy="1521422"/>
            </a:xfrm>
            <a:prstGeom prst="wedgeRoundRectCallout">
              <a:avLst>
                <a:gd name="adj1" fmla="val -62643"/>
                <a:gd name="adj2" fmla="val 31853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4. Miškin kazalček se spremeni v kvadratek s + v sredini. Vzporednico narišeš na tisto stran, na kateri je +.</a:t>
              </a:r>
            </a:p>
          </p:txBody>
        </p:sp>
      </p:grp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7B0ECDA1-F65F-47F1-8D4F-5943AFC177DA}"/>
              </a:ext>
            </a:extLst>
          </p:cNvPr>
          <p:cNvGrpSpPr/>
          <p:nvPr/>
        </p:nvGrpSpPr>
        <p:grpSpPr>
          <a:xfrm>
            <a:off x="8419805" y="464865"/>
            <a:ext cx="3785636" cy="1260510"/>
            <a:chOff x="8419805" y="464865"/>
            <a:chExt cx="3785636" cy="1260510"/>
          </a:xfrm>
        </p:grpSpPr>
        <p:pic>
          <p:nvPicPr>
            <p:cNvPr id="30" name="Slika 29">
              <a:extLst>
                <a:ext uri="{FF2B5EF4-FFF2-40B4-BE49-F238E27FC236}">
                  <a16:creationId xmlns:a16="http://schemas.microsoft.com/office/drawing/2014/main" id="{8C332546-1BD0-4709-A7B9-F1A199C00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964967" y="623210"/>
              <a:ext cx="2240474" cy="929721"/>
            </a:xfrm>
            <a:prstGeom prst="rect">
              <a:avLst/>
            </a:prstGeom>
          </p:spPr>
        </p:pic>
        <p:sp>
          <p:nvSpPr>
            <p:cNvPr id="31" name="Oblaček govora: pravokotnik z zaobljenimi vogali 30">
              <a:extLst>
                <a:ext uri="{FF2B5EF4-FFF2-40B4-BE49-F238E27FC236}">
                  <a16:creationId xmlns:a16="http://schemas.microsoft.com/office/drawing/2014/main" id="{8B96E6D3-8AEF-4BDE-BCE7-5DCA5220D239}"/>
                </a:ext>
              </a:extLst>
            </p:cNvPr>
            <p:cNvSpPr/>
            <p:nvPr/>
          </p:nvSpPr>
          <p:spPr>
            <a:xfrm>
              <a:off x="8419805" y="464865"/>
              <a:ext cx="1675237" cy="1260510"/>
            </a:xfrm>
            <a:prstGeom prst="wedgeRoundRectCallout">
              <a:avLst>
                <a:gd name="adj1" fmla="val 67999"/>
                <a:gd name="adj2" fmla="val 15193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5. Za vpisovanje novega odmika vzporednice, pritisni </a:t>
              </a:r>
              <a:r>
                <a:rPr lang="sl-SI" sz="1400" b="1" dirty="0">
                  <a:solidFill>
                    <a:schemeClr val="tx1"/>
                  </a:solidFill>
                </a:rPr>
                <a:t>desno miškino tipko.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9833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kupina 48">
            <a:extLst>
              <a:ext uri="{FF2B5EF4-FFF2-40B4-BE49-F238E27FC236}">
                <a16:creationId xmlns:a16="http://schemas.microsoft.com/office/drawing/2014/main" id="{E7BB832B-E437-4037-808E-E43917310EA8}"/>
              </a:ext>
            </a:extLst>
          </p:cNvPr>
          <p:cNvGrpSpPr/>
          <p:nvPr/>
        </p:nvGrpSpPr>
        <p:grpSpPr>
          <a:xfrm>
            <a:off x="9033098" y="3878208"/>
            <a:ext cx="2745132" cy="2529192"/>
            <a:chOff x="9165614" y="3088264"/>
            <a:chExt cx="2745132" cy="2529192"/>
          </a:xfrm>
        </p:grpSpPr>
        <p:pic>
          <p:nvPicPr>
            <p:cNvPr id="47" name="Slika 46">
              <a:extLst>
                <a:ext uri="{FF2B5EF4-FFF2-40B4-BE49-F238E27FC236}">
                  <a16:creationId xmlns:a16="http://schemas.microsoft.com/office/drawing/2014/main" id="{E336964D-FC6F-4DE1-B19F-2E7AFE2E7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65614" y="3088264"/>
              <a:ext cx="1963277" cy="25291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8" name="Oblaček govora: pravokotnik z zaobljenimi vogali 47">
              <a:extLst>
                <a:ext uri="{FF2B5EF4-FFF2-40B4-BE49-F238E27FC236}">
                  <a16:creationId xmlns:a16="http://schemas.microsoft.com/office/drawing/2014/main" id="{4CDC6F8F-F487-4AA2-84D3-03ED53244CEF}"/>
                </a:ext>
              </a:extLst>
            </p:cNvPr>
            <p:cNvSpPr/>
            <p:nvPr/>
          </p:nvSpPr>
          <p:spPr>
            <a:xfrm>
              <a:off x="9947469" y="3874826"/>
              <a:ext cx="1963277" cy="877655"/>
            </a:xfrm>
            <a:prstGeom prst="wedgeRoundRectCallout">
              <a:avLst>
                <a:gd name="adj1" fmla="val -64441"/>
                <a:gd name="adj2" fmla="val -85109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4. Opazimo, da pri izrisovanju črt nismo bili dovolj natančni.</a:t>
              </a:r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45DCE096-54C6-4D4B-9B12-213747327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40" y="118994"/>
            <a:ext cx="2556284" cy="576433"/>
          </a:xfrm>
        </p:spPr>
        <p:txBody>
          <a:bodyPr>
            <a:normAutofit/>
          </a:bodyPr>
          <a:lstStyle/>
          <a:p>
            <a:r>
              <a:rPr lang="sl-SI" sz="2800" dirty="0"/>
              <a:t>Risanje črt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A8579765-084B-4578-A364-0639F69CFEAD}"/>
              </a:ext>
            </a:extLst>
          </p:cNvPr>
          <p:cNvGrpSpPr/>
          <p:nvPr/>
        </p:nvGrpSpPr>
        <p:grpSpPr>
          <a:xfrm>
            <a:off x="2315580" y="118994"/>
            <a:ext cx="7916685" cy="3185294"/>
            <a:chOff x="155340" y="747762"/>
            <a:chExt cx="7916685" cy="3185294"/>
          </a:xfrm>
        </p:grpSpPr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6DD53EFE-9E8E-4254-9E51-10AF19CCD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5340" y="1412776"/>
              <a:ext cx="4745826" cy="23729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1" name="Oblaček govora: pravokotnik z zaobljenimi vogali 30">
              <a:extLst>
                <a:ext uri="{FF2B5EF4-FFF2-40B4-BE49-F238E27FC236}">
                  <a16:creationId xmlns:a16="http://schemas.microsoft.com/office/drawing/2014/main" id="{8B96E6D3-8AEF-4BDE-BCE7-5DCA5220D239}"/>
                </a:ext>
              </a:extLst>
            </p:cNvPr>
            <p:cNvSpPr/>
            <p:nvPr/>
          </p:nvSpPr>
          <p:spPr>
            <a:xfrm>
              <a:off x="1991544" y="747762"/>
              <a:ext cx="1675237" cy="576434"/>
            </a:xfrm>
            <a:prstGeom prst="wedgeRoundRectCallout">
              <a:avLst>
                <a:gd name="adj1" fmla="val 7057"/>
                <a:gd name="adj2" fmla="val 88346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1. Izključi </a:t>
              </a:r>
            </a:p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Pomožne črte</a:t>
              </a:r>
              <a:endParaRPr lang="sl-SI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Oblaček govora: pravokotnik z zaobljenimi vogali 36">
              <a:extLst>
                <a:ext uri="{FF2B5EF4-FFF2-40B4-BE49-F238E27FC236}">
                  <a16:creationId xmlns:a16="http://schemas.microsoft.com/office/drawing/2014/main" id="{E99C33CC-1A36-445A-8290-A32390AB4D71}"/>
                </a:ext>
              </a:extLst>
            </p:cNvPr>
            <p:cNvSpPr/>
            <p:nvPr/>
          </p:nvSpPr>
          <p:spPr>
            <a:xfrm>
              <a:off x="551384" y="2960948"/>
              <a:ext cx="1675237" cy="756084"/>
            </a:xfrm>
            <a:prstGeom prst="wedgeRoundRectCallout">
              <a:avLst>
                <a:gd name="adj1" fmla="val -59715"/>
                <a:gd name="adj2" fmla="val -80989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2. Vključi </a:t>
              </a:r>
            </a:p>
            <a:p>
              <a:pPr algn="ctr"/>
              <a:r>
                <a:rPr lang="sl-SI" sz="1400" b="1" dirty="0">
                  <a:solidFill>
                    <a:schemeClr val="tx1"/>
                  </a:solidFill>
                </a:rPr>
                <a:t>Črta med dvema točkama</a:t>
              </a:r>
            </a:p>
          </p:txBody>
        </p:sp>
        <p:sp>
          <p:nvSpPr>
            <p:cNvPr id="38" name="Oblaček govora: pravokotnik z zaobljenimi vogali 37">
              <a:extLst>
                <a:ext uri="{FF2B5EF4-FFF2-40B4-BE49-F238E27FC236}">
                  <a16:creationId xmlns:a16="http://schemas.microsoft.com/office/drawing/2014/main" id="{AF3D2A2D-C19E-4182-9A0E-34BB5AC29933}"/>
                </a:ext>
              </a:extLst>
            </p:cNvPr>
            <p:cNvSpPr/>
            <p:nvPr/>
          </p:nvSpPr>
          <p:spPr>
            <a:xfrm>
              <a:off x="2622665" y="3338990"/>
              <a:ext cx="2033175" cy="594066"/>
            </a:xfrm>
            <a:prstGeom prst="wedgeRoundRectCallout">
              <a:avLst>
                <a:gd name="adj1" fmla="val -50983"/>
                <a:gd name="adj2" fmla="val -88247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2a. Miškin kazalček se spremeni v velik križ.  </a:t>
              </a:r>
              <a:endParaRPr lang="sl-SI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Oblaček govora: pravokotnik z zaobljenimi vogali 38">
              <a:extLst>
                <a:ext uri="{FF2B5EF4-FFF2-40B4-BE49-F238E27FC236}">
                  <a16:creationId xmlns:a16="http://schemas.microsoft.com/office/drawing/2014/main" id="{02D5CB14-A741-42E8-9857-C27E68B2DDC3}"/>
                </a:ext>
              </a:extLst>
            </p:cNvPr>
            <p:cNvSpPr/>
            <p:nvPr/>
          </p:nvSpPr>
          <p:spPr>
            <a:xfrm>
              <a:off x="2711624" y="1844824"/>
              <a:ext cx="3564396" cy="459051"/>
            </a:xfrm>
            <a:prstGeom prst="wedgeRoundRectCallout">
              <a:avLst>
                <a:gd name="adj1" fmla="val -58539"/>
                <a:gd name="adj2" fmla="val 140935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3. </a:t>
              </a:r>
              <a:r>
                <a:rPr lang="sl-SI" sz="1400" b="1" dirty="0">
                  <a:solidFill>
                    <a:schemeClr val="tx1"/>
                  </a:solidFill>
                </a:rPr>
                <a:t>Prvi klik </a:t>
              </a:r>
              <a:r>
                <a:rPr lang="sl-SI" sz="1400" dirty="0">
                  <a:solidFill>
                    <a:schemeClr val="tx1"/>
                  </a:solidFill>
                </a:rPr>
                <a:t>– začetna  točka črte (presečišče križa nastavi na presečišče pomožnih črt!)  </a:t>
              </a:r>
              <a:endParaRPr lang="sl-SI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Oblaček govora: pravokotnik z zaobljenimi vogali 39">
              <a:extLst>
                <a:ext uri="{FF2B5EF4-FFF2-40B4-BE49-F238E27FC236}">
                  <a16:creationId xmlns:a16="http://schemas.microsoft.com/office/drawing/2014/main" id="{7C2675DF-A8D9-497E-9200-224B4F92F119}"/>
                </a:ext>
              </a:extLst>
            </p:cNvPr>
            <p:cNvSpPr/>
            <p:nvPr/>
          </p:nvSpPr>
          <p:spPr>
            <a:xfrm>
              <a:off x="4507629" y="2741961"/>
              <a:ext cx="3564396" cy="459051"/>
            </a:xfrm>
            <a:prstGeom prst="wedgeRoundRectCallout">
              <a:avLst>
                <a:gd name="adj1" fmla="val -60282"/>
                <a:gd name="adj2" fmla="val -46655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4. </a:t>
              </a:r>
              <a:r>
                <a:rPr lang="sl-SI" sz="1400" b="1" dirty="0">
                  <a:solidFill>
                    <a:schemeClr val="tx1"/>
                  </a:solidFill>
                </a:rPr>
                <a:t>Drugi klik </a:t>
              </a:r>
              <a:r>
                <a:rPr lang="sl-SI" sz="1400" dirty="0">
                  <a:solidFill>
                    <a:schemeClr val="tx1"/>
                  </a:solidFill>
                </a:rPr>
                <a:t>– končna  točka črte (presečišče križa nastavi na presečišče pomožnih črt!)  </a:t>
              </a:r>
              <a:endParaRPr lang="sl-SI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2" name="Naslov 1">
            <a:extLst>
              <a:ext uri="{FF2B5EF4-FFF2-40B4-BE49-F238E27FC236}">
                <a16:creationId xmlns:a16="http://schemas.microsoft.com/office/drawing/2014/main" id="{18F1AA0F-7DF5-4720-AEE6-91641A8CA01F}"/>
              </a:ext>
            </a:extLst>
          </p:cNvPr>
          <p:cNvSpPr txBox="1">
            <a:spLocks/>
          </p:cNvSpPr>
          <p:nvPr/>
        </p:nvSpPr>
        <p:spPr>
          <a:xfrm>
            <a:off x="155340" y="3286359"/>
            <a:ext cx="3672408" cy="576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dirty="0"/>
              <a:t>Povečava dela risbe</a:t>
            </a:r>
          </a:p>
        </p:txBody>
      </p: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A10ACE2C-DA69-41EC-BC51-FC4EF0D8E558}"/>
              </a:ext>
            </a:extLst>
          </p:cNvPr>
          <p:cNvGrpSpPr/>
          <p:nvPr/>
        </p:nvGrpSpPr>
        <p:grpSpPr>
          <a:xfrm>
            <a:off x="206798" y="3868220"/>
            <a:ext cx="4149166" cy="2654245"/>
            <a:chOff x="206798" y="3868220"/>
            <a:chExt cx="4149166" cy="2654245"/>
          </a:xfrm>
        </p:grpSpPr>
        <p:pic>
          <p:nvPicPr>
            <p:cNvPr id="9" name="Slika 8">
              <a:extLst>
                <a:ext uri="{FF2B5EF4-FFF2-40B4-BE49-F238E27FC236}">
                  <a16:creationId xmlns:a16="http://schemas.microsoft.com/office/drawing/2014/main" id="{1FDF638D-A5BF-407B-9687-BFCB2EBE2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6798" y="3868220"/>
              <a:ext cx="3935607" cy="26542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1" name="Oblaček govora: pravokotnik z zaobljenimi vogali 40">
              <a:extLst>
                <a:ext uri="{FF2B5EF4-FFF2-40B4-BE49-F238E27FC236}">
                  <a16:creationId xmlns:a16="http://schemas.microsoft.com/office/drawing/2014/main" id="{57E3D890-AED0-4C4A-B4ED-286594C51A22}"/>
                </a:ext>
              </a:extLst>
            </p:cNvPr>
            <p:cNvSpPr/>
            <p:nvPr/>
          </p:nvSpPr>
          <p:spPr>
            <a:xfrm>
              <a:off x="974956" y="4719470"/>
              <a:ext cx="2033175" cy="1157801"/>
            </a:xfrm>
            <a:prstGeom prst="wedgeRoundRectCallout">
              <a:avLst>
                <a:gd name="adj1" fmla="val -40941"/>
                <a:gd name="adj2" fmla="val -88802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1. </a:t>
              </a:r>
              <a:r>
                <a:rPr lang="sl-SI" sz="1400" b="1" dirty="0">
                  <a:solidFill>
                    <a:schemeClr val="tx1"/>
                  </a:solidFill>
                </a:rPr>
                <a:t>Klikni samo 1x</a:t>
              </a:r>
              <a:r>
                <a:rPr lang="sl-SI" sz="1400" dirty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Nič se ne zgodi. Ko zapelješ miškin kazalček na polje za risanje se spremeni v +  </a:t>
              </a:r>
              <a:endParaRPr lang="sl-SI" sz="1400" b="1" dirty="0">
                <a:solidFill>
                  <a:schemeClr val="tx1"/>
                </a:solidFill>
              </a:endParaRPr>
            </a:p>
          </p:txBody>
        </p:sp>
        <p:pic>
          <p:nvPicPr>
            <p:cNvPr id="43" name="Slika 42">
              <a:extLst>
                <a:ext uri="{FF2B5EF4-FFF2-40B4-BE49-F238E27FC236}">
                  <a16:creationId xmlns:a16="http://schemas.microsoft.com/office/drawing/2014/main" id="{F0060F79-6D2E-4FE5-988F-73AA8758D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94572" y="5420757"/>
              <a:ext cx="1561392" cy="1008111"/>
            </a:xfrm>
            <a:prstGeom prst="rect">
              <a:avLst/>
            </a:prstGeom>
            <a:ln w="28575">
              <a:solidFill>
                <a:srgbClr val="FFC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A564773B-A693-4C76-92A7-0C6419CFD7AF}"/>
              </a:ext>
            </a:extLst>
          </p:cNvPr>
          <p:cNvGrpSpPr/>
          <p:nvPr/>
        </p:nvGrpSpPr>
        <p:grpSpPr>
          <a:xfrm>
            <a:off x="4386864" y="3485900"/>
            <a:ext cx="5964546" cy="3153684"/>
            <a:chOff x="4386864" y="3485900"/>
            <a:chExt cx="5964546" cy="3153684"/>
          </a:xfrm>
        </p:grpSpPr>
        <p:pic>
          <p:nvPicPr>
            <p:cNvPr id="10" name="Slika 9">
              <a:extLst>
                <a:ext uri="{FF2B5EF4-FFF2-40B4-BE49-F238E27FC236}">
                  <a16:creationId xmlns:a16="http://schemas.microsoft.com/office/drawing/2014/main" id="{3F3525B9-CD26-47F6-A7F0-69BA6AA42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86864" y="3862792"/>
              <a:ext cx="3775703" cy="2641133"/>
            </a:xfrm>
            <a:prstGeom prst="rect">
              <a:avLst/>
            </a:prstGeom>
          </p:spPr>
        </p:pic>
        <p:sp>
          <p:nvSpPr>
            <p:cNvPr id="44" name="Oblaček govora: pravokotnik z zaobljenimi vogali 43">
              <a:extLst>
                <a:ext uri="{FF2B5EF4-FFF2-40B4-BE49-F238E27FC236}">
                  <a16:creationId xmlns:a16="http://schemas.microsoft.com/office/drawing/2014/main" id="{AD2BF44D-9E7B-4479-929A-F4E2BACC700B}"/>
                </a:ext>
              </a:extLst>
            </p:cNvPr>
            <p:cNvSpPr/>
            <p:nvPr/>
          </p:nvSpPr>
          <p:spPr>
            <a:xfrm>
              <a:off x="5735960" y="3485900"/>
              <a:ext cx="2313637" cy="706137"/>
            </a:xfrm>
            <a:prstGeom prst="wedgeRoundRectCallout">
              <a:avLst>
                <a:gd name="adj1" fmla="val -59919"/>
                <a:gd name="adj2" fmla="val 93931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2. </a:t>
              </a:r>
              <a:r>
                <a:rPr lang="sl-SI" sz="1400" b="1" dirty="0">
                  <a:solidFill>
                    <a:schemeClr val="tx1"/>
                  </a:solidFill>
                </a:rPr>
                <a:t>Prvi klik </a:t>
              </a:r>
              <a:r>
                <a:rPr lang="sl-SI" sz="1400" dirty="0">
                  <a:solidFill>
                    <a:schemeClr val="tx1"/>
                  </a:solidFill>
                </a:rPr>
                <a:t>– začetna  točka okvirja povečave</a:t>
              </a:r>
              <a:endParaRPr lang="sl-SI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Oblaček govora: pravokotnik z zaobljenimi vogali 44">
              <a:extLst>
                <a:ext uri="{FF2B5EF4-FFF2-40B4-BE49-F238E27FC236}">
                  <a16:creationId xmlns:a16="http://schemas.microsoft.com/office/drawing/2014/main" id="{C5D86914-17C1-4CD7-B531-23662A20D022}"/>
                </a:ext>
              </a:extLst>
            </p:cNvPr>
            <p:cNvSpPr/>
            <p:nvPr/>
          </p:nvSpPr>
          <p:spPr>
            <a:xfrm>
              <a:off x="8037773" y="5933447"/>
              <a:ext cx="2313637" cy="706137"/>
            </a:xfrm>
            <a:prstGeom prst="wedgeRoundRectCallout">
              <a:avLst>
                <a:gd name="adj1" fmla="val -54163"/>
                <a:gd name="adj2" fmla="val 897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3. </a:t>
              </a:r>
              <a:r>
                <a:rPr lang="sl-SI" sz="1400" b="1" dirty="0">
                  <a:solidFill>
                    <a:schemeClr val="tx1"/>
                  </a:solidFill>
                </a:rPr>
                <a:t>Drugi klik </a:t>
              </a:r>
              <a:r>
                <a:rPr lang="sl-SI" sz="1400" dirty="0">
                  <a:solidFill>
                    <a:schemeClr val="tx1"/>
                  </a:solidFill>
                </a:rPr>
                <a:t>– končna  točka okvirja povečave</a:t>
              </a:r>
              <a:endParaRPr lang="sl-SI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366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9848F9-74B1-4E65-9A47-E01A75B7C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52636"/>
            <a:ext cx="3462952" cy="471587"/>
          </a:xfrm>
        </p:spPr>
        <p:txBody>
          <a:bodyPr>
            <a:normAutofit fontScale="90000"/>
          </a:bodyPr>
          <a:lstStyle/>
          <a:p>
            <a:r>
              <a:rPr lang="sl-SI" sz="2800" dirty="0"/>
              <a:t>Izbiranje črt in brisanje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3FF10000-6420-4E19-9354-BC74BC228EC3}"/>
              </a:ext>
            </a:extLst>
          </p:cNvPr>
          <p:cNvGrpSpPr/>
          <p:nvPr/>
        </p:nvGrpSpPr>
        <p:grpSpPr>
          <a:xfrm>
            <a:off x="191344" y="2096851"/>
            <a:ext cx="3575430" cy="2448271"/>
            <a:chOff x="335360" y="692697"/>
            <a:chExt cx="3575430" cy="2448271"/>
          </a:xfrm>
        </p:grpSpPr>
        <p:pic>
          <p:nvPicPr>
            <p:cNvPr id="3" name="Slika 2">
              <a:extLst>
                <a:ext uri="{FF2B5EF4-FFF2-40B4-BE49-F238E27FC236}">
                  <a16:creationId xmlns:a16="http://schemas.microsoft.com/office/drawing/2014/main" id="{11FD4E40-930B-44CA-8291-2D9C529EAB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5360" y="692697"/>
              <a:ext cx="3575430" cy="24482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Slika 3">
              <a:extLst>
                <a:ext uri="{FF2B5EF4-FFF2-40B4-BE49-F238E27FC236}">
                  <a16:creationId xmlns:a16="http://schemas.microsoft.com/office/drawing/2014/main" id="{0CB3389E-804D-47BA-B5C2-EEE472B4A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913" b="92233" l="6250" r="89063">
                          <a14:foregroundMark x1="7813" y1="971" x2="78125" y2="45631"/>
                          <a14:foregroundMark x1="78125" y1="45631" x2="9375" y2="4854"/>
                          <a14:foregroundMark x1="9375" y1="8738" x2="6250" y2="48544"/>
                          <a14:foregroundMark x1="7813" y1="57282" x2="9375" y2="73786"/>
                          <a14:foregroundMark x1="9375" y1="71845" x2="39063" y2="59223"/>
                          <a14:foregroundMark x1="43750" y1="70874" x2="71875" y2="922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96" y="980728"/>
              <a:ext cx="108012" cy="1738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Slika 8">
              <a:extLst>
                <a:ext uri="{FF2B5EF4-FFF2-40B4-BE49-F238E27FC236}">
                  <a16:creationId xmlns:a16="http://schemas.microsoft.com/office/drawing/2014/main" id="{62B5E163-1990-4EDD-8230-3030725197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89" y="1592796"/>
              <a:ext cx="498328" cy="504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Puščica: upognjeno 9">
              <a:extLst>
                <a:ext uri="{FF2B5EF4-FFF2-40B4-BE49-F238E27FC236}">
                  <a16:creationId xmlns:a16="http://schemas.microsoft.com/office/drawing/2014/main" id="{78A76B87-173F-48CF-AF49-A414CE652268}"/>
                </a:ext>
              </a:extLst>
            </p:cNvPr>
            <p:cNvSpPr/>
            <p:nvPr/>
          </p:nvSpPr>
          <p:spPr>
            <a:xfrm flipV="1">
              <a:off x="551384" y="1088740"/>
              <a:ext cx="936104" cy="828092"/>
            </a:xfrm>
            <a:prstGeom prst="bentArrow">
              <a:avLst>
                <a:gd name="adj1" fmla="val 12759"/>
                <a:gd name="adj2" fmla="val 15208"/>
                <a:gd name="adj3" fmla="val 27684"/>
                <a:gd name="adj4" fmla="val 3273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  <p:sp>
          <p:nvSpPr>
            <p:cNvPr id="13" name="Oblaček govora: pravokotnik z zaobljenimi vogali 12">
              <a:extLst>
                <a:ext uri="{FF2B5EF4-FFF2-40B4-BE49-F238E27FC236}">
                  <a16:creationId xmlns:a16="http://schemas.microsoft.com/office/drawing/2014/main" id="{D4B55EE3-7A73-4CAF-9BC9-AE253E542BB9}"/>
                </a:ext>
              </a:extLst>
            </p:cNvPr>
            <p:cNvSpPr/>
            <p:nvPr/>
          </p:nvSpPr>
          <p:spPr>
            <a:xfrm>
              <a:off x="2123075" y="1927684"/>
              <a:ext cx="1675237" cy="504056"/>
            </a:xfrm>
            <a:prstGeom prst="wedgeRoundRectCallout">
              <a:avLst>
                <a:gd name="adj1" fmla="val -62500"/>
                <a:gd name="adj2" fmla="val -35328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b="1" dirty="0">
                  <a:solidFill>
                    <a:schemeClr val="tx1"/>
                  </a:solidFill>
                </a:rPr>
                <a:t>Prikaz cele risbe </a:t>
              </a:r>
            </a:p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(1 x klikni)</a:t>
              </a:r>
            </a:p>
          </p:txBody>
        </p:sp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B1D34873-3F6B-4074-A1C6-E3966EBC05A3}"/>
              </a:ext>
            </a:extLst>
          </p:cNvPr>
          <p:cNvGrpSpPr/>
          <p:nvPr/>
        </p:nvGrpSpPr>
        <p:grpSpPr>
          <a:xfrm>
            <a:off x="4144630" y="1039408"/>
            <a:ext cx="3499542" cy="4045776"/>
            <a:chOff x="4144630" y="1039408"/>
            <a:chExt cx="3499542" cy="4045776"/>
          </a:xfrm>
        </p:grpSpPr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5D08E5A4-0F87-4949-B2BB-7C7D1A10B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44630" y="2096852"/>
              <a:ext cx="3217419" cy="24482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Oblaček govora: pravokotnik z zaobljenimi vogali 13">
              <a:extLst>
                <a:ext uri="{FF2B5EF4-FFF2-40B4-BE49-F238E27FC236}">
                  <a16:creationId xmlns:a16="http://schemas.microsoft.com/office/drawing/2014/main" id="{96FD472C-1F96-4B2E-A3E7-D141C155E556}"/>
                </a:ext>
              </a:extLst>
            </p:cNvPr>
            <p:cNvSpPr/>
            <p:nvPr/>
          </p:nvSpPr>
          <p:spPr>
            <a:xfrm>
              <a:off x="4831169" y="1039408"/>
              <a:ext cx="2313637" cy="1106775"/>
            </a:xfrm>
            <a:prstGeom prst="wedgeRoundRectCallout">
              <a:avLst>
                <a:gd name="adj1" fmla="val -29672"/>
                <a:gd name="adj2" fmla="val 107145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1. </a:t>
              </a:r>
              <a:r>
                <a:rPr lang="sl-SI" sz="1400" b="1" dirty="0">
                  <a:solidFill>
                    <a:schemeClr val="tx1"/>
                  </a:solidFill>
                </a:rPr>
                <a:t>Klikni in pridrži LEVI GUMB MIŠKE ter diagonalno vleci preko črt, ki jih želiš izbrati</a:t>
              </a:r>
            </a:p>
          </p:txBody>
        </p:sp>
        <p:sp>
          <p:nvSpPr>
            <p:cNvPr id="15" name="Oblaček govora: pravokotnik z zaobljenimi vogali 14">
              <a:extLst>
                <a:ext uri="{FF2B5EF4-FFF2-40B4-BE49-F238E27FC236}">
                  <a16:creationId xmlns:a16="http://schemas.microsoft.com/office/drawing/2014/main" id="{13EFCAB0-5171-43D9-9005-3E62D9CEF716}"/>
                </a:ext>
              </a:extLst>
            </p:cNvPr>
            <p:cNvSpPr/>
            <p:nvPr/>
          </p:nvSpPr>
          <p:spPr>
            <a:xfrm>
              <a:off x="5063794" y="4606701"/>
              <a:ext cx="2580378" cy="478483"/>
            </a:xfrm>
            <a:prstGeom prst="wedgeRoundRectCallout">
              <a:avLst>
                <a:gd name="adj1" fmla="val 22335"/>
                <a:gd name="adj2" fmla="val -113742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2. </a:t>
              </a:r>
              <a:r>
                <a:rPr lang="sl-SI" sz="1400" b="1" dirty="0">
                  <a:solidFill>
                    <a:schemeClr val="tx1"/>
                  </a:solidFill>
                </a:rPr>
                <a:t>Spusti levi gumb miške ...</a:t>
              </a:r>
            </a:p>
          </p:txBody>
        </p:sp>
      </p:grp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32C5B8B9-E596-41DB-B660-07CC7A26C5FA}"/>
              </a:ext>
            </a:extLst>
          </p:cNvPr>
          <p:cNvSpPr txBox="1"/>
          <p:nvPr/>
        </p:nvSpPr>
        <p:spPr>
          <a:xfrm>
            <a:off x="407368" y="1448778"/>
            <a:ext cx="241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Prikaz cele risbe</a:t>
            </a:r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B8DB0353-6A8E-4C47-B437-BDCE6B0CDE8C}"/>
              </a:ext>
            </a:extLst>
          </p:cNvPr>
          <p:cNvSpPr/>
          <p:nvPr/>
        </p:nvSpPr>
        <p:spPr>
          <a:xfrm>
            <a:off x="5812426" y="462483"/>
            <a:ext cx="3099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Izbiranje skupine črt in brisanje</a:t>
            </a:r>
          </a:p>
        </p:txBody>
      </p: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937B6DF5-70A0-4FEB-9638-70FABFAE7869}"/>
              </a:ext>
            </a:extLst>
          </p:cNvPr>
          <p:cNvGrpSpPr/>
          <p:nvPr/>
        </p:nvGrpSpPr>
        <p:grpSpPr>
          <a:xfrm>
            <a:off x="7739906" y="1039407"/>
            <a:ext cx="4085790" cy="3904115"/>
            <a:chOff x="7739906" y="1039407"/>
            <a:chExt cx="4085790" cy="3904115"/>
          </a:xfrm>
        </p:grpSpPr>
        <p:grpSp>
          <p:nvGrpSpPr>
            <p:cNvPr id="21" name="Skupina 20">
              <a:extLst>
                <a:ext uri="{FF2B5EF4-FFF2-40B4-BE49-F238E27FC236}">
                  <a16:creationId xmlns:a16="http://schemas.microsoft.com/office/drawing/2014/main" id="{76D58EC8-BECF-463C-9289-23F52F8F046F}"/>
                </a:ext>
              </a:extLst>
            </p:cNvPr>
            <p:cNvGrpSpPr/>
            <p:nvPr/>
          </p:nvGrpSpPr>
          <p:grpSpPr>
            <a:xfrm>
              <a:off x="7817417" y="1039407"/>
              <a:ext cx="4008279" cy="3567294"/>
              <a:chOff x="7817417" y="1039407"/>
              <a:chExt cx="4008279" cy="3567294"/>
            </a:xfrm>
          </p:grpSpPr>
          <p:pic>
            <p:nvPicPr>
              <p:cNvPr id="7" name="Slika 6">
                <a:extLst>
                  <a:ext uri="{FF2B5EF4-FFF2-40B4-BE49-F238E27FC236}">
                    <a16:creationId xmlns:a16="http://schemas.microsoft.com/office/drawing/2014/main" id="{A0FEB6DA-B8CC-4B95-B713-F9E2CF4961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17417" y="1088740"/>
                <a:ext cx="4008279" cy="244817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6" name="Oblaček govora: pravokotnik z zaobljenimi vogali 15">
                <a:extLst>
                  <a:ext uri="{FF2B5EF4-FFF2-40B4-BE49-F238E27FC236}">
                    <a16:creationId xmlns:a16="http://schemas.microsoft.com/office/drawing/2014/main" id="{8ADE26E4-B968-464D-A7F4-BBF3FF77DC79}"/>
                  </a:ext>
                </a:extLst>
              </p:cNvPr>
              <p:cNvSpPr/>
              <p:nvPr/>
            </p:nvSpPr>
            <p:spPr>
              <a:xfrm>
                <a:off x="8796300" y="3933056"/>
                <a:ext cx="2580378" cy="673645"/>
              </a:xfrm>
              <a:prstGeom prst="wedgeRoundRectCallout">
                <a:avLst>
                  <a:gd name="adj1" fmla="val 18719"/>
                  <a:gd name="adj2" fmla="val -185894"/>
                  <a:gd name="adj3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sz="1400" dirty="0">
                    <a:solidFill>
                      <a:schemeClr val="tx1"/>
                    </a:solidFill>
                  </a:rPr>
                  <a:t>3. </a:t>
                </a:r>
                <a:r>
                  <a:rPr lang="sl-SI" sz="1400" b="1" dirty="0">
                    <a:solidFill>
                      <a:schemeClr val="tx1"/>
                    </a:solidFill>
                  </a:rPr>
                  <a:t>Črte so izbrane </a:t>
                </a:r>
                <a:r>
                  <a:rPr lang="sl-SI" sz="1400" dirty="0">
                    <a:solidFill>
                      <a:schemeClr val="tx1"/>
                    </a:solidFill>
                  </a:rPr>
                  <a:t>(pozelenijo od veselja </a:t>
                </a:r>
                <a:r>
                  <a:rPr lang="sl-SI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)</a:t>
                </a:r>
                <a:endParaRPr lang="sl-SI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blaček govora: pravokotnik z zaobljenimi vogali 18">
                <a:extLst>
                  <a:ext uri="{FF2B5EF4-FFF2-40B4-BE49-F238E27FC236}">
                    <a16:creationId xmlns:a16="http://schemas.microsoft.com/office/drawing/2014/main" id="{C785423B-3D0F-42B5-B91E-8AE158220068}"/>
                  </a:ext>
                </a:extLst>
              </p:cNvPr>
              <p:cNvSpPr/>
              <p:nvPr/>
            </p:nvSpPr>
            <p:spPr>
              <a:xfrm>
                <a:off x="8919245" y="1039407"/>
                <a:ext cx="2313637" cy="1106775"/>
              </a:xfrm>
              <a:prstGeom prst="wedgeRoundRectCallout">
                <a:avLst>
                  <a:gd name="adj1" fmla="val -74841"/>
                  <a:gd name="adj2" fmla="val 122320"/>
                  <a:gd name="adj3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sz="1400" dirty="0">
                    <a:solidFill>
                      <a:schemeClr val="tx1"/>
                    </a:solidFill>
                  </a:rPr>
                  <a:t>4. Klikni gumb radirka - </a:t>
                </a:r>
                <a:r>
                  <a:rPr lang="sl-SI" sz="1400" b="1" dirty="0">
                    <a:solidFill>
                      <a:schemeClr val="tx1"/>
                    </a:solidFill>
                  </a:rPr>
                  <a:t>Briši</a:t>
                </a:r>
              </a:p>
              <a:p>
                <a:pPr algn="ctr"/>
                <a:r>
                  <a:rPr lang="sl-SI" sz="1400" dirty="0">
                    <a:solidFill>
                      <a:schemeClr val="tx1"/>
                    </a:solidFill>
                  </a:rPr>
                  <a:t>ali </a:t>
                </a:r>
              </a:p>
              <a:p>
                <a:pPr algn="ctr"/>
                <a:r>
                  <a:rPr lang="sl-SI" sz="1400" b="1" dirty="0">
                    <a:solidFill>
                      <a:schemeClr val="tx1"/>
                    </a:solidFill>
                  </a:rPr>
                  <a:t>gumb Delete na tipkovnici</a:t>
                </a:r>
              </a:p>
              <a:p>
                <a:pPr algn="ctr"/>
                <a:r>
                  <a:rPr lang="sl-SI" sz="1400" dirty="0">
                    <a:solidFill>
                      <a:schemeClr val="tx1"/>
                    </a:solidFill>
                  </a:rPr>
                  <a:t>Po brisanju klikni gumb </a:t>
                </a:r>
                <a:r>
                  <a:rPr lang="sl-SI" sz="1400" b="1" dirty="0">
                    <a:solidFill>
                      <a:schemeClr val="tx1"/>
                    </a:solidFill>
                  </a:rPr>
                  <a:t>Cela risba</a:t>
                </a:r>
              </a:p>
            </p:txBody>
          </p:sp>
        </p:grpSp>
        <p:sp>
          <p:nvSpPr>
            <p:cNvPr id="22" name="Puščica: upognjeno 21">
              <a:extLst>
                <a:ext uri="{FF2B5EF4-FFF2-40B4-BE49-F238E27FC236}">
                  <a16:creationId xmlns:a16="http://schemas.microsoft.com/office/drawing/2014/main" id="{96A259B7-D4CB-4573-923F-2532EF425453}"/>
                </a:ext>
              </a:extLst>
            </p:cNvPr>
            <p:cNvSpPr/>
            <p:nvPr/>
          </p:nvSpPr>
          <p:spPr>
            <a:xfrm rot="16200000" flipV="1">
              <a:off x="8280990" y="3728793"/>
              <a:ext cx="673645" cy="1755814"/>
            </a:xfrm>
            <a:prstGeom prst="bentArrow">
              <a:avLst>
                <a:gd name="adj1" fmla="val 12759"/>
                <a:gd name="adj2" fmla="val 15208"/>
                <a:gd name="adj3" fmla="val 27684"/>
                <a:gd name="adj4" fmla="val 3273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</p:grpSp>
      <p:sp>
        <p:nvSpPr>
          <p:cNvPr id="23" name="Puščica: desno 22">
            <a:extLst>
              <a:ext uri="{FF2B5EF4-FFF2-40B4-BE49-F238E27FC236}">
                <a16:creationId xmlns:a16="http://schemas.microsoft.com/office/drawing/2014/main" id="{B8027DEE-561B-4BAF-8D85-5DEFAFD42CE7}"/>
              </a:ext>
            </a:extLst>
          </p:cNvPr>
          <p:cNvSpPr/>
          <p:nvPr/>
        </p:nvSpPr>
        <p:spPr>
          <a:xfrm rot="2424543">
            <a:off x="5073628" y="3455841"/>
            <a:ext cx="2044743" cy="162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28" name="Skupina 27">
            <a:extLst>
              <a:ext uri="{FF2B5EF4-FFF2-40B4-BE49-F238E27FC236}">
                <a16:creationId xmlns:a16="http://schemas.microsoft.com/office/drawing/2014/main" id="{10027207-F38B-4BA4-AF90-92FDF801DB3D}"/>
              </a:ext>
            </a:extLst>
          </p:cNvPr>
          <p:cNvGrpSpPr/>
          <p:nvPr/>
        </p:nvGrpSpPr>
        <p:grpSpPr>
          <a:xfrm>
            <a:off x="4142771" y="5211378"/>
            <a:ext cx="7682924" cy="1421978"/>
            <a:chOff x="4142771" y="5211378"/>
            <a:chExt cx="7682924" cy="1421978"/>
          </a:xfrm>
        </p:grpSpPr>
        <p:pic>
          <p:nvPicPr>
            <p:cNvPr id="24" name="Slika 23">
              <a:extLst>
                <a:ext uri="{FF2B5EF4-FFF2-40B4-BE49-F238E27FC236}">
                  <a16:creationId xmlns:a16="http://schemas.microsoft.com/office/drawing/2014/main" id="{C5E0545B-E6AE-4C3C-BD1B-58C155421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42771" y="5211378"/>
              <a:ext cx="2946518" cy="10373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Slika 24">
              <a:extLst>
                <a:ext uri="{FF2B5EF4-FFF2-40B4-BE49-F238E27FC236}">
                  <a16:creationId xmlns:a16="http://schemas.microsoft.com/office/drawing/2014/main" id="{0BAB56AD-3F6C-430C-9DAD-C6EFE8FCB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913" b="92233" l="6250" r="89063">
                          <a14:foregroundMark x1="7813" y1="971" x2="78125" y2="45631"/>
                          <a14:foregroundMark x1="78125" y1="45631" x2="9375" y2="4854"/>
                          <a14:foregroundMark x1="9375" y1="8738" x2="6250" y2="48544"/>
                          <a14:foregroundMark x1="7813" y1="57282" x2="9375" y2="73786"/>
                          <a14:foregroundMark x1="9375" y1="71845" x2="39063" y2="59223"/>
                          <a14:foregroundMark x1="43750" y1="70874" x2="71875" y2="922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012" y="5987304"/>
              <a:ext cx="324877" cy="5228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Oblaček govora: pravokotnik z zaobljenimi vogali 25">
              <a:extLst>
                <a:ext uri="{FF2B5EF4-FFF2-40B4-BE49-F238E27FC236}">
                  <a16:creationId xmlns:a16="http://schemas.microsoft.com/office/drawing/2014/main" id="{79B1C92B-3CA1-4B75-B42D-D2C839A5D623}"/>
                </a:ext>
              </a:extLst>
            </p:cNvPr>
            <p:cNvSpPr/>
            <p:nvPr/>
          </p:nvSpPr>
          <p:spPr>
            <a:xfrm>
              <a:off x="7327622" y="5339668"/>
              <a:ext cx="4498073" cy="1293688"/>
            </a:xfrm>
            <a:prstGeom prst="wedgeRoundRectCallout">
              <a:avLst>
                <a:gd name="adj1" fmla="val -71077"/>
                <a:gd name="adj2" fmla="val 6226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1a. </a:t>
              </a:r>
              <a:r>
                <a:rPr lang="sl-SI" sz="1400" b="1" dirty="0">
                  <a:solidFill>
                    <a:schemeClr val="tx1"/>
                  </a:solidFill>
                </a:rPr>
                <a:t>Izbereš lahko tudi posamezno črto tako, da klikneš nanjo z LEVIM  MIŠKINIM GUMBOM.</a:t>
              </a:r>
            </a:p>
            <a:p>
              <a:pPr algn="ctr"/>
              <a:r>
                <a:rPr lang="sl-SI" sz="1400" b="1" dirty="0">
                  <a:solidFill>
                    <a:schemeClr val="tx1"/>
                  </a:solidFill>
                </a:rPr>
                <a:t>1b. Če držiš tipko Shift (Dvigalka) lahko s klikanjem na črte z levim gumbom miške dodajaš izbrane črte.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6799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9848F9-74B1-4E65-9A47-E01A75B7C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52636"/>
            <a:ext cx="11161240" cy="471587"/>
          </a:xfrm>
        </p:spPr>
        <p:txBody>
          <a:bodyPr>
            <a:normAutofit fontScale="90000"/>
          </a:bodyPr>
          <a:lstStyle/>
          <a:p>
            <a:r>
              <a:rPr lang="sl-SI" sz="2800" dirty="0"/>
              <a:t>Določanje začetne in končne  točke črte s presečišči dveh elementov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CB3389E-804D-47BA-B5C2-EEE472B4A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13" b="92233" l="6250" r="89063">
                        <a14:foregroundMark x1="7813" y1="971" x2="78125" y2="45631"/>
                        <a14:foregroundMark x1="78125" y1="45631" x2="9375" y2="4854"/>
                        <a14:foregroundMark x1="9375" y1="8738" x2="6250" y2="48544"/>
                        <a14:foregroundMark x1="7813" y1="57282" x2="9375" y2="73786"/>
                        <a14:foregroundMark x1="9375" y1="71845" x2="39063" y2="59223"/>
                        <a14:foregroundMark x1="43750" y1="70874" x2="71875" y2="92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4329100"/>
            <a:ext cx="201343" cy="324037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580A2BE9-D7E3-45AA-8785-1125AAF22FA9}"/>
              </a:ext>
            </a:extLst>
          </p:cNvPr>
          <p:cNvGrpSpPr/>
          <p:nvPr/>
        </p:nvGrpSpPr>
        <p:grpSpPr>
          <a:xfrm>
            <a:off x="3287688" y="622904"/>
            <a:ext cx="3371102" cy="2806096"/>
            <a:chOff x="3287688" y="622904"/>
            <a:chExt cx="3371102" cy="2806096"/>
          </a:xfrm>
        </p:grpSpPr>
        <p:pic>
          <p:nvPicPr>
            <p:cNvPr id="12" name="Slika 11">
              <a:extLst>
                <a:ext uri="{FF2B5EF4-FFF2-40B4-BE49-F238E27FC236}">
                  <a16:creationId xmlns:a16="http://schemas.microsoft.com/office/drawing/2014/main" id="{BAD2A4C4-29FA-4433-957A-CEBFAB3DD7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736" y="1988840"/>
              <a:ext cx="2939054" cy="14401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Oblaček govora: pravokotnik z zaobljenimi vogali 15">
              <a:extLst>
                <a:ext uri="{FF2B5EF4-FFF2-40B4-BE49-F238E27FC236}">
                  <a16:creationId xmlns:a16="http://schemas.microsoft.com/office/drawing/2014/main" id="{D310E94C-BF34-4DF2-A238-DA6A09B0FD5E}"/>
                </a:ext>
              </a:extLst>
            </p:cNvPr>
            <p:cNvSpPr/>
            <p:nvPr/>
          </p:nvSpPr>
          <p:spPr>
            <a:xfrm>
              <a:off x="3287688" y="622904"/>
              <a:ext cx="3276364" cy="1077904"/>
            </a:xfrm>
            <a:prstGeom prst="wedgeRoundRectCallout">
              <a:avLst>
                <a:gd name="adj1" fmla="val -14086"/>
                <a:gd name="adj2" fmla="val 95381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3. Kazalček se spremeni v kvadratek s + v sredini. Program ob kliku izbere + (plusu) najbližje presečišče.</a:t>
              </a:r>
            </a:p>
            <a:p>
              <a:pPr algn="ctr"/>
              <a:r>
                <a:rPr lang="sl-SI" sz="1400" b="1" dirty="0">
                  <a:solidFill>
                    <a:schemeClr val="tx1"/>
                  </a:solidFill>
                </a:rPr>
                <a:t>1. klik – začetna točka črte</a:t>
              </a:r>
              <a:endParaRPr lang="sl-SI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Skupina 5">
            <a:extLst>
              <a:ext uri="{FF2B5EF4-FFF2-40B4-BE49-F238E27FC236}">
                <a16:creationId xmlns:a16="http://schemas.microsoft.com/office/drawing/2014/main" id="{01941623-0893-4CD4-B1DD-25CF6C274127}"/>
              </a:ext>
            </a:extLst>
          </p:cNvPr>
          <p:cNvGrpSpPr/>
          <p:nvPr/>
        </p:nvGrpSpPr>
        <p:grpSpPr>
          <a:xfrm>
            <a:off x="6930282" y="622904"/>
            <a:ext cx="4530315" cy="3163920"/>
            <a:chOff x="6930282" y="622904"/>
            <a:chExt cx="4530315" cy="3163920"/>
          </a:xfrm>
        </p:grpSpPr>
        <p:pic>
          <p:nvPicPr>
            <p:cNvPr id="13" name="Slika 12">
              <a:extLst>
                <a:ext uri="{FF2B5EF4-FFF2-40B4-BE49-F238E27FC236}">
                  <a16:creationId xmlns:a16="http://schemas.microsoft.com/office/drawing/2014/main" id="{ACF773D7-D6E2-4A43-B5AD-4FD9D7235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96100" y="1988840"/>
              <a:ext cx="2861619" cy="14401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Oblaček govora: pravokotnik z zaobljenimi vogali 16">
              <a:extLst>
                <a:ext uri="{FF2B5EF4-FFF2-40B4-BE49-F238E27FC236}">
                  <a16:creationId xmlns:a16="http://schemas.microsoft.com/office/drawing/2014/main" id="{7E1CC8B3-C9B2-44B3-BED9-D01E88EC7D0E}"/>
                </a:ext>
              </a:extLst>
            </p:cNvPr>
            <p:cNvSpPr/>
            <p:nvPr/>
          </p:nvSpPr>
          <p:spPr>
            <a:xfrm>
              <a:off x="6930282" y="622904"/>
              <a:ext cx="3276364" cy="1077904"/>
            </a:xfrm>
            <a:prstGeom prst="wedgeRoundRectCallout">
              <a:avLst>
                <a:gd name="adj1" fmla="val 20088"/>
                <a:gd name="adj2" fmla="val 106635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4. + (plusa) ni potrebno nastavljati natančno na presečišče, ki je osamljeno. Dovolj je, da je presečišče črt v delčku kvadrata.</a:t>
              </a:r>
            </a:p>
            <a:p>
              <a:pPr algn="ctr"/>
              <a:r>
                <a:rPr lang="sl-SI" sz="1400" b="1" dirty="0">
                  <a:solidFill>
                    <a:schemeClr val="tx1"/>
                  </a:solidFill>
                </a:rPr>
                <a:t>2. klik – končna točka črte</a:t>
              </a:r>
              <a:endParaRPr lang="sl-SI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Oblaček govora: pravokotnik z zaobljenimi vogali 17">
              <a:extLst>
                <a:ext uri="{FF2B5EF4-FFF2-40B4-BE49-F238E27FC236}">
                  <a16:creationId xmlns:a16="http://schemas.microsoft.com/office/drawing/2014/main" id="{4F3945E8-9D9B-4C0E-8DDA-3CFDC2507CF7}"/>
                </a:ext>
              </a:extLst>
            </p:cNvPr>
            <p:cNvSpPr/>
            <p:nvPr/>
          </p:nvSpPr>
          <p:spPr>
            <a:xfrm>
              <a:off x="9336361" y="2708920"/>
              <a:ext cx="2124236" cy="1077904"/>
            </a:xfrm>
            <a:prstGeom prst="wedgeRoundRectCallout">
              <a:avLst>
                <a:gd name="adj1" fmla="val -54044"/>
                <a:gd name="adj2" fmla="val -66797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5. Orodje </a:t>
              </a:r>
              <a:r>
                <a:rPr lang="sl-SI" sz="1400" b="1" dirty="0">
                  <a:solidFill>
                    <a:schemeClr val="tx1"/>
                  </a:solidFill>
                </a:rPr>
                <a:t>odložiš</a:t>
              </a:r>
              <a:r>
                <a:rPr lang="sl-SI" sz="1400" dirty="0">
                  <a:solidFill>
                    <a:schemeClr val="tx1"/>
                  </a:solidFill>
                </a:rPr>
                <a:t> s klikom na </a:t>
              </a:r>
              <a:r>
                <a:rPr lang="sl-SI" sz="1400" b="1" dirty="0">
                  <a:solidFill>
                    <a:schemeClr val="tx1"/>
                  </a:solidFill>
                </a:rPr>
                <a:t>desni gumb miške.</a:t>
              </a:r>
            </a:p>
          </p:txBody>
        </p:sp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FE485911-76BF-43D6-A87B-92FF5FDB365B}"/>
              </a:ext>
            </a:extLst>
          </p:cNvPr>
          <p:cNvGrpSpPr/>
          <p:nvPr/>
        </p:nvGrpSpPr>
        <p:grpSpPr>
          <a:xfrm>
            <a:off x="4799856" y="3729945"/>
            <a:ext cx="7056784" cy="2815345"/>
            <a:chOff x="4799856" y="3729945"/>
            <a:chExt cx="7056784" cy="2815345"/>
          </a:xfrm>
        </p:grpSpPr>
        <p:pic>
          <p:nvPicPr>
            <p:cNvPr id="20" name="Slika 19">
              <a:extLst>
                <a:ext uri="{FF2B5EF4-FFF2-40B4-BE49-F238E27FC236}">
                  <a16:creationId xmlns:a16="http://schemas.microsoft.com/office/drawing/2014/main" id="{1EC8FC2D-C975-4805-AC67-7875FEBD4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99856" y="3729945"/>
              <a:ext cx="4057297" cy="28153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Oblaček govora: pravokotnik z zaobljenimi vogali 20">
              <a:extLst>
                <a:ext uri="{FF2B5EF4-FFF2-40B4-BE49-F238E27FC236}">
                  <a16:creationId xmlns:a16="http://schemas.microsoft.com/office/drawing/2014/main" id="{5A26F21F-E185-459C-BD67-078A3C51A496}"/>
                </a:ext>
              </a:extLst>
            </p:cNvPr>
            <p:cNvSpPr/>
            <p:nvPr/>
          </p:nvSpPr>
          <p:spPr>
            <a:xfrm>
              <a:off x="9144528" y="3948454"/>
              <a:ext cx="2712112" cy="2286642"/>
            </a:xfrm>
            <a:prstGeom prst="wedgeRoundRectCallout">
              <a:avLst>
                <a:gd name="adj1" fmla="val -74133"/>
                <a:gd name="adj2" fmla="val -27672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6. Preveri natančnost risanja s klikom na gumb </a:t>
              </a:r>
            </a:p>
            <a:p>
              <a:pPr algn="ctr"/>
              <a:endParaRPr lang="sl-SI" sz="1400" dirty="0">
                <a:solidFill>
                  <a:schemeClr val="tx1"/>
                </a:solidFill>
              </a:endParaRPr>
            </a:p>
            <a:p>
              <a:pPr algn="ctr"/>
              <a:endParaRPr lang="sl-SI" sz="1400" dirty="0">
                <a:solidFill>
                  <a:schemeClr val="tx1"/>
                </a:solidFill>
              </a:endParaRPr>
            </a:p>
            <a:p>
              <a:r>
                <a:rPr lang="sl-SI" sz="1400" b="1" dirty="0">
                  <a:solidFill>
                    <a:schemeClr val="tx1"/>
                  </a:solidFill>
                </a:rPr>
                <a:t>Prikaži del risbe</a:t>
              </a:r>
            </a:p>
            <a:p>
              <a:pPr algn="ctr"/>
              <a:endParaRPr lang="sl-SI" sz="1400" b="1" dirty="0">
                <a:solidFill>
                  <a:schemeClr val="tx1"/>
                </a:solidFill>
              </a:endParaRPr>
            </a:p>
            <a:p>
              <a:pPr algn="ctr"/>
              <a:r>
                <a:rPr lang="sl-SI" sz="1400" b="1" dirty="0">
                  <a:solidFill>
                    <a:schemeClr val="tx1"/>
                  </a:solidFill>
                </a:rPr>
                <a:t>ali</a:t>
              </a:r>
            </a:p>
            <a:p>
              <a:pPr algn="ctr"/>
              <a:endParaRPr lang="sl-SI" sz="1400" b="1" dirty="0">
                <a:solidFill>
                  <a:schemeClr val="tx1"/>
                </a:solidFill>
              </a:endParaRPr>
            </a:p>
            <a:p>
              <a:r>
                <a:rPr lang="sl-SI" sz="1400" b="1" dirty="0">
                  <a:solidFill>
                    <a:schemeClr val="tx1"/>
                  </a:solidFill>
                </a:rPr>
                <a:t>Povečaj pogled</a:t>
              </a:r>
            </a:p>
          </p:txBody>
        </p:sp>
        <p:pic>
          <p:nvPicPr>
            <p:cNvPr id="22" name="Slika 21">
              <a:extLst>
                <a:ext uri="{FF2B5EF4-FFF2-40B4-BE49-F238E27FC236}">
                  <a16:creationId xmlns:a16="http://schemas.microsoft.com/office/drawing/2014/main" id="{EFC27C44-7670-4343-BA3F-853743FDC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48166" y="4794936"/>
              <a:ext cx="445495" cy="3902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Slika 22">
              <a:extLst>
                <a:ext uri="{FF2B5EF4-FFF2-40B4-BE49-F238E27FC236}">
                  <a16:creationId xmlns:a16="http://schemas.microsoft.com/office/drawing/2014/main" id="{63C55007-708B-4ACE-AE3D-39DFB15A43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48166" y="5773903"/>
              <a:ext cx="446956" cy="4611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" name="Skupina 2">
            <a:extLst>
              <a:ext uri="{FF2B5EF4-FFF2-40B4-BE49-F238E27FC236}">
                <a16:creationId xmlns:a16="http://schemas.microsoft.com/office/drawing/2014/main" id="{78E97B5A-129D-47B7-BC3F-84938E45655C}"/>
              </a:ext>
            </a:extLst>
          </p:cNvPr>
          <p:cNvGrpSpPr/>
          <p:nvPr/>
        </p:nvGrpSpPr>
        <p:grpSpPr>
          <a:xfrm>
            <a:off x="191344" y="878242"/>
            <a:ext cx="4072693" cy="4259376"/>
            <a:chOff x="191344" y="878242"/>
            <a:chExt cx="4072693" cy="4259376"/>
          </a:xfrm>
        </p:grpSpPr>
        <p:pic>
          <p:nvPicPr>
            <p:cNvPr id="10" name="Slika 9">
              <a:extLst>
                <a:ext uri="{FF2B5EF4-FFF2-40B4-BE49-F238E27FC236}">
                  <a16:creationId xmlns:a16="http://schemas.microsoft.com/office/drawing/2014/main" id="{325A8272-1F8E-4522-AAC6-6D38FC88D8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1344" y="878242"/>
              <a:ext cx="1280424" cy="13266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Slika 10">
              <a:extLst>
                <a:ext uri="{FF2B5EF4-FFF2-40B4-BE49-F238E27FC236}">
                  <a16:creationId xmlns:a16="http://schemas.microsoft.com/office/drawing/2014/main" id="{477FC3EC-83EC-487B-9C03-950F6DD05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1344" y="3284984"/>
              <a:ext cx="2456753" cy="18526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Oblaček govora: pravokotnik z zaobljenimi vogali 13">
              <a:extLst>
                <a:ext uri="{FF2B5EF4-FFF2-40B4-BE49-F238E27FC236}">
                  <a16:creationId xmlns:a16="http://schemas.microsoft.com/office/drawing/2014/main" id="{0166CBD9-A5B5-4659-BC49-C8B0F372B653}"/>
                </a:ext>
              </a:extLst>
            </p:cNvPr>
            <p:cNvSpPr/>
            <p:nvPr/>
          </p:nvSpPr>
          <p:spPr>
            <a:xfrm>
              <a:off x="781018" y="1196752"/>
              <a:ext cx="1675237" cy="504056"/>
            </a:xfrm>
            <a:prstGeom prst="wedgeRoundRectCallout">
              <a:avLst>
                <a:gd name="adj1" fmla="val -62500"/>
                <a:gd name="adj2" fmla="val -35328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b="1" dirty="0">
                  <a:solidFill>
                    <a:schemeClr val="tx1"/>
                  </a:solidFill>
                </a:rPr>
                <a:t>1. Črta med dvema točkama</a:t>
              </a:r>
              <a:endParaRPr lang="sl-SI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Oblaček govora: pravokotnik z zaobljenimi vogali 14">
              <a:extLst>
                <a:ext uri="{FF2B5EF4-FFF2-40B4-BE49-F238E27FC236}">
                  <a16:creationId xmlns:a16="http://schemas.microsoft.com/office/drawing/2014/main" id="{E199D669-1AF5-48DD-B72A-1E07BE3CFB75}"/>
                </a:ext>
              </a:extLst>
            </p:cNvPr>
            <p:cNvSpPr/>
            <p:nvPr/>
          </p:nvSpPr>
          <p:spPr>
            <a:xfrm>
              <a:off x="781017" y="4239090"/>
              <a:ext cx="2758699" cy="504056"/>
            </a:xfrm>
            <a:prstGeom prst="wedgeRoundRectCallout">
              <a:avLst>
                <a:gd name="adj1" fmla="val -62500"/>
                <a:gd name="adj2" fmla="val -35328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b="1" dirty="0">
                  <a:solidFill>
                    <a:schemeClr val="tx1"/>
                  </a:solidFill>
                </a:rPr>
                <a:t>2. Določanje začetne in končne točke s presečišči dveh črt</a:t>
              </a:r>
              <a:endParaRPr lang="sl-SI" sz="1400" dirty="0">
                <a:solidFill>
                  <a:schemeClr val="tx1"/>
                </a:solidFill>
              </a:endParaRPr>
            </a:p>
          </p:txBody>
        </p:sp>
        <p:sp>
          <p:nvSpPr>
            <p:cNvPr id="31" name="Puščica: upognjeno 30">
              <a:extLst>
                <a:ext uri="{FF2B5EF4-FFF2-40B4-BE49-F238E27FC236}">
                  <a16:creationId xmlns:a16="http://schemas.microsoft.com/office/drawing/2014/main" id="{7F91EC67-7D31-4C78-BA54-3657D6C28992}"/>
                </a:ext>
              </a:extLst>
            </p:cNvPr>
            <p:cNvSpPr/>
            <p:nvPr/>
          </p:nvSpPr>
          <p:spPr>
            <a:xfrm rot="10800000" flipH="1" flipV="1">
              <a:off x="479377" y="2273336"/>
              <a:ext cx="3784660" cy="1687341"/>
            </a:xfrm>
            <a:prstGeom prst="bentArrow">
              <a:avLst>
                <a:gd name="adj1" fmla="val 5851"/>
                <a:gd name="adj2" fmla="val 7768"/>
                <a:gd name="adj3" fmla="val 15462"/>
                <a:gd name="adj4" fmla="val 3273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5443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2357</TotalTime>
  <Words>1063</Words>
  <Application>Microsoft Office PowerPoint</Application>
  <PresentationFormat>Širokozaslonsko</PresentationFormat>
  <Paragraphs>142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Officeova tema</vt:lpstr>
      <vt:lpstr>CiciCAD osnove risanja 1</vt:lpstr>
      <vt:lpstr>PRIPRAVA LISTA ZA RISANJE</vt:lpstr>
      <vt:lpstr>Spreminjanje zapisov v glavi risbe</vt:lpstr>
      <vt:lpstr>Izpolnjena glava risbe</vt:lpstr>
      <vt:lpstr>Risanje navpičnih in vodoravnih pomožnih črt</vt:lpstr>
      <vt:lpstr>Risanje vzporednic na določeni oddaljenosti</vt:lpstr>
      <vt:lpstr>Risanje črt</vt:lpstr>
      <vt:lpstr>Izbiranje črt in brisanje</vt:lpstr>
      <vt:lpstr>Določanje začetne in končne  točke črte s presečišči dveh elementov</vt:lpstr>
      <vt:lpstr>Risanje lomljenke</vt:lpstr>
      <vt:lpstr>Nastavitev pisave</vt:lpstr>
      <vt:lpstr>Izbira vseh pomožnih črt in brisanje</vt:lpstr>
      <vt:lpstr>Spreminjanje debeline in tipa črt</vt:lpstr>
      <vt:lpstr>Črte, urejene po debelini in tipu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CiciCAD  osnove risanja 1</dc:title>
  <dc:creator>Martin Knuplež</dc:creator>
  <cp:lastModifiedBy>Martin Knuplež</cp:lastModifiedBy>
  <cp:revision>82</cp:revision>
  <dcterms:created xsi:type="dcterms:W3CDTF">2020-04-30T11:24:20Z</dcterms:created>
  <dcterms:modified xsi:type="dcterms:W3CDTF">2020-05-03T10:16:38Z</dcterms:modified>
</cp:coreProperties>
</file>