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56" autoAdjust="0"/>
    <p:restoredTop sz="94660"/>
  </p:normalViewPr>
  <p:slideViewPr>
    <p:cSldViewPr>
      <p:cViewPr>
        <p:scale>
          <a:sx n="80" d="100"/>
          <a:sy n="80" d="100"/>
        </p:scale>
        <p:origin x="-106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DC273-0251-4FA0-B924-C47C4BB949FE}" type="datetimeFigureOut">
              <a:rPr lang="sl-SI" smtClean="0"/>
              <a:t>12.5.2020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BDC8D-F933-4842-9EED-1584231E7D5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01868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DC273-0251-4FA0-B924-C47C4BB949FE}" type="datetimeFigureOut">
              <a:rPr lang="sl-SI" smtClean="0"/>
              <a:t>12.5.2020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BDC8D-F933-4842-9EED-1584231E7D5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63095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DC273-0251-4FA0-B924-C47C4BB949FE}" type="datetimeFigureOut">
              <a:rPr lang="sl-SI" smtClean="0"/>
              <a:t>12.5.2020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BDC8D-F933-4842-9EED-1584231E7D5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97080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DC273-0251-4FA0-B924-C47C4BB949FE}" type="datetimeFigureOut">
              <a:rPr lang="sl-SI" smtClean="0"/>
              <a:t>12.5.2020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BDC8D-F933-4842-9EED-1584231E7D5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0991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DC273-0251-4FA0-B924-C47C4BB949FE}" type="datetimeFigureOut">
              <a:rPr lang="sl-SI" smtClean="0"/>
              <a:t>12.5.2020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BDC8D-F933-4842-9EED-1584231E7D5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72280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DC273-0251-4FA0-B924-C47C4BB949FE}" type="datetimeFigureOut">
              <a:rPr lang="sl-SI" smtClean="0"/>
              <a:t>12.5.2020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BDC8D-F933-4842-9EED-1584231E7D5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83463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DC273-0251-4FA0-B924-C47C4BB949FE}" type="datetimeFigureOut">
              <a:rPr lang="sl-SI" smtClean="0"/>
              <a:t>12.5.2020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BDC8D-F933-4842-9EED-1584231E7D5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66226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DC273-0251-4FA0-B924-C47C4BB949FE}" type="datetimeFigureOut">
              <a:rPr lang="sl-SI" smtClean="0"/>
              <a:t>12.5.2020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BDC8D-F933-4842-9EED-1584231E7D5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00384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DC273-0251-4FA0-B924-C47C4BB949FE}" type="datetimeFigureOut">
              <a:rPr lang="sl-SI" smtClean="0"/>
              <a:t>12.5.2020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BDC8D-F933-4842-9EED-1584231E7D5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13816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DC273-0251-4FA0-B924-C47C4BB949FE}" type="datetimeFigureOut">
              <a:rPr lang="sl-SI" smtClean="0"/>
              <a:t>12.5.2020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BDC8D-F933-4842-9EED-1584231E7D5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55989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DC273-0251-4FA0-B924-C47C4BB949FE}" type="datetimeFigureOut">
              <a:rPr lang="sl-SI" smtClean="0"/>
              <a:t>12.5.2020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BDC8D-F933-4842-9EED-1584231E7D5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54691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2DC273-0251-4FA0-B924-C47C4BB949FE}" type="datetimeFigureOut">
              <a:rPr lang="sl-SI" smtClean="0"/>
              <a:t>12.5.2020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BDC8D-F933-4842-9EED-1584231E7D5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8220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sl-SI" dirty="0" smtClean="0"/>
              <a:t>PROTIREFORMACIJA IN BAROK </a:t>
            </a:r>
            <a:r>
              <a:rPr lang="sl-SI" sz="3100" dirty="0" smtClean="0"/>
              <a:t>(17. st. in 1. pol. 18 st.)</a:t>
            </a:r>
            <a:endParaRPr lang="sl-SI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protireformacija nastane kot odziv na zahteve reformacije</a:t>
            </a:r>
          </a:p>
          <a:p>
            <a:pPr marL="0" indent="0">
              <a:buNone/>
            </a:pPr>
            <a:endParaRPr lang="sl-SI" dirty="0" smtClean="0"/>
          </a:p>
          <a:p>
            <a:r>
              <a:rPr lang="sl-SI" dirty="0" smtClean="0"/>
              <a:t>ustanovljen nov meniški red jezuiti, ki se zelo uveljavi v politiki in šolstvu </a:t>
            </a:r>
          </a:p>
          <a:p>
            <a:pPr marL="0" indent="0">
              <a:buNone/>
            </a:pPr>
            <a:endParaRPr lang="sl-SI" dirty="0" smtClean="0"/>
          </a:p>
          <a:p>
            <a:r>
              <a:rPr lang="sl-SI" dirty="0" smtClean="0"/>
              <a:t>1598 so morali Ljubljano v enem dnevu zapustiti vsi protestantje</a:t>
            </a:r>
          </a:p>
        </p:txBody>
      </p:sp>
    </p:spTree>
    <p:extLst>
      <p:ext uri="{BB962C8B-B14F-4D97-AF65-F5344CB8AC3E}">
        <p14:creationId xmlns:p14="http://schemas.microsoft.com/office/powerpoint/2010/main" val="2463504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r>
              <a:rPr lang="sl-SI" dirty="0" smtClean="0"/>
              <a:t>SLOVSTVO v protireformaciji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  <a:solidFill>
            <a:schemeClr val="accent6">
              <a:lumMod val="75000"/>
            </a:schemeClr>
          </a:solidFill>
        </p:spPr>
        <p:txBody>
          <a:bodyPr/>
          <a:lstStyle/>
          <a:p>
            <a:r>
              <a:rPr lang="sl-SI" dirty="0" smtClean="0"/>
              <a:t>slovstva skoraj ni bilo</a:t>
            </a:r>
          </a:p>
          <a:p>
            <a:pPr marL="0" indent="0">
              <a:buNone/>
            </a:pPr>
            <a:endParaRPr lang="sl-SI" dirty="0" smtClean="0"/>
          </a:p>
          <a:p>
            <a:r>
              <a:rPr lang="sl-SI" dirty="0" smtClean="0"/>
              <a:t>škof Tomaž Hren vodi uničevanje protestantskih molilnic, sežiganje knjig, ohranijo le Dalmatinov prevod Biblije</a:t>
            </a:r>
          </a:p>
          <a:p>
            <a:pPr marL="0" indent="0">
              <a:buNone/>
            </a:pPr>
            <a:endParaRPr lang="sl-SI" dirty="0" smtClean="0"/>
          </a:p>
          <a:p>
            <a:r>
              <a:rPr lang="sl-SI" dirty="0" smtClean="0"/>
              <a:t>nastal priročnik Evangelij </a:t>
            </a:r>
            <a:r>
              <a:rPr lang="sl-SI" dirty="0" err="1" smtClean="0"/>
              <a:t>inu</a:t>
            </a:r>
            <a:r>
              <a:rPr lang="sl-SI" dirty="0" smtClean="0"/>
              <a:t> </a:t>
            </a:r>
            <a:r>
              <a:rPr lang="sl-SI" dirty="0" err="1" smtClean="0"/>
              <a:t>listuvi</a:t>
            </a:r>
            <a:r>
              <a:rPr lang="sl-SI" dirty="0" smtClean="0"/>
              <a:t>, ki ga je priredil Janez Čandek</a:t>
            </a:r>
          </a:p>
          <a:p>
            <a:endParaRPr lang="sl-SI" dirty="0" smtClean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9306925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075240" cy="922114"/>
          </a:xfrm>
        </p:spPr>
        <p:txBody>
          <a:bodyPr>
            <a:normAutofit/>
          </a:bodyPr>
          <a:lstStyle/>
          <a:p>
            <a:r>
              <a:rPr lang="sl-SI" sz="3600" b="1" dirty="0" smtClean="0">
                <a:solidFill>
                  <a:schemeClr val="accent6">
                    <a:lumMod val="75000"/>
                  </a:schemeClr>
                </a:solidFill>
              </a:rPr>
              <a:t>BAROK</a:t>
            </a:r>
            <a:endParaRPr lang="sl-SI" sz="36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77500" lnSpcReduction="20000"/>
          </a:bodyPr>
          <a:lstStyle/>
          <a:p>
            <a:r>
              <a:rPr lang="sl-SI" dirty="0">
                <a:solidFill>
                  <a:srgbClr val="222222"/>
                </a:solidFill>
                <a:latin typeface="Arial"/>
              </a:rPr>
              <a:t>o</a:t>
            </a:r>
            <a:r>
              <a:rPr lang="sl-SI" b="0" i="0" u="none" strike="noStrike" dirty="0" smtClean="0">
                <a:solidFill>
                  <a:srgbClr val="222222"/>
                </a:solidFill>
                <a:effectLst/>
                <a:latin typeface="Arial"/>
              </a:rPr>
              <a:t>d leta 1672 do sredine 18. stoletja se je v slovenskih deželah uveljavil barok z izrazito nabožno književnostjo </a:t>
            </a:r>
          </a:p>
          <a:p>
            <a:endParaRPr lang="sl-SI" b="0" i="0" u="none" strike="noStrike" dirty="0" smtClean="0">
              <a:solidFill>
                <a:srgbClr val="222222"/>
              </a:solidFill>
              <a:effectLst/>
              <a:latin typeface="Arial"/>
            </a:endParaRPr>
          </a:p>
          <a:p>
            <a:r>
              <a:rPr lang="sl-SI" dirty="0">
                <a:solidFill>
                  <a:srgbClr val="222222"/>
                </a:solidFill>
                <a:latin typeface="Arial"/>
              </a:rPr>
              <a:t>i</a:t>
            </a:r>
            <a:r>
              <a:rPr lang="sl-SI" b="0" i="0" u="none" strike="noStrike" dirty="0" smtClean="0">
                <a:solidFill>
                  <a:srgbClr val="222222"/>
                </a:solidFill>
                <a:effectLst/>
                <a:latin typeface="Arial"/>
              </a:rPr>
              <a:t>zvirna in prevodna književnost (pridige, Škofjeloški pasijon) je bila pod okriljem Cerkve.</a:t>
            </a:r>
          </a:p>
          <a:p>
            <a:pPr marL="0" indent="0">
              <a:buNone/>
            </a:pPr>
            <a:r>
              <a:rPr lang="sl-SI" b="0" i="0" u="none" strike="noStrike" dirty="0" smtClean="0">
                <a:solidFill>
                  <a:srgbClr val="222222"/>
                </a:solidFill>
                <a:effectLst/>
                <a:latin typeface="Arial"/>
              </a:rPr>
              <a:t> </a:t>
            </a:r>
          </a:p>
          <a:p>
            <a:r>
              <a:rPr lang="sl-SI" dirty="0">
                <a:solidFill>
                  <a:srgbClr val="222222"/>
                </a:solidFill>
                <a:latin typeface="Arial"/>
              </a:rPr>
              <a:t>u</a:t>
            </a:r>
            <a:r>
              <a:rPr lang="sl-SI" b="0" i="0" u="none" strike="noStrike" dirty="0" smtClean="0">
                <a:solidFill>
                  <a:srgbClr val="222222"/>
                </a:solidFill>
                <a:effectLst/>
                <a:latin typeface="Arial"/>
              </a:rPr>
              <a:t>stanovljena je bila </a:t>
            </a:r>
            <a:r>
              <a:rPr lang="sl-SI" b="1" i="0" u="none" strike="noStrike" dirty="0" smtClean="0">
                <a:solidFill>
                  <a:srgbClr val="222222"/>
                </a:solidFill>
                <a:effectLst/>
                <a:latin typeface="Arial"/>
              </a:rPr>
              <a:t>Akademija delovnih</a:t>
            </a:r>
            <a:r>
              <a:rPr lang="sl-SI" b="0" i="0" u="none" strike="noStrike" dirty="0" smtClean="0">
                <a:solidFill>
                  <a:srgbClr val="222222"/>
                </a:solidFill>
                <a:effectLst/>
                <a:latin typeface="Arial"/>
              </a:rPr>
              <a:t>, </a:t>
            </a:r>
            <a:r>
              <a:rPr lang="sl-SI" dirty="0" smtClean="0">
                <a:solidFill>
                  <a:srgbClr val="222222"/>
                </a:solidFill>
                <a:latin typeface="Arial"/>
              </a:rPr>
              <a:t>njen </a:t>
            </a:r>
            <a:r>
              <a:rPr lang="sl-SI" b="0" i="0" u="none" strike="noStrike" dirty="0" smtClean="0">
                <a:solidFill>
                  <a:srgbClr val="222222"/>
                </a:solidFill>
                <a:effectLst/>
                <a:latin typeface="Arial"/>
              </a:rPr>
              <a:t>prvotni namen je bil razvoj književnosti.</a:t>
            </a:r>
          </a:p>
          <a:p>
            <a:endParaRPr lang="sl-SI" b="0" i="0" u="none" strike="noStrike" dirty="0" smtClean="0">
              <a:solidFill>
                <a:srgbClr val="222222"/>
              </a:solidFill>
              <a:effectLst/>
              <a:latin typeface="Arial"/>
            </a:endParaRPr>
          </a:p>
          <a:p>
            <a:r>
              <a:rPr lang="sl-SI" b="1" dirty="0" smtClean="0">
                <a:solidFill>
                  <a:srgbClr val="222222"/>
                </a:solidFill>
                <a:latin typeface="Arial"/>
              </a:rPr>
              <a:t>Janez V. Valvasor </a:t>
            </a:r>
            <a:r>
              <a:rPr lang="sl-SI" dirty="0" smtClean="0">
                <a:solidFill>
                  <a:srgbClr val="FF0000"/>
                </a:solidFill>
                <a:latin typeface="Arial"/>
              </a:rPr>
              <a:t>1689</a:t>
            </a:r>
            <a:r>
              <a:rPr lang="sl-SI" dirty="0" smtClean="0">
                <a:solidFill>
                  <a:srgbClr val="222222"/>
                </a:solidFill>
                <a:latin typeface="Arial"/>
              </a:rPr>
              <a:t> izdal </a:t>
            </a:r>
            <a:r>
              <a:rPr lang="sl-SI" b="1" dirty="0" smtClean="0">
                <a:solidFill>
                  <a:srgbClr val="222222"/>
                </a:solidFill>
                <a:latin typeface="Arial"/>
              </a:rPr>
              <a:t>Slavo vojvodine Kranjske </a:t>
            </a:r>
            <a:r>
              <a:rPr lang="sl-SI" dirty="0" smtClean="0">
                <a:solidFill>
                  <a:srgbClr val="222222"/>
                </a:solidFill>
                <a:latin typeface="Arial"/>
              </a:rPr>
              <a:t>v </a:t>
            </a:r>
            <a:r>
              <a:rPr lang="sl-SI" dirty="0" smtClean="0">
                <a:solidFill>
                  <a:srgbClr val="FF0000"/>
                </a:solidFill>
                <a:latin typeface="Arial"/>
              </a:rPr>
              <a:t>nemščini</a:t>
            </a:r>
            <a:r>
              <a:rPr lang="sl-SI" dirty="0" smtClean="0">
                <a:solidFill>
                  <a:srgbClr val="222222"/>
                </a:solidFill>
                <a:latin typeface="Arial"/>
              </a:rPr>
              <a:t>: vsestranski opis kranjske dežele, običajev, vere, </a:t>
            </a:r>
            <a:r>
              <a:rPr lang="sl-SI" dirty="0" smtClean="0">
                <a:solidFill>
                  <a:srgbClr val="222222"/>
                </a:solidFill>
                <a:latin typeface="Arial"/>
              </a:rPr>
              <a:t>rastlinstva, opis krajev,</a:t>
            </a:r>
            <a:r>
              <a:rPr lang="sl-SI" dirty="0" smtClean="0">
                <a:solidFill>
                  <a:srgbClr val="222222"/>
                </a:solidFill>
                <a:latin typeface="Arial"/>
              </a:rPr>
              <a:t> </a:t>
            </a:r>
            <a:r>
              <a:rPr lang="sl-SI" dirty="0" smtClean="0">
                <a:solidFill>
                  <a:srgbClr val="222222"/>
                </a:solidFill>
                <a:latin typeface="Arial"/>
              </a:rPr>
              <a:t>gospodarstva. Obsega 3500 strani, 500 ilustracij.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1886722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50000"/>
            </a:schemeClr>
          </a:solidFill>
        </p:spPr>
        <p:txBody>
          <a:bodyPr/>
          <a:lstStyle/>
          <a:p>
            <a:r>
              <a:rPr lang="sl-SI" dirty="0" smtClean="0"/>
              <a:t>Splošno o baroku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15360"/>
            <a:ext cx="8229600" cy="4610804"/>
          </a:xfrm>
        </p:spPr>
        <p:txBody>
          <a:bodyPr>
            <a:normAutofit fontScale="77500" lnSpcReduction="20000"/>
          </a:bodyPr>
          <a:lstStyle/>
          <a:p>
            <a:r>
              <a:rPr lang="sl-SI" dirty="0"/>
              <a:t>i</a:t>
            </a:r>
            <a:r>
              <a:rPr lang="sl-SI" dirty="0" smtClean="0"/>
              <a:t>zvor imena </a:t>
            </a:r>
            <a:r>
              <a:rPr lang="sl-SI" dirty="0" err="1" smtClean="0"/>
              <a:t>barocco</a:t>
            </a:r>
            <a:r>
              <a:rPr lang="sl-SI" dirty="0" smtClean="0"/>
              <a:t>: nepravilni  </a:t>
            </a:r>
          </a:p>
          <a:p>
            <a:pPr marL="0" indent="0">
              <a:buNone/>
            </a:pPr>
            <a:r>
              <a:rPr lang="sl-SI" dirty="0" smtClean="0"/>
              <a:t>               biser, </a:t>
            </a:r>
            <a:r>
              <a:rPr lang="sl-SI" b="1" dirty="0" smtClean="0"/>
              <a:t>pretirano, popačeno</a:t>
            </a:r>
          </a:p>
          <a:p>
            <a:r>
              <a:rPr lang="sl-SI" dirty="0"/>
              <a:t>n</a:t>
            </a:r>
            <a:r>
              <a:rPr lang="sl-SI" dirty="0" smtClean="0"/>
              <a:t>ajprej se je uveljavil v likovni umetnosti, potem v glasbi in literaturi</a:t>
            </a:r>
          </a:p>
          <a:p>
            <a:r>
              <a:rPr lang="sl-SI" dirty="0"/>
              <a:t>z</a:t>
            </a:r>
            <a:r>
              <a:rPr lang="sl-SI" dirty="0" smtClean="0"/>
              <a:t>načilnosti: bogato razgibane, okrašene posameznosti (metafore, besedno cvetličenje)</a:t>
            </a:r>
          </a:p>
          <a:p>
            <a:endParaRPr lang="sl-SI" dirty="0" smtClean="0"/>
          </a:p>
          <a:p>
            <a:r>
              <a:rPr lang="sl-SI" dirty="0"/>
              <a:t>z</a:t>
            </a:r>
            <a:r>
              <a:rPr lang="sl-SI" dirty="0" smtClean="0"/>
              <a:t>načilna umetnost, ki je izražala skrajnosti</a:t>
            </a:r>
          </a:p>
          <a:p>
            <a:r>
              <a:rPr lang="sl-SI" dirty="0"/>
              <a:t>b</a:t>
            </a:r>
            <a:r>
              <a:rPr lang="sl-SI" dirty="0" smtClean="0"/>
              <a:t>arok je bil mnogo bolj versko pogojen kot renesansa, v slogu pa bolj razgiban</a:t>
            </a:r>
          </a:p>
          <a:p>
            <a:r>
              <a:rPr lang="sl-SI" dirty="0" smtClean="0"/>
              <a:t>na Slovenskem povezan s protireformacijo, predvsem v pridigi</a:t>
            </a:r>
            <a:endParaRPr lang="sl-SI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1515360"/>
            <a:ext cx="2287762" cy="7982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596438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b="1" dirty="0" smtClean="0">
                <a:solidFill>
                  <a:schemeClr val="accent6">
                    <a:lumMod val="50000"/>
                  </a:schemeClr>
                </a:solidFill>
              </a:rPr>
              <a:t>Janez Svetokriški</a:t>
            </a:r>
            <a:endParaRPr lang="sl-SI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Janez Svetokriški </a:t>
            </a:r>
            <a:r>
              <a:rPr lang="sl-SI" sz="2400" dirty="0" smtClean="0"/>
              <a:t>(pravo ime </a:t>
            </a:r>
            <a:r>
              <a:rPr lang="sl-SI" sz="2400" dirty="0" err="1" smtClean="0"/>
              <a:t>Tobia</a:t>
            </a:r>
            <a:r>
              <a:rPr lang="sl-SI" sz="2400" dirty="0" smtClean="0"/>
              <a:t> </a:t>
            </a:r>
            <a:r>
              <a:rPr lang="sl-SI" sz="2400" dirty="0" err="1" smtClean="0"/>
              <a:t>Lionelli</a:t>
            </a:r>
            <a:r>
              <a:rPr lang="sl-SI" sz="2400" dirty="0" smtClean="0"/>
              <a:t>), </a:t>
            </a:r>
            <a:r>
              <a:rPr lang="sl-SI" dirty="0" smtClean="0"/>
              <a:t>je iz Vipave, mati Slovenka, oče Italijan</a:t>
            </a:r>
          </a:p>
          <a:p>
            <a:r>
              <a:rPr lang="sl-SI" dirty="0"/>
              <a:t>b</a:t>
            </a:r>
            <a:r>
              <a:rPr lang="sl-SI" dirty="0" smtClean="0"/>
              <a:t>il je kapucin pridigar</a:t>
            </a:r>
          </a:p>
          <a:p>
            <a:r>
              <a:rPr lang="sl-SI" dirty="0"/>
              <a:t>i</a:t>
            </a:r>
            <a:r>
              <a:rPr lang="sl-SI" dirty="0" smtClean="0"/>
              <a:t>zdal </a:t>
            </a:r>
            <a:r>
              <a:rPr lang="sl-SI" b="1" dirty="0" smtClean="0"/>
              <a:t>Sveti priročnik </a:t>
            </a:r>
            <a:r>
              <a:rPr lang="sl-SI" dirty="0" smtClean="0"/>
              <a:t>ali </a:t>
            </a:r>
            <a:r>
              <a:rPr lang="sl-SI" dirty="0" err="1" smtClean="0"/>
              <a:t>Sacrum</a:t>
            </a:r>
            <a:r>
              <a:rPr lang="sl-SI" dirty="0" smtClean="0"/>
              <a:t> </a:t>
            </a:r>
            <a:r>
              <a:rPr lang="sl-SI" dirty="0" err="1" smtClean="0"/>
              <a:t>promtuarium</a:t>
            </a:r>
            <a:r>
              <a:rPr lang="sl-SI" dirty="0" smtClean="0"/>
              <a:t>, ki zajema </a:t>
            </a:r>
            <a:r>
              <a:rPr lang="sl-SI" b="1" dirty="0" smtClean="0"/>
              <a:t>233 pridig </a:t>
            </a:r>
            <a:r>
              <a:rPr lang="sl-SI" dirty="0" smtClean="0"/>
              <a:t>za različne priložnosti, napisan v bohoričici; vanj je vključena tudi pridiga Na </a:t>
            </a:r>
            <a:r>
              <a:rPr lang="sl-SI" dirty="0" err="1" smtClean="0"/>
              <a:t>noviga</a:t>
            </a:r>
            <a:r>
              <a:rPr lang="sl-SI" dirty="0" smtClean="0"/>
              <a:t> </a:t>
            </a:r>
            <a:r>
              <a:rPr lang="sl-SI" dirty="0" err="1" smtClean="0"/>
              <a:t>lejta</a:t>
            </a:r>
            <a:r>
              <a:rPr lang="sl-SI" dirty="0" smtClean="0"/>
              <a:t> dan</a:t>
            </a:r>
          </a:p>
        </p:txBody>
      </p:sp>
    </p:spTree>
    <p:extLst>
      <p:ext uri="{BB962C8B-B14F-4D97-AF65-F5344CB8AC3E}">
        <p14:creationId xmlns:p14="http://schemas.microsoft.com/office/powerpoint/2010/main" val="3100147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sl-SI" dirty="0" smtClean="0">
                <a:solidFill>
                  <a:schemeClr val="accent6">
                    <a:lumMod val="50000"/>
                  </a:schemeClr>
                </a:solidFill>
              </a:rPr>
              <a:t>J. Svetokriški: Na </a:t>
            </a:r>
            <a:r>
              <a:rPr lang="sl-SI" dirty="0" err="1" smtClean="0">
                <a:solidFill>
                  <a:schemeClr val="accent6">
                    <a:lumMod val="50000"/>
                  </a:schemeClr>
                </a:solidFill>
              </a:rPr>
              <a:t>noviga</a:t>
            </a:r>
            <a:r>
              <a:rPr lang="sl-SI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sl-SI" dirty="0" err="1" smtClean="0">
                <a:solidFill>
                  <a:schemeClr val="accent6">
                    <a:lumMod val="50000"/>
                  </a:schemeClr>
                </a:solidFill>
              </a:rPr>
              <a:t>lejta</a:t>
            </a:r>
            <a:r>
              <a:rPr lang="sl-SI" dirty="0" smtClean="0">
                <a:solidFill>
                  <a:schemeClr val="accent6">
                    <a:lumMod val="50000"/>
                  </a:schemeClr>
                </a:solidFill>
              </a:rPr>
              <a:t> dan</a:t>
            </a:r>
            <a:endParaRPr lang="sl-SI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77500" lnSpcReduction="20000"/>
          </a:bodyPr>
          <a:lstStyle/>
          <a:p>
            <a:r>
              <a:rPr lang="sl-SI" dirty="0" smtClean="0"/>
              <a:t>Je pridiga </a:t>
            </a:r>
            <a:r>
              <a:rPr lang="sl-SI" sz="2800" dirty="0" smtClean="0"/>
              <a:t>(</a:t>
            </a:r>
            <a:r>
              <a:rPr lang="sl-SI" sz="2800" dirty="0" err="1" smtClean="0"/>
              <a:t>polliterarna</a:t>
            </a:r>
            <a:r>
              <a:rPr lang="sl-SI" sz="2800" dirty="0" smtClean="0"/>
              <a:t> vrsta), ki ima</a:t>
            </a:r>
            <a:r>
              <a:rPr lang="sl-SI" dirty="0" smtClean="0"/>
              <a:t> uvod, jedro in zaključek</a:t>
            </a:r>
          </a:p>
          <a:p>
            <a:endParaRPr lang="sl-SI" dirty="0" smtClean="0"/>
          </a:p>
          <a:p>
            <a:r>
              <a:rPr lang="sl-SI" dirty="0"/>
              <a:t>b</a:t>
            </a:r>
            <a:r>
              <a:rPr lang="sl-SI" dirty="0" smtClean="0"/>
              <a:t>aročna pridiga: uvod z latinskimi citati iz Sv. </a:t>
            </a:r>
            <a:r>
              <a:rPr lang="sl-SI" dirty="0"/>
              <a:t>p</a:t>
            </a:r>
            <a:r>
              <a:rPr lang="sl-SI" dirty="0" smtClean="0"/>
              <a:t>isma, v jedru veliko slikovitih zgledov (</a:t>
            </a:r>
            <a:r>
              <a:rPr lang="sl-SI" dirty="0" err="1" smtClean="0"/>
              <a:t>eksemplov</a:t>
            </a:r>
            <a:r>
              <a:rPr lang="sl-SI" dirty="0" smtClean="0"/>
              <a:t>), baročna napetost med razumom in čustvom, živost dosežena z rabo premega govora in pretiravanjem</a:t>
            </a:r>
          </a:p>
          <a:p>
            <a:endParaRPr lang="sl-SI" dirty="0" smtClean="0"/>
          </a:p>
          <a:p>
            <a:r>
              <a:rPr lang="sl-SI" dirty="0" err="1"/>
              <a:t>f</a:t>
            </a:r>
            <a:r>
              <a:rPr lang="sl-SI" dirty="0" err="1" smtClean="0"/>
              <a:t>aconetelni</a:t>
            </a:r>
            <a:r>
              <a:rPr lang="sl-SI" dirty="0" smtClean="0"/>
              <a:t> – darilni robčki so alegorija=prispodoba za dragocene nasvete </a:t>
            </a:r>
          </a:p>
          <a:p>
            <a:endParaRPr lang="sl-SI" dirty="0" smtClean="0"/>
          </a:p>
          <a:p>
            <a:r>
              <a:rPr lang="sl-SI" dirty="0"/>
              <a:t>p</a:t>
            </a:r>
            <a:r>
              <a:rPr lang="sl-SI" dirty="0" smtClean="0"/>
              <a:t>rvine vipavskega narečja, prevzete besede iz nemščine</a:t>
            </a:r>
          </a:p>
          <a:p>
            <a:r>
              <a:rPr lang="sl-SI" dirty="0" smtClean="0"/>
              <a:t>ideja te pridige: zakonci naj bodo potrpežljivi in strpni drug do drugega ter do medsebojnih slabosti</a:t>
            </a:r>
          </a:p>
        </p:txBody>
      </p:sp>
    </p:spTree>
    <p:extLst>
      <p:ext uri="{BB962C8B-B14F-4D97-AF65-F5344CB8AC3E}">
        <p14:creationId xmlns:p14="http://schemas.microsoft.com/office/powerpoint/2010/main" val="41557303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343</Words>
  <Application>Microsoft Office PowerPoint</Application>
  <PresentationFormat>On-screen Show (4:3)</PresentationFormat>
  <Paragraphs>42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PROTIREFORMACIJA IN BAROK (17. st. in 1. pol. 18 st.)</vt:lpstr>
      <vt:lpstr>SLOVSTVO v protireformaciji</vt:lpstr>
      <vt:lpstr>BAROK</vt:lpstr>
      <vt:lpstr>Splošno o baroku</vt:lpstr>
      <vt:lpstr>Janez Svetokriški</vt:lpstr>
      <vt:lpstr>J. Svetokriški: Na noviga lejta dan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PROTIREFORMACIJA IN BAROK (17. st. in 1. pol. 18 st.)</dc:title>
  <dc:creator>PC</dc:creator>
  <cp:lastModifiedBy>PC</cp:lastModifiedBy>
  <cp:revision>11</cp:revision>
  <dcterms:created xsi:type="dcterms:W3CDTF">2020-05-10T15:36:38Z</dcterms:created>
  <dcterms:modified xsi:type="dcterms:W3CDTF">2020-05-12T06:32:30Z</dcterms:modified>
</cp:coreProperties>
</file>