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1" r:id="rId7"/>
    <p:sldId id="258" r:id="rId8"/>
    <p:sldId id="259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FD01-6F70-4D9C-9547-91006EEDDE24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84FF75-5B1F-49CB-B851-94F2E26482B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Kemijska reakcija, pri katerih se monomeri povezujejo v molekulo polimera, se imenuje polimerizacija.</a:t>
          </a:r>
          <a:endParaRPr lang="en-US" dirty="0">
            <a:solidFill>
              <a:srgbClr val="FF0000"/>
            </a:solidFill>
          </a:endParaRPr>
        </a:p>
      </dgm:t>
    </dgm:pt>
    <dgm:pt modelId="{1632755E-C47C-4FEB-B3A7-A077EFD047A7}" type="parTrans" cxnId="{B001485C-A430-4C0A-B171-A1E9BAFC89AD}">
      <dgm:prSet/>
      <dgm:spPr/>
      <dgm:t>
        <a:bodyPr/>
        <a:lstStyle/>
        <a:p>
          <a:endParaRPr lang="en-US"/>
        </a:p>
      </dgm:t>
    </dgm:pt>
    <dgm:pt modelId="{C927721C-8BB6-431F-A535-88AE3BFEFFF7}" type="sibTrans" cxnId="{B001485C-A430-4C0A-B171-A1E9BAFC89AD}">
      <dgm:prSet/>
      <dgm:spPr/>
      <dgm:t>
        <a:bodyPr/>
        <a:lstStyle/>
        <a:p>
          <a:endParaRPr lang="en-US"/>
        </a:p>
      </dgm:t>
    </dgm:pt>
    <dgm:pt modelId="{99BAA279-C955-47FD-A438-720E1457372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/>
            <a:t>ADICIJSKA POLIMERIZACIJA: molekula monomera doda (adira) na en konec nastajajoče molekule polimera</a:t>
          </a:r>
          <a:endParaRPr lang="en-US" dirty="0"/>
        </a:p>
      </dgm:t>
    </dgm:pt>
    <dgm:pt modelId="{9BF4B1EC-AFE3-45C7-A154-7DA64C3B02F2}" type="parTrans" cxnId="{92C6ADB9-73DB-4927-B99E-A2A3B449F56B}">
      <dgm:prSet/>
      <dgm:spPr/>
      <dgm:t>
        <a:bodyPr/>
        <a:lstStyle/>
        <a:p>
          <a:endParaRPr lang="en-US"/>
        </a:p>
      </dgm:t>
    </dgm:pt>
    <dgm:pt modelId="{2E5EC3A8-304F-424D-8509-9A8A1DB8ED97}" type="sibTrans" cxnId="{92C6ADB9-73DB-4927-B99E-A2A3B449F56B}">
      <dgm:prSet/>
      <dgm:spPr/>
      <dgm:t>
        <a:bodyPr/>
        <a:lstStyle/>
        <a:p>
          <a:endParaRPr lang="en-US"/>
        </a:p>
      </dgm:t>
    </dgm:pt>
    <dgm:pt modelId="{0EA91316-4B14-454B-8FAF-A1E8A22F554F}" type="pres">
      <dgm:prSet presAssocID="{7579FD01-6F70-4D9C-9547-91006EEDDE24}" presName="Name0" presStyleCnt="0">
        <dgm:presLayoutVars>
          <dgm:dir/>
          <dgm:resizeHandles val="exact"/>
        </dgm:presLayoutVars>
      </dgm:prSet>
      <dgm:spPr/>
    </dgm:pt>
    <dgm:pt modelId="{CFE9035B-14F0-40CB-BABA-7AC0EBE3F11F}" type="pres">
      <dgm:prSet presAssocID="{AE84FF75-5B1F-49CB-B851-94F2E26482BE}" presName="node" presStyleLbl="node1" presStyleIdx="0" presStyleCnt="2" custScaleX="117555" custScaleY="135648">
        <dgm:presLayoutVars>
          <dgm:bulletEnabled val="1"/>
        </dgm:presLayoutVars>
      </dgm:prSet>
      <dgm:spPr/>
    </dgm:pt>
    <dgm:pt modelId="{D5CF6882-48BD-41D7-B879-B5B82C2866E8}" type="pres">
      <dgm:prSet presAssocID="{C927721C-8BB6-431F-A535-88AE3BFEFFF7}" presName="sibTrans" presStyleLbl="sibTrans2D1" presStyleIdx="0" presStyleCnt="1"/>
      <dgm:spPr/>
    </dgm:pt>
    <dgm:pt modelId="{83D0B1C1-BE1D-43A5-A89E-B1F23FA731E9}" type="pres">
      <dgm:prSet presAssocID="{C927721C-8BB6-431F-A535-88AE3BFEFFF7}" presName="connectorText" presStyleLbl="sibTrans2D1" presStyleIdx="0" presStyleCnt="1"/>
      <dgm:spPr/>
    </dgm:pt>
    <dgm:pt modelId="{BC68221E-FA2E-4CAA-935D-0FAF4900C2B4}" type="pres">
      <dgm:prSet presAssocID="{99BAA279-C955-47FD-A438-720E14573722}" presName="node" presStyleLbl="node1" presStyleIdx="1" presStyleCnt="2" custScaleX="101859" custScaleY="123334">
        <dgm:presLayoutVars>
          <dgm:bulletEnabled val="1"/>
        </dgm:presLayoutVars>
      </dgm:prSet>
      <dgm:spPr/>
    </dgm:pt>
  </dgm:ptLst>
  <dgm:cxnLst>
    <dgm:cxn modelId="{E399F202-AE8F-4A98-AC77-40956776922E}" type="presOf" srcId="{C927721C-8BB6-431F-A535-88AE3BFEFFF7}" destId="{D5CF6882-48BD-41D7-B879-B5B82C2866E8}" srcOrd="0" destOrd="0" presId="urn:microsoft.com/office/officeart/2005/8/layout/process1"/>
    <dgm:cxn modelId="{F9E48209-FC0E-48CD-950A-67401FFE1B52}" type="presOf" srcId="{C927721C-8BB6-431F-A535-88AE3BFEFFF7}" destId="{83D0B1C1-BE1D-43A5-A89E-B1F23FA731E9}" srcOrd="1" destOrd="0" presId="urn:microsoft.com/office/officeart/2005/8/layout/process1"/>
    <dgm:cxn modelId="{681C6B3D-150A-4144-B843-B1A2248A8653}" type="presOf" srcId="{7579FD01-6F70-4D9C-9547-91006EEDDE24}" destId="{0EA91316-4B14-454B-8FAF-A1E8A22F554F}" srcOrd="0" destOrd="0" presId="urn:microsoft.com/office/officeart/2005/8/layout/process1"/>
    <dgm:cxn modelId="{B001485C-A430-4C0A-B171-A1E9BAFC89AD}" srcId="{7579FD01-6F70-4D9C-9547-91006EEDDE24}" destId="{AE84FF75-5B1F-49CB-B851-94F2E26482BE}" srcOrd="0" destOrd="0" parTransId="{1632755E-C47C-4FEB-B3A7-A077EFD047A7}" sibTransId="{C927721C-8BB6-431F-A535-88AE3BFEFFF7}"/>
    <dgm:cxn modelId="{DDBDBF9E-931C-4451-88BA-80E647A1950E}" type="presOf" srcId="{99BAA279-C955-47FD-A438-720E14573722}" destId="{BC68221E-FA2E-4CAA-935D-0FAF4900C2B4}" srcOrd="0" destOrd="0" presId="urn:microsoft.com/office/officeart/2005/8/layout/process1"/>
    <dgm:cxn modelId="{92C6ADB9-73DB-4927-B99E-A2A3B449F56B}" srcId="{7579FD01-6F70-4D9C-9547-91006EEDDE24}" destId="{99BAA279-C955-47FD-A438-720E14573722}" srcOrd="1" destOrd="0" parTransId="{9BF4B1EC-AFE3-45C7-A154-7DA64C3B02F2}" sibTransId="{2E5EC3A8-304F-424D-8509-9A8A1DB8ED97}"/>
    <dgm:cxn modelId="{114693DF-7B66-4660-8988-34A4B8B043E6}" type="presOf" srcId="{AE84FF75-5B1F-49CB-B851-94F2E26482BE}" destId="{CFE9035B-14F0-40CB-BABA-7AC0EBE3F11F}" srcOrd="0" destOrd="0" presId="urn:microsoft.com/office/officeart/2005/8/layout/process1"/>
    <dgm:cxn modelId="{C0648E58-79FB-42A8-99F5-5F94EBCE4EE6}" type="presParOf" srcId="{0EA91316-4B14-454B-8FAF-A1E8A22F554F}" destId="{CFE9035B-14F0-40CB-BABA-7AC0EBE3F11F}" srcOrd="0" destOrd="0" presId="urn:microsoft.com/office/officeart/2005/8/layout/process1"/>
    <dgm:cxn modelId="{F831012C-BE75-43CE-B433-B00223833512}" type="presParOf" srcId="{0EA91316-4B14-454B-8FAF-A1E8A22F554F}" destId="{D5CF6882-48BD-41D7-B879-B5B82C2866E8}" srcOrd="1" destOrd="0" presId="urn:microsoft.com/office/officeart/2005/8/layout/process1"/>
    <dgm:cxn modelId="{55BB98FD-085E-4505-B3CF-B48B2D905AE1}" type="presParOf" srcId="{D5CF6882-48BD-41D7-B879-B5B82C2866E8}" destId="{83D0B1C1-BE1D-43A5-A89E-B1F23FA731E9}" srcOrd="0" destOrd="0" presId="urn:microsoft.com/office/officeart/2005/8/layout/process1"/>
    <dgm:cxn modelId="{76A1C9A5-BC4F-4750-88E1-40A3E254A2C6}" type="presParOf" srcId="{0EA91316-4B14-454B-8FAF-A1E8A22F554F}" destId="{BC68221E-FA2E-4CAA-935D-0FAF4900C2B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9035B-14F0-40CB-BABA-7AC0EBE3F11F}">
      <dsp:nvSpPr>
        <dsp:cNvPr id="0" name=""/>
        <dsp:cNvSpPr/>
      </dsp:nvSpPr>
      <dsp:spPr>
        <a:xfrm>
          <a:off x="3428" y="194450"/>
          <a:ext cx="5198318" cy="35990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>
              <a:solidFill>
                <a:srgbClr val="FF0000"/>
              </a:solidFill>
            </a:rPr>
            <a:t>Kemijska reakcija, pri katerih se monomeri povezujejo v molekulo polimera, se imenuje polimerizacija.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108840" y="299862"/>
        <a:ext cx="4987494" cy="3388213"/>
      </dsp:txXfrm>
    </dsp:sp>
    <dsp:sp modelId="{D5CF6882-48BD-41D7-B879-B5B82C2866E8}">
      <dsp:nvSpPr>
        <dsp:cNvPr id="0" name=""/>
        <dsp:cNvSpPr/>
      </dsp:nvSpPr>
      <dsp:spPr>
        <a:xfrm>
          <a:off x="5643949" y="1445637"/>
          <a:ext cx="937470" cy="1096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43949" y="1664970"/>
        <a:ext cx="656229" cy="657997"/>
      </dsp:txXfrm>
    </dsp:sp>
    <dsp:sp modelId="{BC68221E-FA2E-4CAA-935D-0FAF4900C2B4}">
      <dsp:nvSpPr>
        <dsp:cNvPr id="0" name=""/>
        <dsp:cNvSpPr/>
      </dsp:nvSpPr>
      <dsp:spPr>
        <a:xfrm>
          <a:off x="6970559" y="357808"/>
          <a:ext cx="4504236" cy="32723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ADICIJSKA POLIMERIZACIJA: molekula monomera doda (adira) na en konec nastajajoče molekule polimera</a:t>
          </a:r>
          <a:endParaRPr lang="en-US" sz="3000" kern="1200" dirty="0"/>
        </a:p>
      </dsp:txBody>
      <dsp:txXfrm>
        <a:off x="7066402" y="453651"/>
        <a:ext cx="4312550" cy="308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099C-13FC-40D6-AF85-4FE592FA2BCD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55149-963E-44B8-ADBB-659A96FF2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6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Odgovor: a in c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006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Poleg naravnih polimerov danes poznamo množico umetnih polimerov ali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sinteznih polimerov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znanih tudi kot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umetne mase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oz.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plastika 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(npr. polivinil, stiropor, najlon ...).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Zaradi </a:t>
            </a:r>
            <a:r>
              <a:rPr lang="sl-SI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okoljskih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problemov poskušajo danes znanstveniki izdelati take sintezne polimere, ki bi bili v naravi razgradljivi ter neškodljivi.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92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pa sploh dobimo polimere? Ima kdo kakšno idejo?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Kemijska reakcija, pri kateri se monomeri povezujejo v molekulo polimera, se imenuje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polimerizacija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Poznamo različne vrste polimerizacij. Če je monomer nenasičena spojina, poteče adicijska polimerizacija. Pri tem se cela molekula monomera doda (adira) na en konec nastajajoče molekule polimera.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25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ponovimo. Kaj je to adicija?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Reakcija, pri kateri se na molekulo nenasičenega ogljikovodika veže manjša molekula. Pri tem se dvojna ali trojna kovalentna vez prekine.</a:t>
            </a: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Polimere poimenujemo tako, da navedemo ime monomera in mu dodamo predpono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Pri poimenovanju polimerov lahko ime monomera zapišemo v okroglem oklepaju; </a:t>
            </a:r>
            <a:r>
              <a:rPr lang="sl-SI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polieten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ali poli(eten).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veliko sinteznih polimerov pa se poleg njihovega kemijskega imena uporablja tudi trgovsko ime (najlon, rajon, teflon, stiropor).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808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Odgovor: Ogljikovodike delimo na nasičene in nenasičene ogljikovodike.</a:t>
            </a:r>
          </a:p>
          <a:p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Nenasičeni ogljikovodiki so tisti, ki imajo v molekuli ogljikove atome med seboj povezane s samimi enojnimi kovalentnimi vezmi. To so alkani.</a:t>
            </a:r>
          </a:p>
          <a:p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Nasičeni ogljikovodiki so tisti, ki imajo v molekuli med ogljikovimi atomi vsaj eno dvojno ali trojno kovalentno vez.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18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Odgovor: </a:t>
            </a: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 je adicija.</a:t>
            </a:r>
          </a:p>
          <a:p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Primer a je substitucija.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3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veste, iz česa jih delajo, ustvarjajo? Ali kakšne snovi so to?</a:t>
            </a: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so organske snovi, katere raznolikost in uporabnost je neverjetna. Iz njih izdelujejo tudi vse stvari, ki ste jih zgoraj našteli. In to se je vse spremenilo z razvojem industrije, saj se je takrat povpraševanje po naravnih snoveh izjemno povečalo in preseglo zmožnost samih virov. Zato so kemiki iskali rešitve, kako bi naravne snovi izdelali v tovarnah hitreje in poceni ter v večjih količinah. To iskanje je vodilo do številnih novih snovi in tehnologij, ki močno vplivajo na človeštvo in okolje. Pomembno mesto med temi snovmi zavzema plastika.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23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Plastika je zgrajena iz velikih molekul - polimerov. In to bo eno veliko poglavje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08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Poglejmo najprej malo v zgodovino.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Prvi španski kolonialisti Novega sveta so poročali o različnih vrstah iger z žogami iz neznane prožne snovi tamkajšnjih srednjeameriških Indijancev. Danes to snov poznamo kot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surovo gumo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ali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kavčuk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Vir surove gume je drevo kavčukovec. Ime drevesa izhaja iz indijanske besede, ki pomeni „jokajoče drevo“. Surovo gumo oz. kavčuk pridobivajo iz kavčukovcev tako, da naredijo zareze v skorjo drevesa, iz katerih se cedi mlečnat rastlinski sok ali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lateks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Domovina kavčukovcev je Južna Amerika, od koder so jih v začetku 19. stoletja prenesli v Afriko in na Malajski polotok, ki danes predstavlja glavni vir kavčuka.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02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Potem se sprehodimo do vulkanizacije in gum. Gume in gumijastih izdelkov danes ni treba posebej iskati, saj jih srečamo na skoraj vsakem koraku: od radirk, podplatov na čevljih do avtomobilskih pnevmatik. Vendar surova guma ni posebno uporabna, saj je pri višjih temperaturah mehka in lepljiva, pri nižjih pa trda in toga. Leta 1838 je Charles </a:t>
            </a:r>
            <a:r>
              <a:rPr lang="sl-SI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Goodyear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povsem po naključju odkril, da ostane kavčuk prožen in nelepljiv ne glede na temperaturo, če ga segrevamo skupaj z žveplom. Ta postopek se imenuje </a:t>
            </a:r>
            <a:r>
              <a:rPr lang="sl-SI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vulkanizacija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2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Rekli smo, da bomo danes obravnavali polimere. In vse snovi, ki smo jih videli na začetnih slikah so zgrajene iz polimerov. Ali kdo ve, kaj so to polimeri?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Beseda izhaja iz grške besede in pomeni sestavljen iz več delov. To besedo je prvič uporabil </a:t>
            </a:r>
            <a:r>
              <a:rPr lang="sl-SI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Berzelius</a:t>
            </a: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Polimer je molekula, ki je zgrajena iz veliko manjših molekul – monomerov. Polimer je lahko zgrajen iz ene vrste monomerov ali iz več različnih.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imamo spet novo besedo – monomer. Ali ve kdo, kaj je to?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Monomer tudi izhaja iz grše besede in pomeni sestavljen iz enega dela.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Poleg naravnih polimerov kavčuka in beljakovin so v naravi pogosti tudi polisaharidi (škrob, celuloza, glikogen), ki jih uvrščamo med ogljikove hidrate. 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13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Polimer je lahko zgrajen iz ene vrste monomerov ali iz več različnih. (slika)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polimeru, zgrajenem iz različnih monomerov, se lahko molekule monomerov vežejo v različnem zaporedju in tvorijo različne polimere. 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5149-963E-44B8-ADBB-659A96FF231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1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0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5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97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80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8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62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53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8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539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62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39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1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6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22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4657-C97D-4219-9B8C-F1523A024E7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9F221D-9867-4917-890E-72CDEEFF2D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70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5FA7145-16F2-4C1D-B1F1-688522E4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sl-SI"/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F9431C-3F95-40ED-BEB2-098D721F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309489"/>
            <a:ext cx="6894237" cy="6175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800" b="1" dirty="0"/>
              <a:t>Za katere namene uporabljamo nafto?</a:t>
            </a:r>
          </a:p>
          <a:p>
            <a:pPr marL="0" indent="0">
              <a:buNone/>
            </a:pPr>
            <a:endParaRPr lang="sl-SI" b="1" dirty="0"/>
          </a:p>
          <a:p>
            <a:pPr marL="514350" indent="-514350">
              <a:buAutoNum type="alphaLcParenR"/>
            </a:pPr>
            <a:r>
              <a:rPr lang="sl-SI" sz="2400" dirty="0"/>
              <a:t>Je vir energije.</a:t>
            </a:r>
          </a:p>
          <a:p>
            <a:pPr marL="514350" indent="-514350">
              <a:buAutoNum type="alphaLcParenR"/>
            </a:pPr>
            <a:endParaRPr lang="sl-SI" sz="2400" dirty="0"/>
          </a:p>
          <a:p>
            <a:pPr marL="514350" indent="-514350">
              <a:buAutoNum type="alphaLcParenR"/>
            </a:pPr>
            <a:r>
              <a:rPr lang="sl-SI" sz="2400" dirty="0"/>
              <a:t>Je glavna surovina za pripravo papirja.</a:t>
            </a:r>
          </a:p>
          <a:p>
            <a:pPr marL="514350" indent="-514350">
              <a:buAutoNum type="alphaLcParenR"/>
            </a:pPr>
            <a:endParaRPr lang="sl-SI" sz="2400" dirty="0"/>
          </a:p>
          <a:p>
            <a:pPr marL="514350" indent="-514350">
              <a:buAutoNum type="alphaLcParenR"/>
            </a:pPr>
            <a:r>
              <a:rPr lang="sl-SI" sz="2400" dirty="0"/>
              <a:t>Je surovina za pripravo drugih snovi (plastika, zdravila, čistila, kozmetični izdelki ...).</a:t>
            </a:r>
          </a:p>
          <a:p>
            <a:pPr marL="514350" indent="-514350">
              <a:buAutoNum type="alphaLcParenR"/>
            </a:pPr>
            <a:endParaRPr lang="sl-SI" sz="2400" dirty="0"/>
          </a:p>
          <a:p>
            <a:pPr marL="514350" indent="-514350">
              <a:buAutoNum type="alphaLcParenR"/>
            </a:pPr>
            <a:r>
              <a:rPr lang="pl-PL" sz="2400" dirty="0"/>
              <a:t>Je surovina za pripravo biodizla.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1802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Naslov 3">
            <a:extLst>
              <a:ext uri="{FF2B5EF4-FFF2-40B4-BE49-F238E27FC236}">
                <a16:creationId xmlns:a16="http://schemas.microsoft.com/office/drawing/2014/main" id="{6494C963-6A6E-403D-881C-392B4B5B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Sintezni</a:t>
            </a:r>
            <a:r>
              <a:rPr lang="en-US" sz="3600" dirty="0"/>
              <a:t> </a:t>
            </a:r>
            <a:r>
              <a:rPr lang="en-US" sz="3600" dirty="0" err="1"/>
              <a:t>polimeri</a:t>
            </a:r>
            <a:endParaRPr lang="en-US" sz="36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875EC4E-F498-4ED3-B430-6641DB9D3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0" r="12660" b="-4"/>
          <a:stretch/>
        </p:blipFill>
        <p:spPr>
          <a:xfrm>
            <a:off x="676053" y="2158073"/>
            <a:ext cx="2574990" cy="3882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3DE5BD-8509-4683-B157-75076416A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06" r="1" b="18609"/>
          <a:stretch/>
        </p:blipFill>
        <p:spPr>
          <a:xfrm>
            <a:off x="3479643" y="2159331"/>
            <a:ext cx="2616049" cy="1825623"/>
          </a:xfrm>
          <a:prstGeom prst="rect">
            <a:avLst/>
          </a:prstGeom>
        </p:spPr>
      </p:pic>
      <p:sp>
        <p:nvSpPr>
          <p:cNvPr id="26" name="Isosceles Triangle 8">
            <a:extLst>
              <a:ext uri="{FF2B5EF4-FFF2-40B4-BE49-F238E27FC236}">
                <a16:creationId xmlns:a16="http://schemas.microsoft.com/office/drawing/2014/main" id="{EDEA1E2F-218D-4172-856B-74C87C89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0378C0-4926-4423-9DD0-DC2AFD87C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8" r="-4" b="-4"/>
          <a:stretch/>
        </p:blipFill>
        <p:spPr>
          <a:xfrm>
            <a:off x="3478362" y="4215275"/>
            <a:ext cx="2616049" cy="1825623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4D383534-33CC-4683-980A-6F3A3FDF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5880" y="2160589"/>
            <a:ext cx="4569676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dirty="0" err="1">
                <a:solidFill>
                  <a:schemeClr val="tx1"/>
                </a:solidFill>
              </a:rPr>
              <a:t>Drugo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umetni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polimeri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sl-SI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 3" charset="2"/>
              <a:buChar char=""/>
            </a:pPr>
            <a:r>
              <a:rPr lang="en-US" sz="2000" dirty="0" err="1">
                <a:solidFill>
                  <a:schemeClr val="tx1"/>
                </a:solidFill>
              </a:rPr>
              <a:t>Znani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kot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umetne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oziroma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plastika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84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A9F4B3-BFCE-4589-8335-BCD53F1D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POLIMERIZACIJA</a:t>
            </a:r>
          </a:p>
        </p:txBody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Označba mesta vsebine 2">
            <a:extLst>
              <a:ext uri="{FF2B5EF4-FFF2-40B4-BE49-F238E27FC236}">
                <a16:creationId xmlns:a16="http://schemas.microsoft.com/office/drawing/2014/main" id="{F53118FD-5B86-430E-8C85-5B3383DEA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04913"/>
              </p:ext>
            </p:extLst>
          </p:nvPr>
        </p:nvGraphicFramePr>
        <p:xfrm>
          <a:off x="265043" y="2054087"/>
          <a:ext cx="11478224" cy="398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396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194E2-5951-44A0-B21E-DABBC77C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PRIMERI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5B73BE-7635-40F3-A946-CD2192BF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Propen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kaj nastane s polimerizacijo?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Kako nastane </a:t>
            </a:r>
            <a:r>
              <a:rPr lang="sl-SI" dirty="0" err="1">
                <a:sym typeface="Wingdings" panose="05000000000000000000" pitchFamily="2" charset="2"/>
              </a:rPr>
              <a:t>polikloroeten</a:t>
            </a:r>
            <a:r>
              <a:rPr lang="sl-SI" dirty="0">
                <a:sym typeface="Wingdings" panose="05000000000000000000" pitchFamily="2" charset="2"/>
              </a:rPr>
              <a:t>? </a:t>
            </a:r>
          </a:p>
          <a:p>
            <a:pPr marL="0" indent="0">
              <a:buNone/>
            </a:pPr>
            <a:r>
              <a:rPr lang="sl-SI" dirty="0" err="1">
                <a:sym typeface="Wingdings" panose="05000000000000000000" pitchFamily="2" charset="2"/>
              </a:rPr>
              <a:t>Polikloroeten</a:t>
            </a:r>
            <a:r>
              <a:rPr lang="sl-SI" dirty="0">
                <a:sym typeface="Wingdings" panose="05000000000000000000" pitchFamily="2" charset="2"/>
              </a:rPr>
              <a:t> je PVC (poli vinil klorid)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r>
              <a:rPr lang="sl-SI" dirty="0" err="1">
                <a:sym typeface="Wingdings" panose="05000000000000000000" pitchFamily="2" charset="2"/>
              </a:rPr>
              <a:t>tetrafluoroeten</a:t>
            </a:r>
            <a:r>
              <a:rPr lang="sl-SI" dirty="0">
                <a:sym typeface="Wingdings" panose="05000000000000000000" pitchFamily="2" charset="2"/>
              </a:rPr>
              <a:t> – kaj nastane s polimerizacijo?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843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EE38F9-65AC-468A-90ED-497DA43E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1CA5F5-3FA6-4B39-93B0-365A8C5E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FFFFFF"/>
                </a:solidFill>
              </a:rPr>
              <a:t>Kako delimo ogljikovodike?</a:t>
            </a:r>
          </a:p>
          <a:p>
            <a:pPr marL="0" indent="0">
              <a:buNone/>
            </a:pPr>
            <a:endParaRPr lang="sl-SI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FFFF"/>
                </a:solidFill>
              </a:rPr>
              <a:t>Kaj so to nenasičeni ogljikovodiki?</a:t>
            </a:r>
          </a:p>
          <a:p>
            <a:pPr marL="0" indent="0">
              <a:buNone/>
            </a:pPr>
            <a:endParaRPr lang="sl-SI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FFFF"/>
                </a:solidFill>
              </a:rPr>
              <a:t>Kaj so to nasičeni ogljikovodiki?</a:t>
            </a:r>
          </a:p>
        </p:txBody>
      </p:sp>
    </p:spTree>
    <p:extLst>
      <p:ext uri="{BB962C8B-B14F-4D97-AF65-F5344CB8AC3E}">
        <p14:creationId xmlns:p14="http://schemas.microsoft.com/office/powerpoint/2010/main" val="252503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28234-42A6-4882-8EF7-054B1457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l-SI" dirty="0"/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C27E5A-4D05-4FD2-A12F-7FE826B3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020417"/>
            <a:ext cx="10969487" cy="583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/>
              <a:t>Kaj je adicija?</a:t>
            </a:r>
          </a:p>
          <a:p>
            <a:pPr marL="0" indent="0">
              <a:buNone/>
            </a:pPr>
            <a:endParaRPr lang="sl-SI" sz="3200" b="1" dirty="0"/>
          </a:p>
          <a:p>
            <a:pPr marL="514350" indent="-514350">
              <a:buAutoNum type="alphaLcParenR"/>
            </a:pPr>
            <a:r>
              <a:rPr lang="sl-SI" sz="2400" dirty="0"/>
              <a:t>Reakcija, pri kateri se atom vodika v molekuli ogljikovodika zamenja z atomom druge nekovine.</a:t>
            </a:r>
          </a:p>
          <a:p>
            <a:pPr marL="514350" indent="-514350">
              <a:buAutoNum type="alphaLcParenR"/>
            </a:pPr>
            <a:endParaRPr lang="sl-SI" sz="2400" dirty="0"/>
          </a:p>
          <a:p>
            <a:pPr marL="514350" indent="-514350">
              <a:buAutoNum type="alphaLcParenR"/>
            </a:pPr>
            <a:r>
              <a:rPr lang="sl-SI" sz="2400" dirty="0"/>
              <a:t>Reakcija spajanja ogljikovodika s kisikom, pri kateri se sprošča veliko energije. Pri tem nastaneta ogljikov dioksid in voda.</a:t>
            </a:r>
          </a:p>
          <a:p>
            <a:pPr marL="514350" indent="-514350">
              <a:buAutoNum type="alphaLcParenR"/>
            </a:pPr>
            <a:endParaRPr lang="sl-SI" sz="2400" dirty="0"/>
          </a:p>
          <a:p>
            <a:pPr marL="514350" indent="-514350">
              <a:buAutoNum type="alphaLcParenR"/>
            </a:pPr>
            <a:r>
              <a:rPr lang="sl-SI" sz="2400" dirty="0"/>
              <a:t>Reakcija, pri kateri se na molekulo nenasičenega ogljikovodika veže manjša molekula. Pri tem se dvojna ali trojna kovalentna vez prekine.</a:t>
            </a:r>
          </a:p>
        </p:txBody>
      </p:sp>
    </p:spTree>
    <p:extLst>
      <p:ext uri="{BB962C8B-B14F-4D97-AF65-F5344CB8AC3E}">
        <p14:creationId xmlns:p14="http://schemas.microsoft.com/office/powerpoint/2010/main" val="6553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9288F9D-7652-42E5-A925-D82C040C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1" y="643466"/>
            <a:ext cx="2624663" cy="26246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D4C07CF-A0D2-4BBE-9ED2-69C81BD5A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493" y="907606"/>
            <a:ext cx="3743538" cy="209638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1AEA9D3-F60C-4E5B-BC0F-4781451F7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317" y="643466"/>
            <a:ext cx="2624662" cy="26246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B8D6E81-D6E5-4E66-9027-DEFD3420F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7" y="3812163"/>
            <a:ext cx="3278292" cy="2180064"/>
          </a:xfrm>
          <a:prstGeom prst="rect">
            <a:avLst/>
          </a:prstGeom>
        </p:spPr>
      </p:pic>
      <p:pic>
        <p:nvPicPr>
          <p:cNvPr id="2050" name="Picture 2" descr="Rezultat iskanja slik za plastenke">
            <a:extLst>
              <a:ext uri="{FF2B5EF4-FFF2-40B4-BE49-F238E27FC236}">
                <a16:creationId xmlns:a16="http://schemas.microsoft.com/office/drawing/2014/main" id="{77ECF94D-FE4F-457E-985D-6530C5EE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94" y="3813074"/>
            <a:ext cx="3743538" cy="21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F51268-9CAA-412B-BD60-A938B37186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125" y="3589863"/>
            <a:ext cx="2473044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2C29E44-6A74-4DE9-8F3A-68B767E6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312" y="570705"/>
            <a:ext cx="7411793" cy="3480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8800" dirty="0">
                <a:solidFill>
                  <a:srgbClr val="FFFFFF"/>
                </a:solidFill>
              </a:rPr>
              <a:t>POLIMERI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9F8F7EB-47BC-4462-98E1-B16D1819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914715"/>
            <a:ext cx="3798277" cy="31390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029BFF0-B086-4282-BA33-45ED39D5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61" y="185615"/>
            <a:ext cx="3495089" cy="466011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A7A0E89-F0B7-4415-BADB-172EE8837EE9}"/>
              </a:ext>
            </a:extLst>
          </p:cNvPr>
          <p:cNvSpPr txBox="1"/>
          <p:nvPr/>
        </p:nvSpPr>
        <p:spPr>
          <a:xfrm>
            <a:off x="6096000" y="5050302"/>
            <a:ext cx="349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Drevo kavčukovec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2D3A371-08CC-433F-8E4C-9F0AFAF7B309}"/>
              </a:ext>
            </a:extLst>
          </p:cNvPr>
          <p:cNvSpPr txBox="1"/>
          <p:nvPr/>
        </p:nvSpPr>
        <p:spPr>
          <a:xfrm>
            <a:off x="6096000" y="5631346"/>
            <a:ext cx="38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Je vir surove gume</a:t>
            </a:r>
          </a:p>
        </p:txBody>
      </p:sp>
    </p:spTree>
    <p:extLst>
      <p:ext uri="{BB962C8B-B14F-4D97-AF65-F5344CB8AC3E}">
        <p14:creationId xmlns:p14="http://schemas.microsoft.com/office/powerpoint/2010/main" val="61945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Naslov 5">
            <a:extLst>
              <a:ext uri="{FF2B5EF4-FFF2-40B4-BE49-F238E27FC236}">
                <a16:creationId xmlns:a16="http://schemas.microsoft.com/office/drawing/2014/main" id="{E0CC58C4-0EF2-4BF3-9C90-7E76DCB5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VULKANIZACIJA</a:t>
            </a:r>
          </a:p>
        </p:txBody>
      </p:sp>
      <p:sp>
        <p:nvSpPr>
          <p:cNvPr id="85" name="Isosceles Triangle 8">
            <a:extLst>
              <a:ext uri="{FF2B5EF4-FFF2-40B4-BE49-F238E27FC236}">
                <a16:creationId xmlns:a16="http://schemas.microsoft.com/office/drawing/2014/main" id="{212CBC7C-F294-455B-AE07-8B43A570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AFE87839-4418-49C8-B0AC-24FFB6EB7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733" y="2160589"/>
            <a:ext cx="5443875" cy="40878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Surova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uporabna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Guma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pri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viških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tempraturah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mehka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lepljiva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nižjih</a:t>
            </a:r>
            <a:r>
              <a:rPr lang="en-US" sz="2000" dirty="0">
                <a:solidFill>
                  <a:schemeClr val="tx1"/>
                </a:solidFill>
              </a:rPr>
              <a:t> pa </a:t>
            </a:r>
            <a:r>
              <a:rPr lang="en-US" sz="2000" dirty="0" err="1">
                <a:solidFill>
                  <a:schemeClr val="tx1"/>
                </a:solidFill>
              </a:rPr>
              <a:t>trda</a:t>
            </a:r>
            <a:r>
              <a:rPr lang="en-US" sz="2000" dirty="0">
                <a:solidFill>
                  <a:schemeClr val="tx1"/>
                </a:solidFill>
              </a:rPr>
              <a:t> in toga.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rgbClr val="FF0000"/>
                </a:solidFill>
              </a:rPr>
              <a:t>Vulkanizacija</a:t>
            </a:r>
            <a:r>
              <a:rPr lang="en-US" sz="2000" dirty="0">
                <a:solidFill>
                  <a:srgbClr val="FF0000"/>
                </a:solidFill>
              </a:rPr>
              <a:t> je </a:t>
            </a:r>
            <a:r>
              <a:rPr lang="en-US" sz="2000" dirty="0" err="1">
                <a:solidFill>
                  <a:srgbClr val="FF0000"/>
                </a:solidFill>
              </a:rPr>
              <a:t>postopek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kjer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kavčuk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segrevamo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skupaj</a:t>
            </a:r>
            <a:r>
              <a:rPr lang="en-US" sz="2000" dirty="0">
                <a:solidFill>
                  <a:srgbClr val="FF0000"/>
                </a:solidFill>
              </a:rPr>
              <a:t> z </a:t>
            </a:r>
            <a:r>
              <a:rPr lang="en-US" sz="2000" dirty="0" err="1">
                <a:solidFill>
                  <a:srgbClr val="FF0000"/>
                </a:solidFill>
              </a:rPr>
              <a:t>žveplom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Kavčuk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primeru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ostane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prožen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nelepljiv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855B81-3743-454F-B4F6-A78A161D2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549"/>
          <a:stretch/>
        </p:blipFill>
        <p:spPr>
          <a:xfrm>
            <a:off x="6129405" y="609600"/>
            <a:ext cx="3144597" cy="3127248"/>
          </a:xfrm>
          <a:prstGeom prst="rect">
            <a:avLst/>
          </a:prstGeom>
        </p:spPr>
      </p:pic>
      <p:pic>
        <p:nvPicPr>
          <p:cNvPr id="3076" name="Picture 4" descr="Rezultat iskanja slik za gume">
            <a:extLst>
              <a:ext uri="{FF2B5EF4-FFF2-40B4-BE49-F238E27FC236}">
                <a16:creationId xmlns:a16="http://schemas.microsoft.com/office/drawing/2014/main" id="{D577A28E-45ED-4E82-95E3-BFE45F1E8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307" b="-1"/>
          <a:stretch/>
        </p:blipFill>
        <p:spPr bwMode="auto">
          <a:xfrm>
            <a:off x="6129405" y="3965447"/>
            <a:ext cx="3144597" cy="20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6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690D1-9048-4E01-B1CF-F3181309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so polimeri?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15098E-7714-4833-8B54-36FDD946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2287"/>
            <a:ext cx="9760894" cy="1525147"/>
          </a:xfrm>
        </p:spPr>
        <p:txBody>
          <a:bodyPr/>
          <a:lstStyle/>
          <a:p>
            <a:r>
              <a:rPr lang="sl-SI" sz="2000" dirty="0"/>
              <a:t>Grško: sestavljen iz več delov.</a:t>
            </a:r>
          </a:p>
          <a:p>
            <a:r>
              <a:rPr lang="sl-SI" sz="2000" dirty="0">
                <a:solidFill>
                  <a:srgbClr val="FF0000"/>
                </a:solidFill>
              </a:rPr>
              <a:t>Polimer je molekula, ki je zgrajena iz veliko manjših molekul – monomerov.</a:t>
            </a:r>
          </a:p>
          <a:p>
            <a:r>
              <a:rPr lang="sl-SI" sz="2000" dirty="0">
                <a:solidFill>
                  <a:schemeClr val="tx1"/>
                </a:solidFill>
              </a:rPr>
              <a:t>Polimer je velika molekula, zato jo imenujemo tudi makromolekula.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370637-29C1-4D98-9F14-FEC26B71CFCD}"/>
              </a:ext>
            </a:extLst>
          </p:cNvPr>
          <p:cNvSpPr txBox="1"/>
          <p:nvPr/>
        </p:nvSpPr>
        <p:spPr>
          <a:xfrm>
            <a:off x="677334" y="3667608"/>
            <a:ext cx="7088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1"/>
                </a:solidFill>
              </a:rPr>
              <a:t>Kaj je monomer?</a:t>
            </a:r>
          </a:p>
          <a:p>
            <a:endParaRPr lang="sl-SI" sz="3600" dirty="0">
              <a:solidFill>
                <a:schemeClr val="accent1"/>
              </a:solidFill>
            </a:endParaRPr>
          </a:p>
          <a:p>
            <a:r>
              <a:rPr lang="sl-SI" sz="2000" dirty="0"/>
              <a:t>Monomer pomeni sestavljen iz enega dela.</a:t>
            </a:r>
          </a:p>
        </p:txBody>
      </p:sp>
    </p:spTree>
    <p:extLst>
      <p:ext uri="{BB962C8B-B14F-4D97-AF65-F5344CB8AC3E}">
        <p14:creationId xmlns:p14="http://schemas.microsoft.com/office/powerpoint/2010/main" val="16124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85912BE-2B0E-47ED-B4C7-0F42E8FF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" t="44510" r="53845" b="28137"/>
          <a:stretch/>
        </p:blipFill>
        <p:spPr>
          <a:xfrm>
            <a:off x="281807" y="2926947"/>
            <a:ext cx="5574885" cy="2002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9AA009E-A3E6-45CA-8AB3-A9D63B3B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692" y="3080948"/>
            <a:ext cx="5346655" cy="218255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83B40DE-13FE-433C-9C36-1C04191763A0}"/>
              </a:ext>
            </a:extLst>
          </p:cNvPr>
          <p:cNvSpPr txBox="1"/>
          <p:nvPr/>
        </p:nvSpPr>
        <p:spPr>
          <a:xfrm>
            <a:off x="834887" y="1466669"/>
            <a:ext cx="1060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Polimer je lahko zgrajen iz ene vrste monomerov ali iz več vrst.</a:t>
            </a:r>
          </a:p>
        </p:txBody>
      </p:sp>
    </p:spTree>
    <p:extLst>
      <p:ext uri="{BB962C8B-B14F-4D97-AF65-F5344CB8AC3E}">
        <p14:creationId xmlns:p14="http://schemas.microsoft.com/office/powerpoint/2010/main" val="184988928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1091</Words>
  <Application>Microsoft Office PowerPoint</Application>
  <PresentationFormat>Širokozaslonsko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Gladko</vt:lpstr>
      <vt:lpstr>PONOVIMO</vt:lpstr>
      <vt:lpstr>PONOVIMO</vt:lpstr>
      <vt:lpstr>PONOVIMO</vt:lpstr>
      <vt:lpstr>PowerPointova predstavitev</vt:lpstr>
      <vt:lpstr>POLIMERI</vt:lpstr>
      <vt:lpstr>PowerPointova predstavitev</vt:lpstr>
      <vt:lpstr>VULKANIZACIJA</vt:lpstr>
      <vt:lpstr>Kaj so polimeri?</vt:lpstr>
      <vt:lpstr>PowerPointova predstavitev</vt:lpstr>
      <vt:lpstr>Sintezni polimeri</vt:lpstr>
      <vt:lpstr>POLIMERIZACIJA</vt:lpstr>
      <vt:lpstr>PRIMERI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uporabnik</dc:creator>
  <cp:lastModifiedBy>Nika Jazbec</cp:lastModifiedBy>
  <cp:revision>3</cp:revision>
  <dcterms:created xsi:type="dcterms:W3CDTF">2018-12-04T19:21:51Z</dcterms:created>
  <dcterms:modified xsi:type="dcterms:W3CDTF">2020-04-12T15:49:22Z</dcterms:modified>
</cp:coreProperties>
</file>