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38F8-DE9E-467E-84A7-8E66B873F815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A373-DA8E-40D4-9052-7E400BA4E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3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4D3CB-E23F-45DE-8D52-CB74137E5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53A759-3AD7-4CED-A4C6-7BFE965C2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D80423-5CD5-4FCE-AAEE-85D03B4F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DBC824-43F9-49A5-9846-812F579D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E83529-4380-43C7-A5A6-7698FD12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035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20954-F1A5-4C30-BDE4-71E321C3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9DD165-9353-4298-8408-A0BDF5D1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3C5ADB-E155-4C2D-BCC1-F056D1E3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04DED5-14EB-4E71-8F00-23A3808A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8DDB6B5-55F4-46AA-941D-3FCA5E0A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47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5D332B0-28FF-47B7-9F27-6B3DA44BC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2EE19F-2286-4C26-BF26-03205F2D0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4F8A80D-F6B2-4285-98D0-22BD7248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9FCEA0-F26E-4E75-B78A-165D30B6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9F4806A-16AA-4500-80F9-5C27F2AF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879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ED83-C335-4FA4-BDA6-179399F756AF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57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72B-98C9-45C1-B3E4-0BB45466FF19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854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54D-B943-45B3-B5E2-99D8C109FCA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540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5B58-2672-420F-A83F-490BC50CA27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317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E4B-E72E-4AA2-ADB0-98F0264233BE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067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E0-6D9A-4190-9200-1A7B025678ED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0340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BB38-EF53-41DB-B574-B2714CC5853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010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22FC-E472-4603-8085-7E8C7182AB6E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0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7179B8-463C-47F8-BD3E-797871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9A1578-9D37-46CE-A401-E36F0DC66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9ABD8A-0EAD-448F-A857-2C2FEFCE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A0D537-312F-419C-8942-6EC483CE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32041A-CF60-42A4-BC69-8AB7E08E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735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C9E-CCC7-4B27-9C8A-D0E9DAFC469C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67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03D-59A1-47A9-A29E-85B68C4F61F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03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67A5-1DA1-48F3-B53A-014B6633B53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787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0F46EE-0725-4714-940F-B07F36FE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C5A338-44FB-491E-9AD5-EE7CF9C46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1FF0B8-1CB8-4919-B08D-645F363C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491ECA-C27D-459C-AEAB-C7B2E0D0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801C16-A9CC-41E4-858D-48D8C18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03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33EC1-69C5-449D-8B96-DCC27E19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B05AFD-CAF2-4A2A-9F63-CA94393E7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4D24DF6-557C-4ABB-A633-26A66EAC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4AA0F1-840C-45B9-A741-45508AD1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912AD9F-F609-42C2-A263-2E1E0D01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771790E-A822-4533-AB62-8BCF72B8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11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B53DD1-AA7D-4273-AE3B-279BD2BB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95D4C92-68B5-4BBC-B144-4B3975ED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BF9D5A4-ED44-4595-8518-91BBB9D9F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17AFDF4-16D2-42B3-B339-D9FFD2EB1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AE40605-3935-43DB-8A9B-E0CB50DA8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0ED7143-0B24-436E-8D17-DFB7E111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6C17AED-345B-4C7A-9CA2-D5B081FF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8E00EDB-7C22-48A5-A6AB-E0B56D56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3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8EDB8-4F61-4899-9E5F-213F6541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E2211D5-40C6-4450-BF26-B8E8D6BC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CDE4DFC-AD18-4E92-8554-9768FD99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6EC8894-FDF7-4133-A176-6658DF55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32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1FD7A58-173A-4964-A56C-7409DFE0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94A64EC-2E1F-4F37-8DEB-AB52C760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F04447F-336D-49F8-923F-02CE4E55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045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0F6F7-C77D-48A3-AD85-72DCA9AB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E266ED-AF03-4E7E-95C8-90643ED3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0F068D4-9B7B-435C-BC16-88B34DCC4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CB97A23-E02A-4952-88C4-30504102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1FD7DCC-097C-4819-A1F9-BF7810E5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28F120F-9CD4-45C4-B855-2EB4C2C9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F1B20-C29B-4E33-A840-ECBB636C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BF87F70-6A22-4E40-AEB2-2D4FAFFFC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48059C7-6DB0-4D4F-AA3F-34DB5CBA0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47BAAE-1DCE-4025-AD0D-9AC03C29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AB9676-0600-443E-BAF3-223AEEDF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637E2AC-8F5B-4F37-83B7-9DED12D5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03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A9ACA45-A6CB-445F-9300-BB27DAA4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DC9103C-8D9C-4D87-8979-0E9299A9A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04A771-6612-4B12-A78B-B2F4DCF1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176079-29DB-400A-A842-9F8934148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E631D9-E343-4F36-83D3-FEA5D3E3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425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E51A5B0-DD74-4BC7-96D3-901634CACEF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259" y="415384"/>
            <a:ext cx="10829581" cy="658762"/>
          </a:xfrm>
        </p:spPr>
        <p:txBody>
          <a:bodyPr>
            <a:normAutofit/>
          </a:bodyPr>
          <a:lstStyle/>
          <a:p>
            <a:r>
              <a:rPr lang="sl-SI" sz="4000" dirty="0"/>
              <a:t>2.1.2 Vrste napetosti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661012" y="1784732"/>
                <a:ext cx="10377889" cy="2809302"/>
              </a:xfrm>
            </p:spPr>
            <p:txBody>
              <a:bodyPr>
                <a:noAutofit/>
              </a:bodyPr>
              <a:lstStyle/>
              <a:p>
                <a:pPr marL="274320" lvl="1" indent="0">
                  <a:buNone/>
                </a:pPr>
                <a:r>
                  <a:rPr lang="sl-SI" sz="2400" b="1" dirty="0"/>
                  <a:t>Nosilec obremenimo z zunanjo obremenitvijo F. V prerezu nosilca se pojavijo napetosti. Napetosti, pravokotne na ravnino prereza, imenujemo normalne napetosti in jih označimo z grško črko sigma (</a:t>
                </a:r>
                <a:r>
                  <a:rPr lang="el-GR" sz="2400" b="1" dirty="0"/>
                  <a:t>σ</a:t>
                </a:r>
                <a:r>
                  <a:rPr lang="sl-SI" sz="2400" b="1" dirty="0"/>
                  <a:t>). Napetosti, ki delujejo v ravnini prereza, imenujemo tangencialne napetosti. Označimo jih z grško črko </a:t>
                </a:r>
                <a:r>
                  <a:rPr lang="sl-SI" sz="2400" b="1" dirty="0" err="1"/>
                  <a:t>tao</a:t>
                </a:r>
                <a:r>
                  <a:rPr lang="sl-SI" sz="2400" b="1" dirty="0"/>
                  <a:t> (</a:t>
                </a:r>
                <a:r>
                  <a:rPr lang="el-GR" sz="2400" b="1" dirty="0"/>
                  <a:t>τ</a:t>
                </a:r>
                <a:r>
                  <a:rPr lang="sl-SI" sz="2400" b="1" dirty="0"/>
                  <a:t>). Enota za napetost je Pa (paskal, pascal), 1 Pa = 1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sl-SI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l-SI" sz="2400" b="1" dirty="0">
                    <a:solidFill>
                      <a:schemeClr val="tx2"/>
                    </a:solidFill>
                  </a:rPr>
                  <a:t>. Ker je enota Pa premajhna uporabljamo večjo enoto </a:t>
                </a:r>
                <a:r>
                  <a:rPr lang="sl-SI" sz="2400" b="1" dirty="0" err="1">
                    <a:solidFill>
                      <a:schemeClr val="tx2"/>
                    </a:solidFill>
                  </a:rPr>
                  <a:t>Mpa</a:t>
                </a:r>
                <a:r>
                  <a:rPr lang="sl-SI" sz="2400" b="1" dirty="0">
                    <a:solidFill>
                      <a:schemeClr val="tx2"/>
                    </a:solidFill>
                  </a:rPr>
                  <a:t> =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l-SI" sz="2400" b="1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sl-SI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sl-SI" sz="2400" b="1" dirty="0">
                    <a:solidFill>
                      <a:schemeClr val="tx2"/>
                    </a:solidFill>
                  </a:rPr>
                  <a:t>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sl-SI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l-SI" sz="2400" b="1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012" y="1784732"/>
                <a:ext cx="10377889" cy="2809302"/>
              </a:xfrm>
              <a:blipFill rotWithShape="0">
                <a:blip r:embed="rId2"/>
                <a:stretch>
                  <a:fillRect t="-3037" r="-1409" b="-238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6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76270" y="363557"/>
                <a:ext cx="10785513" cy="6147411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r>
                  <a:rPr lang="sl-SI" sz="2000" b="1" dirty="0"/>
                  <a:t>Napetosti opišemo s pomočjo slike 2.5. Delujoča zunanja sila F se enakomerno porazdeli po prerezu A/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sl-SI" sz="2000" b="1" dirty="0"/>
                  <a:t>, ki je za kot </a:t>
                </a:r>
                <a:r>
                  <a:rPr lang="el-GR" sz="2000" b="1" dirty="0"/>
                  <a:t>α</a:t>
                </a:r>
                <a:r>
                  <a:rPr lang="sl-SI" sz="2000" b="1" dirty="0"/>
                  <a:t> nagnjen glede na os y.</a:t>
                </a:r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:r>
                  <a:rPr lang="sl-SI" sz="2000" b="1" dirty="0"/>
                  <a:t>Iz ravnotežja sil v smeri x sledi: </a:t>
                </a:r>
              </a:p>
              <a:p>
                <a:pPr marL="274320" lvl="1" indent="0">
                  <a:buNone/>
                </a:pPr>
                <a:endParaRPr lang="sl-SI" sz="2000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70" y="363557"/>
                <a:ext cx="10785513" cy="6147411"/>
              </a:xfrm>
              <a:blipFill rotWithShape="0">
                <a:blip r:embed="rId2"/>
                <a:stretch>
                  <a:fillRect r="-67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792339" y="5486278"/>
            <a:ext cx="437369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delujoča sila = napetost ∙ prerez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54" y="-1"/>
            <a:ext cx="6215934" cy="45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76270" y="363557"/>
                <a:ext cx="10785513" cy="6147411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sl-SI" sz="2000" b="1" dirty="0"/>
                  <a:t>Iz ravnotežnih enačb za sile v smeri normale (n) in tangente (t) za prerez A/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l-SI" sz="2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sl-SI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sl-SI" sz="2000" b="1" dirty="0"/>
                  <a:t> dobimo naslednje izraze:</a:t>
                </a:r>
              </a:p>
              <a:p>
                <a:pPr marL="274320" lvl="1" indent="0">
                  <a:buNone/>
                </a:pPr>
                <a:endParaRPr lang="sl-SI" sz="2000" b="1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l-SI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sl-SI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</m:sub>
                          </m:sSub>
                        </m:e>
                      </m:nary>
                      <m:r>
                        <a:rPr lang="sl-SI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func>
                        <m:funcPr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sl-SI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func>
                            <m:funcPr>
                              <m:ctrlP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l-SI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𝐢𝐧</m:t>
                      </m:r>
                    </m:oMath>
                  </m:oMathPara>
                </a14:m>
                <a:endParaRPr lang="sl-SI" sz="2000" b="1" dirty="0">
                  <a:ea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𝒊𝒕</m:t>
                              </m:r>
                            </m:sub>
                          </m:sSub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  <m:func>
                            <m:funcPr>
                              <m:ctrlP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l-SI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e>
                      </m:nary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l-SI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func>
                            <m:funcPr>
                              <m:ctrlPr>
                                <a:rPr lang="sl-SI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l-SI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sl-SI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sl-SI" sz="2000" b="1" dirty="0">
                  <a:ea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:r>
                  <a:rPr lang="sl-SI" sz="2000" b="1" dirty="0">
                    <a:ea typeface="Cambria Math" panose="02040503050406030204" pitchFamily="18" charset="0"/>
                  </a:rPr>
                  <a:t>Iz zgornjih enačb izrazimo napetosti:</a:t>
                </a:r>
              </a:p>
              <a:p>
                <a:pPr lvl="1"/>
                <a:r>
                  <a:rPr lang="sl-SI" sz="2000" b="1" dirty="0">
                    <a:ea typeface="Cambria Math" panose="02040503050406030204" pitchFamily="18" charset="0"/>
                  </a:rPr>
                  <a:t>normalne napetosti: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sl-SI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sl-SI" sz="2000" b="1" i="0" smtClean="0"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sl-SI" sz="2000" b="1" dirty="0"/>
                          <m:t>/</m:t>
                        </m:r>
                        <m:func>
                          <m:funcPr>
                            <m:ctrlPr>
                              <a:rPr lang="sl-SI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sz="2000" b="0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sl-SI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endParaRPr lang="sl-SI" sz="2000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sl-SI" sz="2000" b="1" dirty="0">
                    <a:ea typeface="Cambria Math" panose="02040503050406030204" pitchFamily="18" charset="0"/>
                  </a:rPr>
                  <a:t>tangencialne napetosti: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sl-SI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sl-SI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sl-SI" sz="2000" b="1" dirty="0"/>
                          <m:t>A</m:t>
                        </m:r>
                        <m:r>
                          <m:rPr>
                            <m:nor/>
                          </m:rPr>
                          <a:rPr lang="sl-SI" sz="2000" b="1" dirty="0"/>
                          <m:t>/</m:t>
                        </m:r>
                        <m:func>
                          <m:funcPr>
                            <m:ctrlPr>
                              <a:rPr lang="sl-SI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sl-SI" sz="2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sl-SI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endParaRPr lang="sl-SI" sz="2200" b="1" dirty="0">
                  <a:ea typeface="Cambria Math" panose="02040503050406030204" pitchFamily="18" charset="0"/>
                </a:endParaRPr>
              </a:p>
              <a:p>
                <a:pPr lvl="1"/>
                <a:endParaRPr lang="sl-SI" sz="2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70" y="363557"/>
                <a:ext cx="10785513" cy="6147411"/>
              </a:xfrm>
              <a:blipFill rotWithShape="0">
                <a:blip r:embed="rId2"/>
                <a:stretch>
                  <a:fillRect t="-109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9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259" y="613688"/>
            <a:ext cx="10829581" cy="658762"/>
          </a:xfrm>
        </p:spPr>
        <p:txBody>
          <a:bodyPr>
            <a:normAutofit/>
          </a:bodyPr>
          <a:lstStyle/>
          <a:p>
            <a:r>
              <a:rPr lang="sl-SI" sz="4000" dirty="0"/>
              <a:t>2.1.3 Vrste deformacij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61012" y="1784733"/>
            <a:ext cx="10388906" cy="3194891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sl-SI" sz="2400" b="1" dirty="0"/>
              <a:t>Zaradi zunanjih obremenitev se poleg napetosti pojavijo tudi deformacije. Podobno kot napetosti jih razdelimo na:</a:t>
            </a:r>
          </a:p>
          <a:p>
            <a:pPr lvl="1"/>
            <a:r>
              <a:rPr lang="sl-SI" sz="2400" b="1" dirty="0">
                <a:solidFill>
                  <a:schemeClr val="accent1"/>
                </a:solidFill>
              </a:rPr>
              <a:t>vzdolžne </a:t>
            </a:r>
            <a:r>
              <a:rPr lang="sl-SI" sz="2400" b="1" dirty="0">
                <a:solidFill>
                  <a:schemeClr val="tx2"/>
                </a:solidFill>
              </a:rPr>
              <a:t>(linearne ali normalne), med katere spadata raztezek in skrček oz. relativni raztezek, ki ga označimo z grško črko epsilon (</a:t>
            </a:r>
            <a:r>
              <a:rPr lang="el-GR" sz="2400" b="1" dirty="0">
                <a:solidFill>
                  <a:schemeClr val="tx2"/>
                </a:solidFill>
              </a:rPr>
              <a:t>ε</a:t>
            </a:r>
            <a:r>
              <a:rPr lang="sl-SI" sz="2400" b="1" dirty="0">
                <a:solidFill>
                  <a:schemeClr val="tx2"/>
                </a:solidFill>
              </a:rPr>
              <a:t>),</a:t>
            </a:r>
          </a:p>
          <a:p>
            <a:pPr lvl="1"/>
            <a:r>
              <a:rPr lang="sl-SI" sz="2400" b="1" dirty="0">
                <a:solidFill>
                  <a:schemeClr val="accent1"/>
                </a:solidFill>
              </a:rPr>
              <a:t>prečne</a:t>
            </a:r>
            <a:r>
              <a:rPr lang="sl-SI" sz="2400" b="1" dirty="0">
                <a:solidFill>
                  <a:schemeClr val="tx2"/>
                </a:solidFill>
              </a:rPr>
              <a:t> (tangencialne), ki jih označimo z grško črko gama (</a:t>
            </a:r>
            <a:r>
              <a:rPr lang="el-GR" sz="2400" b="1" dirty="0">
                <a:solidFill>
                  <a:schemeClr val="tx2"/>
                </a:solidFill>
              </a:rPr>
              <a:t>γ</a:t>
            </a:r>
            <a:r>
              <a:rPr lang="sl-SI" sz="2400" b="1" dirty="0">
                <a:solidFill>
                  <a:schemeClr val="tx2"/>
                </a:solidFill>
              </a:rPr>
              <a:t>) in</a:t>
            </a:r>
          </a:p>
          <a:p>
            <a:pPr lvl="1"/>
            <a:r>
              <a:rPr lang="sl-SI" sz="2400" b="1" dirty="0">
                <a:solidFill>
                  <a:schemeClr val="accent1"/>
                </a:solidFill>
              </a:rPr>
              <a:t>zožitev prereza</a:t>
            </a:r>
            <a:r>
              <a:rPr lang="sl-SI" sz="2400" b="1" dirty="0">
                <a:solidFill>
                  <a:schemeClr val="tx2"/>
                </a:solidFill>
              </a:rPr>
              <a:t>, ki ga označimo z grško črko psi (</a:t>
            </a:r>
            <a:r>
              <a:rPr lang="el-GR" sz="2400" b="1" dirty="0">
                <a:solidFill>
                  <a:schemeClr val="tx2"/>
                </a:solidFill>
              </a:rPr>
              <a:t>ψ</a:t>
            </a:r>
            <a:r>
              <a:rPr lang="sl-SI" sz="2400" b="1" dirty="0">
                <a:solidFill>
                  <a:schemeClr val="tx2"/>
                </a:solidFill>
              </a:rPr>
              <a:t>)</a:t>
            </a:r>
          </a:p>
          <a:p>
            <a:pPr marL="274320" lvl="1" indent="0">
              <a:buNone/>
            </a:pPr>
            <a:endParaRPr lang="sl-SI" sz="2200" b="1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sl-SI" sz="2200" b="1" dirty="0">
              <a:solidFill>
                <a:schemeClr val="accent1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19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92366" y="352540"/>
                <a:ext cx="9827046" cy="6070294"/>
              </a:xfrm>
            </p:spPr>
            <p:txBody>
              <a:bodyPr>
                <a:normAutofit/>
              </a:bodyPr>
              <a:lstStyle/>
              <a:p>
                <a:r>
                  <a:rPr lang="sl-SI" b="1" dirty="0">
                    <a:solidFill>
                      <a:schemeClr val="accent1"/>
                    </a:solidFill>
                  </a:rPr>
                  <a:t>VZDOLŽNE DEFORMACIJE                                                      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Zaradi natezne sile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sl-SI" b="1" dirty="0"/>
                  <a:t> se v nosilcu z dolžino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sl-SI" b="1" dirty="0"/>
                  <a:t> in s prerezom A pojavi napetost </a:t>
                </a:r>
                <a:r>
                  <a:rPr lang="el-GR" b="1" dirty="0"/>
                  <a:t>σ</a:t>
                </a:r>
                <a:r>
                  <a:rPr lang="sl-SI" b="1" dirty="0"/>
                  <a:t>, ki povzroči raztezek nosilca </a:t>
                </a:r>
                <a14:m>
                  <m:oMath xmlns:m="http://schemas.openxmlformats.org/officeDocument/2006/math"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sl-SI" b="1" dirty="0"/>
                  <a:t> oz. relativni raztezek </a:t>
                </a:r>
                <a:r>
                  <a:rPr lang="el-GR" b="1" dirty="0">
                    <a:solidFill>
                      <a:schemeClr val="tx2"/>
                    </a:solidFill>
                  </a:rPr>
                  <a:t>ε</a:t>
                </a:r>
                <a:r>
                  <a:rPr lang="sl-SI" b="1" dirty="0">
                    <a:solidFill>
                      <a:schemeClr val="tx2"/>
                    </a:solidFill>
                  </a:rPr>
                  <a:t> oz. normalno deformacijo. Nastali raztezek je: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sl-SI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sl-SI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Količnik med raztezkom nosilca in začetno dolžino nosilca imenujemo relativni raztezek </a:t>
                </a:r>
                <a:r>
                  <a:rPr lang="el-GR" b="1" dirty="0">
                    <a:solidFill>
                      <a:schemeClr val="tx2"/>
                    </a:solidFill>
                  </a:rPr>
                  <a:t>ε</a:t>
                </a:r>
                <a:r>
                  <a:rPr lang="sl-SI" b="1" dirty="0">
                    <a:solidFill>
                      <a:schemeClr val="tx2"/>
                    </a:solidFill>
                  </a:rPr>
                  <a:t>, ki ga izrazimo v %.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sSub>
                          <m:sSubPr>
                            <m:ctrlPr>
                              <a:rPr lang="sl-SI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sl-SI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den>
                    </m:f>
                    <m:r>
                      <a:rPr lang="sl-SI" b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sl-SI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d>
                      <m:dPr>
                        <m:begChr m:val="["/>
                        <m:endChr m:val="]"/>
                        <m:ctrlPr>
                          <a:rPr lang="sl-SI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</m:oMath>
                </a14:m>
                <a:endParaRPr lang="sl-SI" sz="22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sz="1800" b="1" dirty="0">
                    <a:solidFill>
                      <a:schemeClr val="tx2"/>
                    </a:solidFill>
                  </a:rPr>
                  <a:t>Oznake v enačbah: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sl-SI" sz="18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</m:oMath>
                </a14:m>
                <a:r>
                  <a:rPr lang="sl-SI" sz="1800" b="1" dirty="0">
                    <a:solidFill>
                      <a:schemeClr val="tx2"/>
                    </a:solidFill>
                  </a:rPr>
                  <a:t> začetna dolžina nosilca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</m:oMath>
                </a14:m>
                <a:r>
                  <a:rPr lang="sl-SI" sz="1800" b="1" dirty="0">
                    <a:solidFill>
                      <a:schemeClr val="tx2"/>
                    </a:solidFill>
                  </a:rPr>
                  <a:t> raztegnjena dolžina nosilca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sz="1800" b="1" dirty="0">
                    <a:solidFill>
                      <a:schemeClr val="tx2"/>
                    </a:solidFill>
                  </a:rPr>
                  <a:t>deformacija (raztezek)</a:t>
                </a:r>
              </a:p>
              <a:p>
                <a:pPr marL="0" indent="0">
                  <a:buNone/>
                </a:pPr>
                <a:endParaRPr lang="sl-SI" sz="1800" b="1" dirty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sl-SI" sz="22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sz="22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sz="2200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366" y="352540"/>
                <a:ext cx="9827046" cy="6070294"/>
              </a:xfrm>
              <a:blipFill>
                <a:blip r:embed="rId2"/>
                <a:stretch>
                  <a:fillRect l="-620" t="-9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42" y="3781128"/>
            <a:ext cx="5050084" cy="30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8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92366" y="352540"/>
                <a:ext cx="9827046" cy="6070294"/>
              </a:xfrm>
            </p:spPr>
            <p:txBody>
              <a:bodyPr>
                <a:normAutofit/>
              </a:bodyPr>
              <a:lstStyle/>
              <a:p>
                <a:r>
                  <a:rPr lang="sl-SI" b="1" dirty="0">
                    <a:solidFill>
                      <a:schemeClr val="accent1"/>
                    </a:solidFill>
                  </a:rPr>
                  <a:t>ZOŽITEV PREREZA (KONTRAKCIJA)                                           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Do zožitve prereza pride pri natezno obremenjenem nosilcu, ki se raztegne za dolžino </a:t>
                </a:r>
                <a14:m>
                  <m:oMath xmlns:m="http://schemas.openxmlformats.org/officeDocument/2006/math"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in sočasno zoži iz začetnega prereza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s premerom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na prerez s premerom d. Nastala zožitev je: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sl-SI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sl-SI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l-SI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</m:oMath>
                </a14:m>
                <a:endParaRPr lang="sl-SI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Lokalno zožitev </a:t>
                </a:r>
                <a:r>
                  <a:rPr lang="el-GR" b="1" dirty="0">
                    <a:solidFill>
                      <a:schemeClr val="tx2"/>
                    </a:solidFill>
                  </a:rPr>
                  <a:t>ψ</a:t>
                </a:r>
                <a:r>
                  <a:rPr lang="sl-SI" b="1" dirty="0">
                    <a:solidFill>
                      <a:schemeClr val="tx2"/>
                    </a:solidFill>
                  </a:rPr>
                  <a:t> izrazimo z razmerjem: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sl-SI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l-SI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sSub>
                            <m:sSubPr>
                              <m:ctrlP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sl-SI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  <m:r>
                        <a:rPr lang="sl-SI" b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sl-SI" b="1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d>
                        <m:dPr>
                          <m:begChr m:val="["/>
                          <m:endChr m:val="]"/>
                          <m:ctrlPr>
                            <a:rPr lang="sl-SI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</m:oMath>
                  </m:oMathPara>
                </a14:m>
                <a:endParaRPr lang="sl-SI" sz="22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sz="1800" b="1" dirty="0">
                    <a:solidFill>
                      <a:schemeClr val="tx2"/>
                    </a:solidFill>
                  </a:rPr>
                  <a:t>Oznake v enačbah: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sl-SI" sz="18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</m:oMath>
                </a14:m>
                <a:r>
                  <a:rPr lang="sl-SI" sz="1800" b="1" dirty="0">
                    <a:solidFill>
                      <a:schemeClr val="tx2"/>
                    </a:solidFill>
                  </a:rPr>
                  <a:t> začetni prerez nosilca</a:t>
                </a:r>
              </a:p>
              <a:p>
                <a:pPr marL="0" indent="0">
                  <a:buNone/>
                </a:pPr>
                <a:r>
                  <a:rPr lang="sl-SI" sz="1800" b="1" i="1" dirty="0">
                    <a:solidFill>
                      <a:schemeClr val="tx2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</m:oMath>
                </a14:m>
                <a:r>
                  <a:rPr lang="sl-SI" sz="1800" b="1" dirty="0">
                    <a:solidFill>
                      <a:schemeClr val="tx2"/>
                    </a:solidFill>
                  </a:rPr>
                  <a:t> zoženi prerez nosilca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sl-SI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e>
                    </m:d>
                    <m:r>
                      <a:rPr lang="sl-SI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sz="1800" b="1" dirty="0">
                    <a:solidFill>
                      <a:schemeClr val="tx2"/>
                    </a:solidFill>
                  </a:rPr>
                  <a:t>zožitev prereza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sl-SI" sz="22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sz="22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sz="2200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366" y="352540"/>
                <a:ext cx="9827046" cy="6070294"/>
              </a:xfrm>
              <a:blipFill>
                <a:blip r:embed="rId2"/>
                <a:stretch>
                  <a:fillRect l="-620" t="-9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0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92366" y="352540"/>
                <a:ext cx="9827046" cy="6070294"/>
              </a:xfrm>
            </p:spPr>
            <p:txBody>
              <a:bodyPr>
                <a:normAutofit/>
              </a:bodyPr>
              <a:lstStyle/>
              <a:p>
                <a:r>
                  <a:rPr lang="sl-SI" b="1" dirty="0">
                    <a:solidFill>
                      <a:schemeClr val="accent1"/>
                    </a:solidFill>
                  </a:rPr>
                  <a:t>PREČNE DEFORMACIJE                                                                       </a:t>
                </a:r>
                <a:r>
                  <a:rPr lang="sl-SI" b="1" dirty="0">
                    <a:solidFill>
                      <a:schemeClr val="tx2"/>
                    </a:solidFill>
                  </a:rPr>
                  <a:t>Zaradi prečne sile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, ki deluje na robu elementa na višini h, se v prerezu A pojavi tangencialna napetost </a:t>
                </a:r>
                <a:r>
                  <a:rPr lang="el-GR" b="1" dirty="0">
                    <a:solidFill>
                      <a:schemeClr val="tx2"/>
                    </a:solidFill>
                  </a:rPr>
                  <a:t>τ</a:t>
                </a:r>
                <a:r>
                  <a:rPr lang="sl-SI" b="1" dirty="0">
                    <a:solidFill>
                      <a:schemeClr val="tx2"/>
                    </a:solidFill>
                  </a:rPr>
                  <a:t>, ki povzroči prečno oz. tangencialno deformacijo </a:t>
                </a:r>
                <a:r>
                  <a:rPr lang="el-GR" b="1" dirty="0">
                    <a:solidFill>
                      <a:schemeClr val="tx2"/>
                    </a:solidFill>
                  </a:rPr>
                  <a:t>γ</a:t>
                </a:r>
                <a:r>
                  <a:rPr lang="sl-SI" b="1" dirty="0">
                    <a:solidFill>
                      <a:schemeClr val="tx2"/>
                    </a:solidFill>
                  </a:rPr>
                  <a:t>. Nastali premik točke na robu elementa je: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sl-SI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sl-SI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</m:func>
                  </m:oMath>
                </a14:m>
                <a:endParaRPr lang="sl-SI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Pri dimenzioniranju nosilcev so dopustne le elastične deformacije, ki so zelo majhne, zato velja: </a:t>
                </a:r>
              </a:p>
              <a:p>
                <a:pPr marL="0" indent="0">
                  <a:buNone/>
                </a:pPr>
                <a:endParaRPr lang="sl-SI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sl-SI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</m:func>
                    <m:r>
                      <a:rPr lang="sl-SI" b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sl-SI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     in </a:t>
                </a:r>
                <a14:m>
                  <m:oMath xmlns:m="http://schemas.openxmlformats.org/officeDocument/2006/math">
                    <m:r>
                      <a:rPr lang="sl-SI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sl-SI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  <m:r>
                      <a:rPr lang="sl-SI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𝛅</m:t>
                    </m:r>
                    <m:r>
                      <a:rPr lang="sl-SI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sl-SI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   </a:t>
                </a:r>
              </a:p>
              <a:p>
                <a:pPr marL="457200" indent="-457200">
                  <a:buFont typeface="+mj-lt"/>
                  <a:buAutoNum type="alphaLcParenR"/>
                </a:pPr>
                <a:endParaRPr lang="sl-SI" sz="22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sz="22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sz="2200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366" y="352540"/>
                <a:ext cx="9827046" cy="6070294"/>
              </a:xfrm>
              <a:blipFill>
                <a:blip r:embed="rId2"/>
                <a:stretch>
                  <a:fillRect l="-620" t="-904" r="-68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365" y="2634660"/>
            <a:ext cx="3217476" cy="42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4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1035586" y="210284"/>
                <a:ext cx="9573658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Poissonovo število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μ</a:t>
                </a:r>
                <a:r>
                  <a:rPr kumimoji="0" lang="sl-S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 je razmerje med: zožitvijo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</m:sub>
                    </m:sSub>
                    <m:r>
                      <a:rPr kumimoji="0" lang="sl-SI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sl-SI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sl-SI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𝒅</m:t>
                    </m:r>
                    <m:r>
                      <a:rPr kumimoji="0" lang="sl-SI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</m:t>
                        </m:r>
                      </m:e>
                      <m:sub>
                        <m: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r>
                  <a:rPr kumimoji="0" lang="sl-S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 in relativnim raztezkom </a:t>
                </a:r>
                <a14:m>
                  <m:oMath xmlns:m="http://schemas.openxmlformats.org/officeDocument/2006/math">
                    <m:r>
                      <a:rPr kumimoji="0" lang="sl-SI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𝜺</m:t>
                    </m:r>
                    <m:r>
                      <a:rPr kumimoji="0" lang="sl-SI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=∆</m:t>
                    </m:r>
                    <m:r>
                      <a:rPr kumimoji="0" lang="sl-SI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𝒍</m:t>
                    </m:r>
                    <m:r>
                      <a:rPr kumimoji="0" lang="sl-SI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𝒍</m:t>
                        </m:r>
                      </m:e>
                      <m:sub>
                        <m:r>
                          <a:rPr kumimoji="0" lang="sl-SI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Za določeno vrsto gradiva je konstantno: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l-S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za kovine: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μ</a:t>
                </a:r>
                <a:r>
                  <a:rPr kumimoji="0" lang="sl-S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 = od 0,25 do 0,33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l-S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za jekla: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μ</a:t>
                </a:r>
                <a:r>
                  <a:rPr kumimoji="0" lang="sl-S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 = 0,3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sl-S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za sivo litino: od 0,2 do 0,11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Oznake v enačbah: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sl-SI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𝜹</m:t>
                    </m:r>
                    <m:r>
                      <a:rPr kumimoji="0" lang="sl-SI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kumimoji="0" lang="sl-SI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sl-SI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𝒎𝒎</m:t>
                        </m:r>
                      </m:e>
                    </m:d>
                  </m:oMath>
                </a14:m>
                <a:r>
                  <a:rPr kumimoji="0" lang="sl-SI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 premik točke na nosilcu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h</a:t>
                </a:r>
                <a14:m>
                  <m:oMath xmlns:m="http://schemas.openxmlformats.org/officeDocument/2006/math">
                    <m:r>
                      <a:rPr kumimoji="0" lang="sl-SI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kumimoji="0" lang="sl-SI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sl-SI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𝒎𝒎</m:t>
                        </m:r>
                      </m:e>
                    </m:d>
                  </m:oMath>
                </a14:m>
                <a:r>
                  <a:rPr kumimoji="0" lang="sl-SI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 ročica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sl-SI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𝜸</m:t>
                    </m:r>
                    <m:r>
                      <a:rPr kumimoji="0" lang="sl-SI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9646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kumimoji="0" lang="sl-SI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sl-SI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69646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°</m:t>
                        </m:r>
                      </m:e>
                    </m:d>
                  </m:oMath>
                </a14:m>
                <a:r>
                  <a:rPr kumimoji="0" lang="sl-SI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4817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 </a:t>
                </a:r>
                <a:r>
                  <a:rPr kumimoji="0" lang="sl-SI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96464"/>
                    </a:solidFill>
                    <a:effectLst/>
                    <a:uLnTx/>
                    <a:uFillTx/>
                    <a:latin typeface="Century Schoolbook" panose="02040604050505020304"/>
                    <a:ea typeface="+mn-ea"/>
                    <a:cs typeface="+mn-cs"/>
                  </a:rPr>
                  <a:t>kot zasuka, tangencialna deformacija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34817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86" y="210284"/>
                <a:ext cx="9573658" cy="7109639"/>
              </a:xfrm>
              <a:prstGeom prst="rect">
                <a:avLst/>
              </a:prstGeom>
              <a:blipFill rotWithShape="0">
                <a:blip r:embed="rId2"/>
                <a:stretch>
                  <a:fillRect l="-701" t="-428" r="-89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1498026" y="1066874"/>
                <a:ext cx="1322024" cy="63729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9646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𝝁</m:t>
                      </m:r>
                      <m:r>
                        <a:rPr kumimoji="0" lang="sl-SI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9646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9646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sl-SI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69646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sl-SI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69646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sl-SI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696464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𝒅</m:t>
                              </m:r>
                            </m:sub>
                          </m:sSub>
                        </m:num>
                        <m:den>
                          <m:r>
                            <a:rPr kumimoji="0" lang="sl-SI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9646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kumimoji="0" lang="sl-S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696464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26" y="1066874"/>
                <a:ext cx="1322024" cy="637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87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Širokozaslonsko</PresentationFormat>
  <Paragraphs>85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2.1.2 Vrste napetosti </vt:lpstr>
      <vt:lpstr>PowerPointova predstavitev</vt:lpstr>
      <vt:lpstr>PowerPointova predstavitev</vt:lpstr>
      <vt:lpstr>2.1.3 Vrste deformacij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3.2.2 Sestavljanje sil – rezultanta dveh in več vzporednih sil</dc:title>
  <dc:creator>Vouk, Gaja</dc:creator>
  <cp:lastModifiedBy>Vouk, Gaja</cp:lastModifiedBy>
  <cp:revision>14</cp:revision>
  <dcterms:created xsi:type="dcterms:W3CDTF">2022-02-07T18:07:31Z</dcterms:created>
  <dcterms:modified xsi:type="dcterms:W3CDTF">2022-02-07T18:50:15Z</dcterms:modified>
</cp:coreProperties>
</file>