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9" d="100"/>
          <a:sy n="109" d="100"/>
        </p:scale>
        <p:origin x="636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l-SI" smtClean="0"/>
              <a:t>Uredite slog naslova matrice</a:t>
            </a:r>
            <a:endParaRPr lang="en-US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l-SI" smtClean="0"/>
              <a:t>Kliknite, da uredite slog podnaslova matrice</a:t>
            </a:r>
            <a:endParaRPr lang="en-US"/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106289-FD2C-41DD-8612-4A3158CD094B}" type="datetimeFigureOut">
              <a:rPr lang="en-US" smtClean="0"/>
              <a:t>3/14/2021</a:t>
            </a:fld>
            <a:endParaRPr lang="en-US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7D16C0-254A-46CD-BB1B-35303356A9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83189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en-US"/>
          </a:p>
        </p:txBody>
      </p:sp>
      <p:sp>
        <p:nvSpPr>
          <p:cNvPr id="3" name="Označba mesta navpičnega besedil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/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106289-FD2C-41DD-8612-4A3158CD094B}" type="datetimeFigureOut">
              <a:rPr lang="en-US" smtClean="0"/>
              <a:t>3/14/2021</a:t>
            </a:fld>
            <a:endParaRPr lang="en-US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7D16C0-254A-46CD-BB1B-35303356A9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89835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vpični naslov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sl-SI" smtClean="0"/>
              <a:t>Uredite slog naslova matrice</a:t>
            </a:r>
            <a:endParaRPr lang="en-US"/>
          </a:p>
        </p:txBody>
      </p:sp>
      <p:sp>
        <p:nvSpPr>
          <p:cNvPr id="3" name="Označba mesta navpičnega besedila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/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106289-FD2C-41DD-8612-4A3158CD094B}" type="datetimeFigureOut">
              <a:rPr lang="en-US" smtClean="0"/>
              <a:t>3/14/2021</a:t>
            </a:fld>
            <a:endParaRPr lang="en-US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7D16C0-254A-46CD-BB1B-35303356A9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54878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en-US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/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106289-FD2C-41DD-8612-4A3158CD094B}" type="datetimeFigureOut">
              <a:rPr lang="en-US" smtClean="0"/>
              <a:t>3/14/2021</a:t>
            </a:fld>
            <a:endParaRPr lang="en-US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7D16C0-254A-46CD-BB1B-35303356A9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16532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l-SI" smtClean="0"/>
              <a:t>Uredite slog naslova matrice</a:t>
            </a:r>
            <a:endParaRPr lang="en-US"/>
          </a:p>
        </p:txBody>
      </p:sp>
      <p:sp>
        <p:nvSpPr>
          <p:cNvPr id="3" name="Označba mesta besedila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106289-FD2C-41DD-8612-4A3158CD094B}" type="datetimeFigureOut">
              <a:rPr lang="en-US" smtClean="0"/>
              <a:t>3/14/2021</a:t>
            </a:fld>
            <a:endParaRPr lang="en-US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7D16C0-254A-46CD-BB1B-35303356A9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40812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en-US"/>
          </a:p>
        </p:txBody>
      </p:sp>
      <p:sp>
        <p:nvSpPr>
          <p:cNvPr id="3" name="Označba mesta vsebine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/>
          </a:p>
        </p:txBody>
      </p:sp>
      <p:sp>
        <p:nvSpPr>
          <p:cNvPr id="4" name="Označba mesta vsebine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/>
          </a:p>
        </p:txBody>
      </p:sp>
      <p:sp>
        <p:nvSpPr>
          <p:cNvPr id="5" name="Označba mest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106289-FD2C-41DD-8612-4A3158CD094B}" type="datetimeFigureOut">
              <a:rPr lang="en-US" smtClean="0"/>
              <a:t>3/14/2021</a:t>
            </a:fld>
            <a:endParaRPr lang="en-US"/>
          </a:p>
        </p:txBody>
      </p:sp>
      <p:sp>
        <p:nvSpPr>
          <p:cNvPr id="6" name="Označba mest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Označba mest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7D16C0-254A-46CD-BB1B-35303356A9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14546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sl-SI" smtClean="0"/>
              <a:t>Uredite slog naslova matrice</a:t>
            </a:r>
            <a:endParaRPr lang="en-US"/>
          </a:p>
        </p:txBody>
      </p:sp>
      <p:sp>
        <p:nvSpPr>
          <p:cNvPr id="3" name="Označba mesta besedila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Označba mesta vsebine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/>
          </a:p>
        </p:txBody>
      </p:sp>
      <p:sp>
        <p:nvSpPr>
          <p:cNvPr id="5" name="Označba mesta besedila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6" name="Označba mesta vsebine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/>
          </a:p>
        </p:txBody>
      </p:sp>
      <p:sp>
        <p:nvSpPr>
          <p:cNvPr id="7" name="Označba mesta datum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106289-FD2C-41DD-8612-4A3158CD094B}" type="datetimeFigureOut">
              <a:rPr lang="en-US" smtClean="0"/>
              <a:t>3/14/2021</a:t>
            </a:fld>
            <a:endParaRPr lang="en-US"/>
          </a:p>
        </p:txBody>
      </p:sp>
      <p:sp>
        <p:nvSpPr>
          <p:cNvPr id="8" name="Označba mesta no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Označba mesta številke diapoz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7D16C0-254A-46CD-BB1B-35303356A9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40871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en-US"/>
          </a:p>
        </p:txBody>
      </p:sp>
      <p:sp>
        <p:nvSpPr>
          <p:cNvPr id="3" name="Označba mesta datum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106289-FD2C-41DD-8612-4A3158CD094B}" type="datetimeFigureOut">
              <a:rPr lang="en-US" smtClean="0"/>
              <a:t>3/14/2021</a:t>
            </a:fld>
            <a:endParaRPr lang="en-US"/>
          </a:p>
        </p:txBody>
      </p:sp>
      <p:sp>
        <p:nvSpPr>
          <p:cNvPr id="4" name="Označba mesta no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Označba mesta številke diapoz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7D16C0-254A-46CD-BB1B-35303356A9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79116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datum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106289-FD2C-41DD-8612-4A3158CD094B}" type="datetimeFigureOut">
              <a:rPr lang="en-US" smtClean="0"/>
              <a:t>3/14/2021</a:t>
            </a:fld>
            <a:endParaRPr lang="en-US"/>
          </a:p>
        </p:txBody>
      </p:sp>
      <p:sp>
        <p:nvSpPr>
          <p:cNvPr id="3" name="Označba mesta no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Označba mesta številke diapoz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7D16C0-254A-46CD-BB1B-35303356A9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12307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Vsebina z naslo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l-SI" smtClean="0"/>
              <a:t>Uredite slog naslova matrice</a:t>
            </a:r>
            <a:endParaRPr lang="en-US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/>
          </a:p>
        </p:txBody>
      </p:sp>
      <p:sp>
        <p:nvSpPr>
          <p:cNvPr id="4" name="Označba mesta besedila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Označba mest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106289-FD2C-41DD-8612-4A3158CD094B}" type="datetimeFigureOut">
              <a:rPr lang="en-US" smtClean="0"/>
              <a:t>3/14/2021</a:t>
            </a:fld>
            <a:endParaRPr lang="en-US"/>
          </a:p>
        </p:txBody>
      </p:sp>
      <p:sp>
        <p:nvSpPr>
          <p:cNvPr id="6" name="Označba mest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Označba mest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7D16C0-254A-46CD-BB1B-35303356A9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57336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l-SI" smtClean="0"/>
              <a:t>Uredite slog naslova matrice</a:t>
            </a:r>
            <a:endParaRPr lang="en-US"/>
          </a:p>
        </p:txBody>
      </p:sp>
      <p:sp>
        <p:nvSpPr>
          <p:cNvPr id="3" name="Označba mesta slik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Označba mesta besedila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Označba mest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106289-FD2C-41DD-8612-4A3158CD094B}" type="datetimeFigureOut">
              <a:rPr lang="en-US" smtClean="0"/>
              <a:t>3/14/2021</a:t>
            </a:fld>
            <a:endParaRPr lang="en-US"/>
          </a:p>
        </p:txBody>
      </p:sp>
      <p:sp>
        <p:nvSpPr>
          <p:cNvPr id="6" name="Označba mest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Označba mest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7D16C0-254A-46CD-BB1B-35303356A9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38547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naslova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l-SI" smtClean="0"/>
              <a:t>Uredite slog naslova matrice</a:t>
            </a:r>
            <a:endParaRPr lang="en-US"/>
          </a:p>
        </p:txBody>
      </p:sp>
      <p:sp>
        <p:nvSpPr>
          <p:cNvPr id="3" name="Označba mesta besedila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/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106289-FD2C-41DD-8612-4A3158CD094B}" type="datetimeFigureOut">
              <a:rPr lang="en-US" smtClean="0"/>
              <a:t>3/14/2021</a:t>
            </a:fld>
            <a:endParaRPr lang="en-US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7D16C0-254A-46CD-BB1B-35303356A9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05541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294002" y="4215864"/>
            <a:ext cx="7935597" cy="1849326"/>
          </a:xfrm>
        </p:spPr>
        <p:txBody>
          <a:bodyPr>
            <a:noAutofit/>
          </a:bodyPr>
          <a:lstStyle/>
          <a:p>
            <a:pPr algn="l"/>
            <a:r>
              <a:rPr lang="sl-SI" sz="48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STALINOVA SMRT IN SPREMEMBE V SOVJETSKI ZVEZI</a:t>
            </a:r>
            <a:endParaRPr lang="en-US" sz="480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274055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574431" y="254978"/>
            <a:ext cx="10515600" cy="720481"/>
          </a:xfrm>
        </p:spPr>
        <p:txBody>
          <a:bodyPr/>
          <a:lstStyle/>
          <a:p>
            <a:r>
              <a:rPr lang="en-US" b="1" dirty="0" smtClean="0">
                <a:solidFill>
                  <a:schemeClr val="bg1"/>
                </a:solidFill>
              </a:rPr>
              <a:t>1) </a:t>
            </a:r>
            <a:r>
              <a:rPr lang="en-US" b="1" dirty="0" err="1" smtClean="0">
                <a:solidFill>
                  <a:schemeClr val="bg1"/>
                </a:solidFill>
              </a:rPr>
              <a:t>Stalinova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en-US" b="1" dirty="0" err="1" smtClean="0">
                <a:solidFill>
                  <a:schemeClr val="bg1"/>
                </a:solidFill>
              </a:rPr>
              <a:t>smrt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486508" y="975459"/>
            <a:ext cx="10515600" cy="4351338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sl-SI" sz="3200" dirty="0">
                <a:solidFill>
                  <a:schemeClr val="bg1"/>
                </a:solidFill>
              </a:rPr>
              <a:t>Stalin je umrl leta </a:t>
            </a:r>
            <a:r>
              <a:rPr lang="sl-SI" sz="3200" b="1" dirty="0">
                <a:solidFill>
                  <a:schemeClr val="bg1"/>
                </a:solidFill>
              </a:rPr>
              <a:t>1953</a:t>
            </a:r>
            <a:r>
              <a:rPr lang="sl-SI" sz="3200" dirty="0">
                <a:solidFill>
                  <a:schemeClr val="bg1"/>
                </a:solidFill>
              </a:rPr>
              <a:t> </a:t>
            </a:r>
            <a:r>
              <a:rPr lang="en-US" sz="3200" dirty="0" smtClean="0">
                <a:solidFill>
                  <a:schemeClr val="bg1"/>
                </a:solidFill>
              </a:rPr>
              <a:t>(</a:t>
            </a:r>
            <a:r>
              <a:rPr lang="sl-SI" sz="3200" dirty="0" smtClean="0">
                <a:solidFill>
                  <a:schemeClr val="bg1"/>
                </a:solidFill>
              </a:rPr>
              <a:t>možganska kap</a:t>
            </a:r>
            <a:r>
              <a:rPr lang="en-US" sz="3200" dirty="0" smtClean="0">
                <a:solidFill>
                  <a:schemeClr val="bg1"/>
                </a:solidFill>
              </a:rPr>
              <a:t>)</a:t>
            </a:r>
            <a:r>
              <a:rPr lang="sl-SI" sz="3200" dirty="0" smtClean="0">
                <a:solidFill>
                  <a:schemeClr val="bg1"/>
                </a:solidFill>
              </a:rPr>
              <a:t>. </a:t>
            </a:r>
            <a:r>
              <a:rPr lang="sl-SI" sz="3200" dirty="0">
                <a:solidFill>
                  <a:schemeClr val="bg1"/>
                </a:solidFill>
              </a:rPr>
              <a:t>Začel se je boj za njegovega naslednika in v tem boju je zmagal Stalinov sodelavec in partijski </a:t>
            </a:r>
            <a:r>
              <a:rPr lang="sl-SI" sz="3200" dirty="0" smtClean="0">
                <a:solidFill>
                  <a:schemeClr val="bg1"/>
                </a:solidFill>
              </a:rPr>
              <a:t>funkcionar, </a:t>
            </a:r>
            <a:r>
              <a:rPr lang="sl-SI" sz="3200" b="1" dirty="0">
                <a:solidFill>
                  <a:schemeClr val="bg1"/>
                </a:solidFill>
              </a:rPr>
              <a:t>Nikita Hruščev</a:t>
            </a:r>
            <a:r>
              <a:rPr lang="sl-SI" sz="3200" dirty="0">
                <a:solidFill>
                  <a:schemeClr val="bg1"/>
                </a:solidFill>
              </a:rPr>
              <a:t>. </a:t>
            </a:r>
            <a:endParaRPr lang="en-US" sz="3200" dirty="0">
              <a:solidFill>
                <a:schemeClr val="bg1"/>
              </a:solidFill>
            </a:endParaRPr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1936" y="3438822"/>
            <a:ext cx="3139163" cy="293735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Slika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9120" y="3081288"/>
            <a:ext cx="3294893" cy="329489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68636076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299185" y="480628"/>
            <a:ext cx="10515600" cy="1325563"/>
          </a:xfrm>
        </p:spPr>
        <p:txBody>
          <a:bodyPr/>
          <a:lstStyle/>
          <a:p>
            <a:r>
              <a:rPr lang="en-US" b="1" dirty="0" smtClean="0">
                <a:solidFill>
                  <a:schemeClr val="bg1"/>
                </a:solidFill>
              </a:rPr>
              <a:t>2) </a:t>
            </a:r>
            <a:r>
              <a:rPr lang="sl-SI" b="1" dirty="0" smtClean="0">
                <a:solidFill>
                  <a:schemeClr val="bg1"/>
                </a:solidFill>
              </a:rPr>
              <a:t>DESTALINIZACIJ</a:t>
            </a:r>
            <a:r>
              <a:rPr lang="en-US" b="1" dirty="0" smtClean="0">
                <a:solidFill>
                  <a:schemeClr val="bg1"/>
                </a:solidFill>
              </a:rPr>
              <a:t>A</a:t>
            </a:r>
            <a:r>
              <a:rPr lang="sl-SI" b="1" dirty="0" smtClean="0">
                <a:solidFill>
                  <a:schemeClr val="bg1"/>
                </a:solidFill>
              </a:rPr>
              <a:t> </a:t>
            </a:r>
            <a:r>
              <a:rPr lang="sl-SI" b="1" i="1" dirty="0">
                <a:solidFill>
                  <a:schemeClr val="bg1"/>
                </a:solidFill>
              </a:rPr>
              <a:t>(odpravljanje predvsem negativnih posledic Stalinove vladavine)</a:t>
            </a:r>
            <a:endParaRPr lang="en-US" b="1" i="1" dirty="0">
              <a:solidFill>
                <a:schemeClr val="bg1"/>
              </a:solidFill>
            </a:endParaRPr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369395" y="2128821"/>
            <a:ext cx="10515600" cy="4729179"/>
          </a:xfrm>
        </p:spPr>
        <p:txBody>
          <a:bodyPr>
            <a:noAutofit/>
          </a:bodyPr>
          <a:lstStyle/>
          <a:p>
            <a:r>
              <a:rPr lang="sl-SI" sz="3600" dirty="0">
                <a:solidFill>
                  <a:schemeClr val="bg1"/>
                </a:solidFill>
              </a:rPr>
              <a:t>Hruščev je uvedel sledeče </a:t>
            </a:r>
            <a:r>
              <a:rPr lang="sl-SI" sz="3600" b="1" dirty="0">
                <a:solidFill>
                  <a:schemeClr val="bg1"/>
                </a:solidFill>
              </a:rPr>
              <a:t>spremembe</a:t>
            </a:r>
            <a:r>
              <a:rPr lang="sl-SI" sz="3600" dirty="0" smtClean="0">
                <a:solidFill>
                  <a:schemeClr val="bg1"/>
                </a:solidFill>
              </a:rPr>
              <a:t>:</a:t>
            </a:r>
            <a:endParaRPr lang="en-US" sz="3600" dirty="0" smtClean="0">
              <a:solidFill>
                <a:schemeClr val="bg1"/>
              </a:solidFill>
            </a:endParaRPr>
          </a:p>
          <a:p>
            <a:pPr lvl="1"/>
            <a:r>
              <a:rPr lang="en-US" sz="3200" dirty="0" smtClean="0">
                <a:solidFill>
                  <a:schemeClr val="bg1"/>
                </a:solidFill>
              </a:rPr>
              <a:t>o</a:t>
            </a:r>
            <a:r>
              <a:rPr lang="sl-SI" sz="3200" dirty="0" err="1" smtClean="0">
                <a:solidFill>
                  <a:schemeClr val="bg1"/>
                </a:solidFill>
              </a:rPr>
              <a:t>dpravil</a:t>
            </a:r>
            <a:r>
              <a:rPr lang="sl-SI" sz="3200" dirty="0" smtClean="0">
                <a:solidFill>
                  <a:schemeClr val="bg1"/>
                </a:solidFill>
              </a:rPr>
              <a:t> </a:t>
            </a:r>
            <a:r>
              <a:rPr lang="sl-SI" sz="3200" dirty="0">
                <a:solidFill>
                  <a:schemeClr val="bg1"/>
                </a:solidFill>
              </a:rPr>
              <a:t>je </a:t>
            </a:r>
            <a:r>
              <a:rPr lang="sl-SI" sz="3200" b="1" dirty="0">
                <a:solidFill>
                  <a:schemeClr val="bg1"/>
                </a:solidFill>
              </a:rPr>
              <a:t>gulage</a:t>
            </a:r>
            <a:r>
              <a:rPr lang="sl-SI" sz="3200" dirty="0">
                <a:solidFill>
                  <a:schemeClr val="bg1"/>
                </a:solidFill>
              </a:rPr>
              <a:t> </a:t>
            </a:r>
            <a:r>
              <a:rPr lang="sl-SI" sz="3200" b="1" dirty="0" smtClean="0">
                <a:solidFill>
                  <a:schemeClr val="bg1"/>
                </a:solidFill>
              </a:rPr>
              <a:t>(ruska </a:t>
            </a:r>
            <a:r>
              <a:rPr lang="sl-SI" sz="3200" b="1" dirty="0">
                <a:solidFill>
                  <a:schemeClr val="bg1"/>
                </a:solidFill>
              </a:rPr>
              <a:t>delovna taborišča)</a:t>
            </a:r>
            <a:endParaRPr lang="en-US" sz="3200" b="1" dirty="0">
              <a:solidFill>
                <a:schemeClr val="bg1"/>
              </a:solidFill>
            </a:endParaRPr>
          </a:p>
          <a:p>
            <a:pPr lvl="1"/>
            <a:r>
              <a:rPr lang="en-US" sz="3200" dirty="0" err="1" smtClean="0">
                <a:solidFill>
                  <a:schemeClr val="bg1"/>
                </a:solidFill>
              </a:rPr>
              <a:t>i</a:t>
            </a:r>
            <a:r>
              <a:rPr lang="sl-SI" sz="3200" dirty="0" err="1" smtClean="0">
                <a:solidFill>
                  <a:schemeClr val="bg1"/>
                </a:solidFill>
              </a:rPr>
              <a:t>zpustil</a:t>
            </a:r>
            <a:r>
              <a:rPr lang="sl-SI" sz="3200" dirty="0" smtClean="0">
                <a:solidFill>
                  <a:schemeClr val="bg1"/>
                </a:solidFill>
              </a:rPr>
              <a:t> </a:t>
            </a:r>
            <a:r>
              <a:rPr lang="sl-SI" sz="3200" dirty="0">
                <a:solidFill>
                  <a:schemeClr val="bg1"/>
                </a:solidFill>
              </a:rPr>
              <a:t>je politične zapornike</a:t>
            </a:r>
            <a:endParaRPr lang="en-US" sz="3200" dirty="0">
              <a:solidFill>
                <a:schemeClr val="bg1"/>
              </a:solidFill>
            </a:endParaRPr>
          </a:p>
          <a:p>
            <a:pPr lvl="1"/>
            <a:r>
              <a:rPr lang="en-US" sz="3200" dirty="0" smtClean="0">
                <a:solidFill>
                  <a:schemeClr val="bg1"/>
                </a:solidFill>
              </a:rPr>
              <a:t>o</a:t>
            </a:r>
            <a:r>
              <a:rPr lang="sl-SI" sz="3200" dirty="0" smtClean="0">
                <a:solidFill>
                  <a:schemeClr val="bg1"/>
                </a:solidFill>
              </a:rPr>
              <a:t>mejil </a:t>
            </a:r>
            <a:r>
              <a:rPr lang="sl-SI" sz="3200" dirty="0">
                <a:solidFill>
                  <a:schemeClr val="bg1"/>
                </a:solidFill>
              </a:rPr>
              <a:t>je pristojnosti </a:t>
            </a:r>
            <a:r>
              <a:rPr lang="sl-SI" sz="3200" b="1" dirty="0">
                <a:solidFill>
                  <a:schemeClr val="bg1"/>
                </a:solidFill>
              </a:rPr>
              <a:t>KGB</a:t>
            </a:r>
            <a:r>
              <a:rPr lang="sl-SI" sz="3200" dirty="0">
                <a:solidFill>
                  <a:schemeClr val="bg1"/>
                </a:solidFill>
              </a:rPr>
              <a:t> (ruske tajne službe)</a:t>
            </a:r>
            <a:endParaRPr lang="en-US" sz="3200" dirty="0">
              <a:solidFill>
                <a:schemeClr val="bg1"/>
              </a:solidFill>
            </a:endParaRPr>
          </a:p>
          <a:p>
            <a:pPr lvl="1"/>
            <a:r>
              <a:rPr lang="en-US" sz="3200" dirty="0" smtClean="0">
                <a:solidFill>
                  <a:schemeClr val="bg1"/>
                </a:solidFill>
              </a:rPr>
              <a:t>v</a:t>
            </a:r>
            <a:r>
              <a:rPr lang="sl-SI" sz="3200" dirty="0" err="1" smtClean="0">
                <a:solidFill>
                  <a:schemeClr val="bg1"/>
                </a:solidFill>
              </a:rPr>
              <a:t>zpostavil</a:t>
            </a:r>
            <a:r>
              <a:rPr lang="sl-SI" sz="3200" dirty="0" smtClean="0">
                <a:solidFill>
                  <a:schemeClr val="bg1"/>
                </a:solidFill>
              </a:rPr>
              <a:t> </a:t>
            </a:r>
            <a:r>
              <a:rPr lang="sl-SI" sz="3200" dirty="0">
                <a:solidFill>
                  <a:schemeClr val="bg1"/>
                </a:solidFill>
              </a:rPr>
              <a:t>je dialog z ZDA </a:t>
            </a:r>
            <a:endParaRPr lang="en-US" sz="3200" dirty="0" smtClean="0">
              <a:solidFill>
                <a:schemeClr val="bg1"/>
              </a:solidFill>
            </a:endParaRPr>
          </a:p>
          <a:p>
            <a:pPr lvl="1"/>
            <a:r>
              <a:rPr lang="en-US" sz="3200" dirty="0" smtClean="0">
                <a:solidFill>
                  <a:schemeClr val="bg1"/>
                </a:solidFill>
              </a:rPr>
              <a:t>u</a:t>
            </a:r>
            <a:r>
              <a:rPr lang="sl-SI" sz="3200" dirty="0" smtClean="0">
                <a:solidFill>
                  <a:schemeClr val="bg1"/>
                </a:solidFill>
              </a:rPr>
              <a:t>redil </a:t>
            </a:r>
            <a:r>
              <a:rPr lang="sl-SI" sz="3200" dirty="0">
                <a:solidFill>
                  <a:schemeClr val="bg1"/>
                </a:solidFill>
              </a:rPr>
              <a:t>je odnose z </a:t>
            </a:r>
            <a:r>
              <a:rPr lang="sl-SI" sz="3200" b="1" dirty="0" smtClean="0">
                <a:solidFill>
                  <a:schemeClr val="bg1"/>
                </a:solidFill>
              </a:rPr>
              <a:t>Jugoslavijo</a:t>
            </a:r>
            <a:endParaRPr lang="en-US" sz="3200" b="1" dirty="0" smtClean="0">
              <a:solidFill>
                <a:schemeClr val="bg1"/>
              </a:solidFill>
            </a:endParaRPr>
          </a:p>
          <a:p>
            <a:pPr lvl="1"/>
            <a:r>
              <a:rPr lang="en-US" sz="3200" dirty="0" smtClean="0">
                <a:solidFill>
                  <a:schemeClr val="bg1"/>
                </a:solidFill>
              </a:rPr>
              <a:t>o</a:t>
            </a:r>
            <a:r>
              <a:rPr lang="sl-SI" sz="3200" dirty="0" smtClean="0">
                <a:solidFill>
                  <a:schemeClr val="bg1"/>
                </a:solidFill>
              </a:rPr>
              <a:t>hranil </a:t>
            </a:r>
            <a:r>
              <a:rPr lang="sl-SI" sz="3200" dirty="0">
                <a:solidFill>
                  <a:schemeClr val="bg1"/>
                </a:solidFill>
              </a:rPr>
              <a:t>pa </a:t>
            </a:r>
            <a:r>
              <a:rPr lang="sl-SI" sz="3200" dirty="0" smtClean="0">
                <a:solidFill>
                  <a:schemeClr val="bg1"/>
                </a:solidFill>
              </a:rPr>
              <a:t>je</a:t>
            </a:r>
            <a:r>
              <a:rPr lang="en-US" sz="3200" dirty="0" smtClean="0">
                <a:solidFill>
                  <a:schemeClr val="bg1"/>
                </a:solidFill>
              </a:rPr>
              <a:t> </a:t>
            </a:r>
            <a:r>
              <a:rPr lang="en-US" sz="3200" b="1" dirty="0" smtClean="0">
                <a:solidFill>
                  <a:schemeClr val="bg1"/>
                </a:solidFill>
              </a:rPr>
              <a:t>CENZURO</a:t>
            </a:r>
            <a:r>
              <a:rPr lang="en-US" sz="3200" dirty="0" smtClean="0">
                <a:solidFill>
                  <a:schemeClr val="bg1"/>
                </a:solidFill>
              </a:rPr>
              <a:t>,</a:t>
            </a:r>
            <a:r>
              <a:rPr lang="sl-SI" sz="3200" dirty="0" smtClean="0">
                <a:solidFill>
                  <a:schemeClr val="bg1"/>
                </a:solidFill>
              </a:rPr>
              <a:t> </a:t>
            </a:r>
            <a:r>
              <a:rPr lang="sl-SI" sz="3200" b="1" dirty="0">
                <a:solidFill>
                  <a:schemeClr val="bg1"/>
                </a:solidFill>
              </a:rPr>
              <a:t>STROG NADZOR </a:t>
            </a:r>
            <a:r>
              <a:rPr lang="sl-SI" sz="3200" dirty="0">
                <a:solidFill>
                  <a:schemeClr val="bg1"/>
                </a:solidFill>
              </a:rPr>
              <a:t>nad </a:t>
            </a:r>
            <a:r>
              <a:rPr lang="sl-SI" sz="3200" dirty="0" smtClean="0">
                <a:solidFill>
                  <a:schemeClr val="bg1"/>
                </a:solidFill>
              </a:rPr>
              <a:t>gospodarstvom</a:t>
            </a:r>
            <a:r>
              <a:rPr lang="en-US" sz="3200" dirty="0" smtClean="0">
                <a:solidFill>
                  <a:schemeClr val="bg1"/>
                </a:solidFill>
              </a:rPr>
              <a:t> </a:t>
            </a:r>
            <a:r>
              <a:rPr lang="sl-SI" sz="3200" dirty="0" smtClean="0">
                <a:solidFill>
                  <a:schemeClr val="bg1"/>
                </a:solidFill>
              </a:rPr>
              <a:t>in </a:t>
            </a:r>
            <a:r>
              <a:rPr lang="sl-SI" sz="3200" b="1" dirty="0">
                <a:solidFill>
                  <a:schemeClr val="bg1"/>
                </a:solidFill>
              </a:rPr>
              <a:t>POLICIJSKI </a:t>
            </a:r>
            <a:r>
              <a:rPr lang="sl-SI" sz="3200" b="1" dirty="0" smtClean="0">
                <a:solidFill>
                  <a:schemeClr val="bg1"/>
                </a:solidFill>
              </a:rPr>
              <a:t>NADZOR</a:t>
            </a:r>
            <a:r>
              <a:rPr lang="en-US" sz="3200" b="1" dirty="0" smtClean="0">
                <a:solidFill>
                  <a:schemeClr val="bg1"/>
                </a:solidFill>
              </a:rPr>
              <a:t>.</a:t>
            </a:r>
            <a:endParaRPr lang="en-US" sz="3200" b="1" dirty="0">
              <a:solidFill>
                <a:schemeClr val="bg1"/>
              </a:solidFill>
            </a:endParaRPr>
          </a:p>
          <a:p>
            <a:endParaRPr lang="en-US" sz="3200" dirty="0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47522" y="1143409"/>
            <a:ext cx="1888908" cy="26209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37227438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bg1"/>
                </a:solidFill>
              </a:rPr>
              <a:t>3) </a:t>
            </a:r>
            <a:r>
              <a:rPr lang="sl-SI" b="1" dirty="0" smtClean="0">
                <a:solidFill>
                  <a:schemeClr val="bg1"/>
                </a:solidFill>
              </a:rPr>
              <a:t>MIHAIL </a:t>
            </a:r>
            <a:r>
              <a:rPr lang="sl-SI" b="1" dirty="0">
                <a:solidFill>
                  <a:schemeClr val="bg1"/>
                </a:solidFill>
              </a:rPr>
              <a:t>GORBAČOV IN NJEGOVE REFORME</a:t>
            </a:r>
            <a:r>
              <a:rPr lang="en-US" dirty="0">
                <a:solidFill>
                  <a:schemeClr val="bg1"/>
                </a:solidFill>
              </a:rPr>
              <a:t/>
            </a:r>
            <a:br>
              <a:rPr lang="en-US" dirty="0">
                <a:solidFill>
                  <a:schemeClr val="bg1"/>
                </a:solidFill>
              </a:rPr>
            </a:b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308811" y="1238484"/>
            <a:ext cx="10515600" cy="4351338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sl-SI" sz="3200" dirty="0">
                <a:solidFill>
                  <a:schemeClr val="bg1"/>
                </a:solidFill>
              </a:rPr>
              <a:t>Prave spremembe v SZ pa so se </a:t>
            </a:r>
            <a:r>
              <a:rPr lang="en-US" sz="3200" dirty="0" err="1" smtClean="0">
                <a:solidFill>
                  <a:schemeClr val="bg1"/>
                </a:solidFill>
              </a:rPr>
              <a:t>leta</a:t>
            </a:r>
            <a:r>
              <a:rPr lang="en-US" sz="3200" dirty="0" smtClean="0">
                <a:solidFill>
                  <a:schemeClr val="bg1"/>
                </a:solidFill>
              </a:rPr>
              <a:t> </a:t>
            </a:r>
            <a:r>
              <a:rPr lang="en-US" sz="3200" b="1" dirty="0" smtClean="0">
                <a:solidFill>
                  <a:schemeClr val="bg1"/>
                </a:solidFill>
              </a:rPr>
              <a:t>1985</a:t>
            </a:r>
            <a:r>
              <a:rPr lang="en-US" sz="3200" dirty="0" smtClean="0">
                <a:solidFill>
                  <a:schemeClr val="bg1"/>
                </a:solidFill>
              </a:rPr>
              <a:t> </a:t>
            </a:r>
            <a:r>
              <a:rPr lang="sl-SI" sz="3200" dirty="0" smtClean="0">
                <a:solidFill>
                  <a:schemeClr val="bg1"/>
                </a:solidFill>
              </a:rPr>
              <a:t>začele </a:t>
            </a:r>
            <a:r>
              <a:rPr lang="sl-SI" sz="3200" dirty="0">
                <a:solidFill>
                  <a:schemeClr val="bg1"/>
                </a:solidFill>
              </a:rPr>
              <a:t>z nastopom funkcionarja </a:t>
            </a:r>
            <a:r>
              <a:rPr lang="sl-SI" sz="3200" b="1" dirty="0" err="1">
                <a:solidFill>
                  <a:schemeClr val="bg1"/>
                </a:solidFill>
              </a:rPr>
              <a:t>Mihaila</a:t>
            </a:r>
            <a:r>
              <a:rPr lang="sl-SI" sz="3200" b="1" dirty="0">
                <a:solidFill>
                  <a:schemeClr val="bg1"/>
                </a:solidFill>
              </a:rPr>
              <a:t> Gorbačova</a:t>
            </a:r>
            <a:r>
              <a:rPr lang="sl-SI" sz="3200" dirty="0">
                <a:solidFill>
                  <a:schemeClr val="bg1"/>
                </a:solidFill>
              </a:rPr>
              <a:t>, ki je uvedel dve vrsti reform: </a:t>
            </a:r>
            <a:r>
              <a:rPr lang="sl-SI" sz="3200" b="1" dirty="0">
                <a:solidFill>
                  <a:schemeClr val="bg1"/>
                </a:solidFill>
              </a:rPr>
              <a:t>GLASNOST in PERESTROJKO.</a:t>
            </a:r>
            <a:endParaRPr lang="en-US" sz="3200" dirty="0">
              <a:solidFill>
                <a:schemeClr val="bg1"/>
              </a:solidFill>
            </a:endParaRPr>
          </a:p>
          <a:p>
            <a:pPr>
              <a:lnSpc>
                <a:spcPct val="150000"/>
              </a:lnSpc>
            </a:pPr>
            <a:endParaRPr lang="en-US" dirty="0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5223" y="2791325"/>
            <a:ext cx="2826218" cy="376829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08841182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395437" y="352959"/>
            <a:ext cx="11328134" cy="4351338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sl-SI" sz="3600" b="1" dirty="0">
                <a:solidFill>
                  <a:schemeClr val="bg1"/>
                </a:solidFill>
              </a:rPr>
              <a:t>PERESTROJKA </a:t>
            </a:r>
            <a:r>
              <a:rPr lang="sl-SI" sz="3600" dirty="0">
                <a:solidFill>
                  <a:schemeClr val="bg1"/>
                </a:solidFill>
              </a:rPr>
              <a:t>–</a:t>
            </a:r>
            <a:r>
              <a:rPr lang="sl-SI" sz="3600" b="1" dirty="0">
                <a:solidFill>
                  <a:schemeClr val="bg1"/>
                </a:solidFill>
              </a:rPr>
              <a:t> </a:t>
            </a:r>
            <a:r>
              <a:rPr lang="sl-SI" sz="3600" dirty="0">
                <a:solidFill>
                  <a:schemeClr val="bg1"/>
                </a:solidFill>
              </a:rPr>
              <a:t>to so </a:t>
            </a:r>
            <a:r>
              <a:rPr lang="sl-SI" sz="3600" b="1" dirty="0" smtClean="0">
                <a:solidFill>
                  <a:schemeClr val="bg1"/>
                </a:solidFill>
              </a:rPr>
              <a:t>GOSPODARSKE REFORME</a:t>
            </a:r>
            <a:r>
              <a:rPr lang="sl-SI" sz="3600" dirty="0" smtClean="0">
                <a:solidFill>
                  <a:schemeClr val="bg1"/>
                </a:solidFill>
              </a:rPr>
              <a:t>, </a:t>
            </a:r>
            <a:r>
              <a:rPr lang="sl-SI" sz="3600" dirty="0">
                <a:solidFill>
                  <a:schemeClr val="bg1"/>
                </a:solidFill>
              </a:rPr>
              <a:t>ki so se vse bolj nagibale k tržnem gospodarstvu (torej, sovjetski trg je </a:t>
            </a:r>
            <a:r>
              <a:rPr lang="sl-SI" sz="3600" dirty="0" smtClean="0">
                <a:solidFill>
                  <a:schemeClr val="bg1"/>
                </a:solidFill>
              </a:rPr>
              <a:t>na </a:t>
            </a:r>
            <a:r>
              <a:rPr lang="sl-SI" sz="3600" dirty="0">
                <a:solidFill>
                  <a:schemeClr val="bg1"/>
                </a:solidFill>
              </a:rPr>
              <a:t>nek način </a:t>
            </a:r>
            <a:r>
              <a:rPr lang="en-US" sz="3600" dirty="0" err="1" smtClean="0">
                <a:solidFill>
                  <a:schemeClr val="bg1"/>
                </a:solidFill>
              </a:rPr>
              <a:t>postajal</a:t>
            </a:r>
            <a:r>
              <a:rPr lang="en-US" sz="3600" dirty="0" smtClean="0">
                <a:solidFill>
                  <a:schemeClr val="bg1"/>
                </a:solidFill>
              </a:rPr>
              <a:t> </a:t>
            </a:r>
            <a:r>
              <a:rPr lang="sl-SI" sz="3600" dirty="0" smtClean="0">
                <a:solidFill>
                  <a:schemeClr val="bg1"/>
                </a:solidFill>
              </a:rPr>
              <a:t>vse </a:t>
            </a:r>
            <a:r>
              <a:rPr lang="sl-SI" sz="3600" dirty="0">
                <a:solidFill>
                  <a:schemeClr val="bg1"/>
                </a:solidFill>
              </a:rPr>
              <a:t>bolj kapitalističen</a:t>
            </a:r>
            <a:r>
              <a:rPr lang="sl-SI" sz="3600" dirty="0" smtClean="0">
                <a:solidFill>
                  <a:schemeClr val="bg1"/>
                </a:solidFill>
              </a:rPr>
              <a:t>)</a:t>
            </a:r>
            <a:r>
              <a:rPr lang="en-US" sz="3600" dirty="0" smtClean="0">
                <a:solidFill>
                  <a:schemeClr val="bg1"/>
                </a:solidFill>
              </a:rPr>
              <a:t>.</a:t>
            </a:r>
            <a:endParaRPr lang="en-US" sz="3600" dirty="0">
              <a:solidFill>
                <a:schemeClr val="bg1"/>
              </a:solidFill>
            </a:endParaRPr>
          </a:p>
          <a:p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2877" y="4245893"/>
            <a:ext cx="5238750" cy="25050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00079947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482065" y="362585"/>
            <a:ext cx="10515600" cy="5970838"/>
          </a:xfrm>
        </p:spPr>
        <p:txBody>
          <a:bodyPr>
            <a:normAutofit/>
          </a:bodyPr>
          <a:lstStyle/>
          <a:p>
            <a:pPr lvl="0">
              <a:lnSpc>
                <a:spcPct val="150000"/>
              </a:lnSpc>
            </a:pPr>
            <a:r>
              <a:rPr lang="sl-SI" b="1" dirty="0">
                <a:solidFill>
                  <a:schemeClr val="bg1"/>
                </a:solidFill>
              </a:rPr>
              <a:t>GLASNOST </a:t>
            </a:r>
            <a:r>
              <a:rPr lang="sl-SI" dirty="0" smtClean="0">
                <a:solidFill>
                  <a:schemeClr val="bg1"/>
                </a:solidFill>
              </a:rPr>
              <a:t>–</a:t>
            </a:r>
            <a:r>
              <a:rPr lang="sl-SI" b="1" dirty="0" smtClean="0">
                <a:solidFill>
                  <a:schemeClr val="bg1"/>
                </a:solidFill>
              </a:rPr>
              <a:t>POLITIČNE</a:t>
            </a:r>
            <a:r>
              <a:rPr lang="sl-SI" dirty="0" smtClean="0">
                <a:solidFill>
                  <a:schemeClr val="bg1"/>
                </a:solidFill>
              </a:rPr>
              <a:t> </a:t>
            </a:r>
            <a:r>
              <a:rPr lang="sl-SI" dirty="0">
                <a:solidFill>
                  <a:schemeClr val="bg1"/>
                </a:solidFill>
              </a:rPr>
              <a:t>reforme. Te so bile izjemno pomembne, saj so omogočale </a:t>
            </a:r>
            <a:r>
              <a:rPr lang="sl-SI" b="1" dirty="0">
                <a:solidFill>
                  <a:schemeClr val="bg1"/>
                </a:solidFill>
              </a:rPr>
              <a:t>demokratizacijo posameznih socialističnih držav znotraj SZ</a:t>
            </a:r>
            <a:r>
              <a:rPr lang="sl-SI" dirty="0">
                <a:solidFill>
                  <a:schemeClr val="bg1"/>
                </a:solidFill>
              </a:rPr>
              <a:t>, kar je sčasoma pripeljalo do njihovih osamosvojitev in posledično do </a:t>
            </a:r>
            <a:r>
              <a:rPr lang="sl-SI" b="1" dirty="0">
                <a:solidFill>
                  <a:schemeClr val="bg1"/>
                </a:solidFill>
              </a:rPr>
              <a:t>razpada Sovjetske zveze leta 1991</a:t>
            </a:r>
            <a:r>
              <a:rPr lang="sl-SI" dirty="0">
                <a:solidFill>
                  <a:schemeClr val="bg1"/>
                </a:solidFill>
              </a:rPr>
              <a:t>.</a:t>
            </a:r>
            <a:endParaRPr lang="en-US" dirty="0">
              <a:solidFill>
                <a:schemeClr val="bg1"/>
              </a:solidFill>
            </a:endParaRPr>
          </a:p>
          <a:p>
            <a:pPr>
              <a:lnSpc>
                <a:spcPct val="150000"/>
              </a:lnSpc>
            </a:pPr>
            <a:r>
              <a:rPr lang="en-US" dirty="0" err="1" smtClean="0">
                <a:solidFill>
                  <a:schemeClr val="bg1"/>
                </a:solidFill>
              </a:rPr>
              <a:t>Sem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sl-SI" dirty="0" smtClean="0">
                <a:solidFill>
                  <a:schemeClr val="bg1"/>
                </a:solidFill>
              </a:rPr>
              <a:t>sodijo</a:t>
            </a:r>
            <a:r>
              <a:rPr lang="sl-SI" dirty="0">
                <a:solidFill>
                  <a:schemeClr val="bg1"/>
                </a:solidFill>
              </a:rPr>
              <a:t>: </a:t>
            </a:r>
            <a:endParaRPr lang="en-US" dirty="0" smtClean="0">
              <a:solidFill>
                <a:schemeClr val="bg1"/>
              </a:solidFill>
            </a:endParaRPr>
          </a:p>
          <a:p>
            <a:pPr lvl="1">
              <a:lnSpc>
                <a:spcPct val="150000"/>
              </a:lnSpc>
            </a:pPr>
            <a:r>
              <a:rPr lang="sl-SI" b="1" dirty="0" smtClean="0">
                <a:solidFill>
                  <a:schemeClr val="bg1"/>
                </a:solidFill>
              </a:rPr>
              <a:t>odprava </a:t>
            </a:r>
            <a:r>
              <a:rPr lang="sl-SI" b="1" dirty="0">
                <a:solidFill>
                  <a:schemeClr val="bg1"/>
                </a:solidFill>
              </a:rPr>
              <a:t>cenzure, </a:t>
            </a:r>
            <a:endParaRPr lang="en-US" b="1" dirty="0" smtClean="0">
              <a:solidFill>
                <a:schemeClr val="bg1"/>
              </a:solidFill>
            </a:endParaRPr>
          </a:p>
          <a:p>
            <a:pPr lvl="1">
              <a:lnSpc>
                <a:spcPct val="150000"/>
              </a:lnSpc>
            </a:pPr>
            <a:r>
              <a:rPr lang="sl-SI" b="1" dirty="0" smtClean="0">
                <a:solidFill>
                  <a:schemeClr val="bg1"/>
                </a:solidFill>
              </a:rPr>
              <a:t>dovoljen</a:t>
            </a:r>
            <a:r>
              <a:rPr lang="en-US" b="1" dirty="0" err="1" smtClean="0">
                <a:solidFill>
                  <a:schemeClr val="bg1"/>
                </a:solidFill>
              </a:rPr>
              <a:t>ih</a:t>
            </a:r>
            <a:r>
              <a:rPr lang="sl-SI" b="1" dirty="0" smtClean="0">
                <a:solidFill>
                  <a:schemeClr val="bg1"/>
                </a:solidFill>
              </a:rPr>
              <a:t> </a:t>
            </a:r>
            <a:r>
              <a:rPr lang="sl-SI" b="1" dirty="0">
                <a:solidFill>
                  <a:schemeClr val="bg1"/>
                </a:solidFill>
              </a:rPr>
              <a:t>je več strank</a:t>
            </a:r>
            <a:r>
              <a:rPr lang="sl-SI" b="1" dirty="0" smtClean="0">
                <a:solidFill>
                  <a:schemeClr val="bg1"/>
                </a:solidFill>
              </a:rPr>
              <a:t>,</a:t>
            </a:r>
            <a:endParaRPr lang="en-US" b="1" dirty="0" smtClean="0">
              <a:solidFill>
                <a:schemeClr val="bg1"/>
              </a:solidFill>
            </a:endParaRPr>
          </a:p>
          <a:p>
            <a:pPr lvl="1">
              <a:lnSpc>
                <a:spcPct val="150000"/>
              </a:lnSpc>
            </a:pPr>
            <a:r>
              <a:rPr lang="sl-SI" b="1" dirty="0" smtClean="0">
                <a:solidFill>
                  <a:schemeClr val="bg1"/>
                </a:solidFill>
              </a:rPr>
              <a:t>Sovjetska </a:t>
            </a:r>
            <a:r>
              <a:rPr lang="sl-SI" b="1" dirty="0">
                <a:solidFill>
                  <a:schemeClr val="bg1"/>
                </a:solidFill>
              </a:rPr>
              <a:t>zveza se odpira svetu, </a:t>
            </a:r>
            <a:endParaRPr lang="en-US" b="1" dirty="0" smtClean="0">
              <a:solidFill>
                <a:schemeClr val="bg1"/>
              </a:solidFill>
            </a:endParaRPr>
          </a:p>
          <a:p>
            <a:pPr lvl="1">
              <a:lnSpc>
                <a:spcPct val="150000"/>
              </a:lnSpc>
            </a:pPr>
            <a:r>
              <a:rPr lang="sl-SI" b="1" dirty="0" smtClean="0">
                <a:solidFill>
                  <a:schemeClr val="bg1"/>
                </a:solidFill>
              </a:rPr>
              <a:t>razpustili </a:t>
            </a:r>
            <a:r>
              <a:rPr lang="sl-SI" b="1" dirty="0">
                <a:solidFill>
                  <a:schemeClr val="bg1"/>
                </a:solidFill>
              </a:rPr>
              <a:t>so Varšavsko zvezo</a:t>
            </a:r>
            <a:endParaRPr lang="en-US" b="1" dirty="0">
              <a:solidFill>
                <a:schemeClr val="bg1"/>
              </a:solidFill>
            </a:endParaRPr>
          </a:p>
          <a:p>
            <a:pPr>
              <a:lnSpc>
                <a:spcPct val="150000"/>
              </a:lnSpc>
            </a:pP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8072" y="3779420"/>
            <a:ext cx="4689593" cy="30785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22955657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ova tema">
  <a:themeElements>
    <a:clrScheme name="Pisarn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isarna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38</TotalTime>
  <Words>236</Words>
  <Application>Microsoft Office PowerPoint</Application>
  <PresentationFormat>Širokozaslonsko</PresentationFormat>
  <Paragraphs>20</Paragraphs>
  <Slides>6</Slides>
  <Notes>0</Notes>
  <HiddenSlides>0</HiddenSlides>
  <MMClips>0</MMClips>
  <ScaleCrop>false</ScaleCrop>
  <HeadingPairs>
    <vt:vector size="6" baseType="variant">
      <vt:variant>
        <vt:lpstr>Uporabljene pisave</vt:lpstr>
      </vt:variant>
      <vt:variant>
        <vt:i4>4</vt:i4>
      </vt:variant>
      <vt:variant>
        <vt:lpstr>Tema</vt:lpstr>
      </vt:variant>
      <vt:variant>
        <vt:i4>1</vt:i4>
      </vt:variant>
      <vt:variant>
        <vt:lpstr>Naslovi diapozitivov</vt:lpstr>
      </vt:variant>
      <vt:variant>
        <vt:i4>6</vt:i4>
      </vt:variant>
    </vt:vector>
  </HeadingPairs>
  <TitlesOfParts>
    <vt:vector size="11" baseType="lpstr">
      <vt:lpstr>Arial</vt:lpstr>
      <vt:lpstr>Calibri</vt:lpstr>
      <vt:lpstr>Calibri Light</vt:lpstr>
      <vt:lpstr>Verdana</vt:lpstr>
      <vt:lpstr>Officeova tema</vt:lpstr>
      <vt:lpstr>STALINOVA SMRT IN SPREMEMBE V SOVJETSKI ZVEZI</vt:lpstr>
      <vt:lpstr>1) Stalinova smrt</vt:lpstr>
      <vt:lpstr>2) DESTALINIZACIJA (odpravljanje predvsem negativnih posledic Stalinove vladavine)</vt:lpstr>
      <vt:lpstr>3) MIHAIL GORBAČOV IN NJEGOVE REFORME </vt:lpstr>
      <vt:lpstr>PowerPointova predstavitev</vt:lpstr>
      <vt:lpstr>PowerPointova predstavitev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STALINOVA SMRT IN SPREMEMBE V SOVJETSKI ZVEZI</dc:title>
  <dc:creator>ivanc</dc:creator>
  <cp:lastModifiedBy>ivanc</cp:lastModifiedBy>
  <cp:revision>5</cp:revision>
  <dcterms:created xsi:type="dcterms:W3CDTF">2021-03-14T13:17:24Z</dcterms:created>
  <dcterms:modified xsi:type="dcterms:W3CDTF">2021-03-14T13:56:24Z</dcterms:modified>
</cp:coreProperties>
</file>