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11" Type="http://schemas.openxmlformats.org/officeDocument/2006/relationships/slide" Target="slides/slide6.xml"/><Relationship Id="rId22" Type="http://schemas.openxmlformats.org/officeDocument/2006/relationships/slide" Target="slides/slide17.xml"/><Relationship Id="rId10" Type="http://schemas.openxmlformats.org/officeDocument/2006/relationships/slide" Target="slides/slide5.xml"/><Relationship Id="rId21" Type="http://schemas.openxmlformats.org/officeDocument/2006/relationships/slide" Target="slides/slide16.xml"/><Relationship Id="rId13" Type="http://schemas.openxmlformats.org/officeDocument/2006/relationships/slide" Target="slides/slide8.xml"/><Relationship Id="rId12" Type="http://schemas.openxmlformats.org/officeDocument/2006/relationships/slide" Target="slides/slide7.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inyurl.com/aoskquiz" TargetMode="External"/><Relationship Id="rId3" Type="http://schemas.openxmlformats.org/officeDocument/2006/relationships/hyperlink" Target="mailto:eah2194@tc.columbia.edu"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23f6c311a8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23f6c311a8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23f6c311a89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23f6c311a89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23f6c311a89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23f6c311a89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23f6c311a89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23f6c311a89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23f6c311a89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23f6c311a89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22397eed9b7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22397eed9b7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22397eed9b7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22397eed9b7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3f6c311a89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23f6c311a89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23f6c311a89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23f6c311a89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22397eed9b7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22397eed9b7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22637be02d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22637be02d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23f6c311a89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23f6c311a89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22397eed9b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22397eed9b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https://tinyurl.com/aoskquiz</a:t>
            </a:r>
            <a:r>
              <a:rPr lang="en"/>
              <a:t>. </a:t>
            </a:r>
            <a:r>
              <a:rPr lang="en" u="sng">
                <a:solidFill>
                  <a:schemeClr val="hlink"/>
                </a:solidFill>
                <a:hlinkClick r:id="rId3"/>
              </a:rPr>
              <a:t>eah2194@tc.columbia.edu</a:t>
            </a:r>
            <a:r>
              <a:rPr lang="en"/>
              <a:t> easy password</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22397eed9b7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22397eed9b7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22397eed9b7_0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22397eed9b7_0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22397eed9b7_0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Advocate for group: Each group gets unlimited funding: How would you use this money to promote your area/interest in your local school. Come up with one or two projects or ways.</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a:p>
        </p:txBody>
      </p:sp>
      <p:sp>
        <p:nvSpPr>
          <p:cNvPr id="100" name="Google Shape;100;g22397eed9b7_0_16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22397eed9b7_0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Three new groups are created. Each group represents a school board and has 1,000,000 to spend. Each student advocates for their previous special interest group. The boards choose one of their members to be the superintendent. As a school board, you need to decide how to distribute the funding, what programs to support or not. I speak with the superintendents. They do what the school board tells them to do and report the final decision to the class. They have two minutes to report which program was cut and show the percentage of how the money is to be divided among the four remaining groups.</a:t>
            </a:r>
            <a:endParaRPr/>
          </a:p>
        </p:txBody>
      </p:sp>
      <p:sp>
        <p:nvSpPr>
          <p:cNvPr id="108" name="Google Shape;108;g22397eed9b7_0_17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0" name="Shape 50"/>
        <p:cNvGrpSpPr/>
        <p:nvPr/>
      </p:nvGrpSpPr>
      <p:grpSpPr>
        <a:xfrm>
          <a:off x="0" y="0"/>
          <a:ext cx="0" cy="0"/>
          <a:chOff x="0" y="0"/>
          <a:chExt cx="0" cy="0"/>
        </a:xfrm>
      </p:grpSpPr>
      <p:sp>
        <p:nvSpPr>
          <p:cNvPr id="51" name="Google Shape;51;p1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2" name="Google Shape;52;p1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200"/>
              </a:spcBef>
              <a:spcAft>
                <a:spcPts val="0"/>
              </a:spcAft>
              <a:buClr>
                <a:schemeClr val="dk1"/>
              </a:buClr>
              <a:buSzPts val="1400"/>
              <a:buChar char="○"/>
              <a:defRPr/>
            </a:lvl2pPr>
            <a:lvl3pPr indent="-317500" lvl="2" marL="1371600" rtl="0" algn="l">
              <a:lnSpc>
                <a:spcPct val="90000"/>
              </a:lnSpc>
              <a:spcBef>
                <a:spcPts val="1200"/>
              </a:spcBef>
              <a:spcAft>
                <a:spcPts val="0"/>
              </a:spcAft>
              <a:buClr>
                <a:schemeClr val="dk1"/>
              </a:buClr>
              <a:buSzPts val="1400"/>
              <a:buChar char="■"/>
              <a:defRPr/>
            </a:lvl3pPr>
            <a:lvl4pPr indent="-317500" lvl="3" marL="1828800" rtl="0" algn="l">
              <a:lnSpc>
                <a:spcPct val="90000"/>
              </a:lnSpc>
              <a:spcBef>
                <a:spcPts val="1200"/>
              </a:spcBef>
              <a:spcAft>
                <a:spcPts val="0"/>
              </a:spcAft>
              <a:buClr>
                <a:schemeClr val="dk1"/>
              </a:buClr>
              <a:buSzPts val="1400"/>
              <a:buChar char="●"/>
              <a:defRPr/>
            </a:lvl4pPr>
            <a:lvl5pPr indent="-317500" lvl="4" marL="2286000" rtl="0" algn="l">
              <a:lnSpc>
                <a:spcPct val="9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53" name="Google Shape;53;p1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54" name="Google Shape;54;p1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55" name="Google Shape;55;p1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hyperlink" Target="http://www.youtube.com/watch?v=bbBKw6rpuUs" TargetMode="External"/><Relationship Id="rId4" Type="http://schemas.openxmlformats.org/officeDocument/2006/relationships/image" Target="../media/image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4.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hyperlink" Target="https://tinyurl.com/convoNA" TargetMode="Externa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hyperlink" Target="https://docs.google.com/document/u/0/d/11A0C-MiqYYld7CW_o_6I6CC2uyEpaTZRP-SRw1KzwAA/edit" TargetMode="Externa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7.png"/><Relationship Id="rId4" Type="http://schemas.openxmlformats.org/officeDocument/2006/relationships/image" Target="../media/image6.png"/><Relationship Id="rId5" Type="http://schemas.openxmlformats.org/officeDocument/2006/relationships/image" Target="../media/image14.png"/><Relationship Id="rId6" Type="http://schemas.openxmlformats.org/officeDocument/2006/relationships/image" Target="../media/image13.png"/><Relationship Id="rId7"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hyperlink" Target="http://www.youtube.com/watch?v=xX1-FgkfWo8" TargetMode="External"/><Relationship Id="rId4" Type="http://schemas.openxmlformats.org/officeDocument/2006/relationships/image" Target="../media/image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hyperlink" Target="https://www.uft.org/your-rights/salary/doe-and-city-salary-schedules/teachers-salary-schedule-2018-2021" TargetMode="External"/><Relationship Id="rId4" Type="http://schemas.openxmlformats.org/officeDocument/2006/relationships/hyperlink" Target="https://www.numbeo.com/cost-of-living/compare_cities.jsp?country1=United+States&amp;country2=Slovenia&amp;city1=New+York%2C+NY&amp;city2=Ljubljana" TargetMode="External"/><Relationship Id="rId5" Type="http://schemas.openxmlformats.org/officeDocument/2006/relationships/hyperlink" Target="https://money.cnn.com/interactive/news/economy/davos/global-wage-calculator/index.html"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hyperlink" Target="https://create.kahoot.it/share/usa-education-vocabulary/e60d9bf8-8f82-44a5-aac8-dc7778736e4f"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14"/>
          <p:cNvSpPr txBox="1"/>
          <p:nvPr/>
        </p:nvSpPr>
        <p:spPr>
          <a:xfrm>
            <a:off x="464108" y="896975"/>
            <a:ext cx="8520600" cy="2052600"/>
          </a:xfrm>
          <a:prstGeom prst="rect">
            <a:avLst/>
          </a:prstGeom>
          <a:noFill/>
          <a:ln>
            <a:noFill/>
          </a:ln>
        </p:spPr>
        <p:txBody>
          <a:bodyPr anchorCtr="0" anchor="b" bIns="91425" lIns="91425" spcFirstLastPara="1" rIns="91425" wrap="square" tIns="91425">
            <a:normAutofit/>
          </a:bodyPr>
          <a:lstStyle/>
          <a:p>
            <a:pPr indent="0" lvl="0" marL="0" rtl="0" algn="ctr">
              <a:spcBef>
                <a:spcPts val="0"/>
              </a:spcBef>
              <a:spcAft>
                <a:spcPts val="0"/>
              </a:spcAft>
              <a:buNone/>
            </a:pPr>
            <a:r>
              <a:rPr lang="en" sz="5200">
                <a:solidFill>
                  <a:srgbClr val="000000"/>
                </a:solidFill>
              </a:rPr>
              <a:t>USA Education System</a:t>
            </a:r>
            <a:endParaRPr sz="5200">
              <a:solidFill>
                <a:srgbClr val="000000"/>
              </a:solidFill>
            </a:endParaRPr>
          </a:p>
          <a:p>
            <a:pPr indent="0" lvl="0" marL="0" rtl="0" algn="ctr">
              <a:spcBef>
                <a:spcPts val="0"/>
              </a:spcBef>
              <a:spcAft>
                <a:spcPts val="0"/>
              </a:spcAft>
              <a:buNone/>
            </a:pPr>
            <a:r>
              <a:rPr lang="en" sz="5200">
                <a:solidFill>
                  <a:srgbClr val="000000"/>
                </a:solidFill>
              </a:rPr>
              <a:t>AOŠK</a:t>
            </a:r>
            <a:endParaRPr sz="5200">
              <a:solidFill>
                <a:srgbClr val="000000"/>
              </a:solidFill>
            </a:endParaRPr>
          </a:p>
        </p:txBody>
      </p:sp>
      <p:sp>
        <p:nvSpPr>
          <p:cNvPr id="61" name="Google Shape;61;p14"/>
          <p:cNvSpPr txBox="1"/>
          <p:nvPr/>
        </p:nvSpPr>
        <p:spPr>
          <a:xfrm>
            <a:off x="464100" y="2986525"/>
            <a:ext cx="8520600" cy="792600"/>
          </a:xfrm>
          <a:prstGeom prst="rect">
            <a:avLst/>
          </a:prstGeom>
          <a:noFill/>
          <a:ln>
            <a:noFill/>
          </a:ln>
        </p:spPr>
        <p:txBody>
          <a:bodyPr anchorCtr="0" anchor="t" bIns="91425" lIns="91425" spcFirstLastPara="1" rIns="91425" wrap="square" tIns="91425">
            <a:noAutofit/>
          </a:bodyPr>
          <a:lstStyle/>
          <a:p>
            <a:pPr indent="0" lvl="0" marL="0" rtl="0" algn="ctr">
              <a:lnSpc>
                <a:spcPct val="80000"/>
              </a:lnSpc>
              <a:spcBef>
                <a:spcPts val="0"/>
              </a:spcBef>
              <a:spcAft>
                <a:spcPts val="0"/>
              </a:spcAft>
              <a:buSzPts val="358"/>
              <a:buNone/>
            </a:pPr>
            <a:r>
              <a:rPr lang="en" sz="1210">
                <a:solidFill>
                  <a:srgbClr val="595959"/>
                </a:solidFill>
              </a:rPr>
              <a:t>Edwin Harris </a:t>
            </a:r>
            <a:endParaRPr sz="1210">
              <a:solidFill>
                <a:srgbClr val="595959"/>
              </a:solidFill>
            </a:endParaRPr>
          </a:p>
          <a:p>
            <a:pPr indent="0" lvl="0" marL="0" rtl="0" algn="ctr">
              <a:lnSpc>
                <a:spcPct val="80000"/>
              </a:lnSpc>
              <a:spcBef>
                <a:spcPts val="0"/>
              </a:spcBef>
              <a:spcAft>
                <a:spcPts val="0"/>
              </a:spcAft>
              <a:buSzPts val="358"/>
              <a:buNone/>
            </a:pPr>
            <a:r>
              <a:rPr lang="en" sz="1210">
                <a:solidFill>
                  <a:srgbClr val="595959"/>
                </a:solidFill>
              </a:rPr>
              <a:t>(with big thanks to Garry Fourman)</a:t>
            </a:r>
            <a:endParaRPr sz="1210">
              <a:solidFill>
                <a:srgbClr val="595959"/>
              </a:solidFill>
            </a:endParaRPr>
          </a:p>
          <a:p>
            <a:pPr indent="0" lvl="0" marL="0" rtl="0" algn="ctr">
              <a:lnSpc>
                <a:spcPct val="80000"/>
              </a:lnSpc>
              <a:spcBef>
                <a:spcPts val="0"/>
              </a:spcBef>
              <a:spcAft>
                <a:spcPts val="0"/>
              </a:spcAft>
              <a:buSzPts val="358"/>
              <a:buNone/>
            </a:pPr>
            <a:r>
              <a:rPr lang="en" sz="1210">
                <a:solidFill>
                  <a:srgbClr val="595959"/>
                </a:solidFill>
              </a:rPr>
              <a:t> 9 May 2023</a:t>
            </a:r>
            <a:endParaRPr sz="1210">
              <a:solidFill>
                <a:srgbClr val="595959"/>
              </a:solidFill>
            </a:endParaRPr>
          </a:p>
          <a:p>
            <a:pPr indent="0" lvl="0" marL="0" rtl="0" algn="ctr">
              <a:lnSpc>
                <a:spcPct val="80000"/>
              </a:lnSpc>
              <a:spcBef>
                <a:spcPts val="0"/>
              </a:spcBef>
              <a:spcAft>
                <a:spcPts val="0"/>
              </a:spcAft>
              <a:buSzPts val="358"/>
              <a:buNone/>
            </a:pPr>
            <a:r>
              <a:rPr lang="en" sz="1210">
                <a:solidFill>
                  <a:srgbClr val="595959"/>
                </a:solidFill>
              </a:rPr>
              <a:t>University of Ljubljana </a:t>
            </a:r>
            <a:endParaRPr sz="1210">
              <a:solidFill>
                <a:srgbClr val="595959"/>
              </a:solidFill>
            </a:endParaRPr>
          </a:p>
          <a:p>
            <a:pPr indent="0" lvl="0" marL="0" rtl="0" algn="ctr">
              <a:lnSpc>
                <a:spcPct val="80000"/>
              </a:lnSpc>
              <a:spcBef>
                <a:spcPts val="0"/>
              </a:spcBef>
              <a:spcAft>
                <a:spcPts val="0"/>
              </a:spcAft>
              <a:buSzPts val="358"/>
              <a:buNone/>
            </a:pPr>
            <a:r>
              <a:rPr lang="en" sz="1210">
                <a:solidFill>
                  <a:srgbClr val="595959"/>
                </a:solidFill>
              </a:rPr>
              <a:t>Faculty of Education</a:t>
            </a:r>
            <a:endParaRPr sz="1210">
              <a:solidFill>
                <a:srgbClr val="595959"/>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23"/>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Adult ESOL in the USA</a:t>
            </a:r>
            <a:endParaRPr/>
          </a:p>
        </p:txBody>
      </p:sp>
      <p:sp>
        <p:nvSpPr>
          <p:cNvPr id="120" name="Google Shape;120;p23"/>
          <p:cNvSpPr txBox="1"/>
          <p:nvPr>
            <p:ph idx="1" type="body"/>
          </p:nvPr>
        </p:nvSpPr>
        <p:spPr>
          <a:xfrm>
            <a:off x="628650" y="1369225"/>
            <a:ext cx="4229700" cy="3263400"/>
          </a:xfrm>
          <a:prstGeom prst="rect">
            <a:avLst/>
          </a:prstGeom>
        </p:spPr>
        <p:txBody>
          <a:bodyPr anchorCtr="0" anchor="t" bIns="34275" lIns="68575" spcFirstLastPara="1" rIns="68575" wrap="square" tIns="34275">
            <a:normAutofit/>
          </a:bodyPr>
          <a:lstStyle/>
          <a:p>
            <a:pPr indent="-317500" lvl="0" marL="457200" rtl="0" algn="l">
              <a:spcBef>
                <a:spcPts val="800"/>
              </a:spcBef>
              <a:spcAft>
                <a:spcPts val="0"/>
              </a:spcAft>
              <a:buSzPts val="1400"/>
              <a:buChar char="●"/>
            </a:pPr>
            <a:r>
              <a:rPr lang="en"/>
              <a:t>How is this similar to environments you’ve taught or learned in?</a:t>
            </a:r>
            <a:endParaRPr/>
          </a:p>
          <a:p>
            <a:pPr indent="-317500" lvl="0" marL="457200" rtl="0" algn="l">
              <a:spcBef>
                <a:spcPts val="0"/>
              </a:spcBef>
              <a:spcAft>
                <a:spcPts val="0"/>
              </a:spcAft>
              <a:buSzPts val="1400"/>
              <a:buChar char="●"/>
            </a:pPr>
            <a:r>
              <a:rPr lang="en"/>
              <a:t>How is it different?</a:t>
            </a:r>
            <a:endParaRPr/>
          </a:p>
          <a:p>
            <a:pPr indent="-317500" lvl="0" marL="457200" rtl="0" algn="l">
              <a:spcBef>
                <a:spcPts val="0"/>
              </a:spcBef>
              <a:spcAft>
                <a:spcPts val="0"/>
              </a:spcAft>
              <a:buSzPts val="1400"/>
              <a:buChar char="●"/>
            </a:pPr>
            <a:r>
              <a:rPr lang="en"/>
              <a:t>What do you notice about the students?</a:t>
            </a:r>
            <a:endParaRPr/>
          </a:p>
          <a:p>
            <a:pPr indent="-317500" lvl="1" marL="914400" rtl="0" algn="l">
              <a:spcBef>
                <a:spcPts val="0"/>
              </a:spcBef>
              <a:spcAft>
                <a:spcPts val="0"/>
              </a:spcAft>
              <a:buSzPts val="1400"/>
              <a:buChar char="○"/>
            </a:pPr>
            <a:r>
              <a:rPr lang="en"/>
              <a:t>Age</a:t>
            </a:r>
            <a:endParaRPr/>
          </a:p>
          <a:p>
            <a:pPr indent="-317500" lvl="1" marL="914400" rtl="0" algn="l">
              <a:spcBef>
                <a:spcPts val="0"/>
              </a:spcBef>
              <a:spcAft>
                <a:spcPts val="0"/>
              </a:spcAft>
              <a:buSzPts val="1400"/>
              <a:buChar char="○"/>
            </a:pPr>
            <a:r>
              <a:rPr lang="en"/>
              <a:t>Country of origin</a:t>
            </a:r>
            <a:endParaRPr/>
          </a:p>
          <a:p>
            <a:pPr indent="-317500" lvl="1" marL="914400" rtl="0" algn="l">
              <a:spcBef>
                <a:spcPts val="0"/>
              </a:spcBef>
              <a:spcAft>
                <a:spcPts val="0"/>
              </a:spcAft>
              <a:buSzPts val="1400"/>
              <a:buChar char="○"/>
            </a:pPr>
            <a:r>
              <a:rPr lang="en"/>
              <a:t>English level</a:t>
            </a:r>
            <a:endParaRPr/>
          </a:p>
          <a:p>
            <a:pPr indent="-317500" lvl="0" marL="457200" rtl="0" algn="l">
              <a:spcBef>
                <a:spcPts val="0"/>
              </a:spcBef>
              <a:spcAft>
                <a:spcPts val="0"/>
              </a:spcAft>
              <a:buSzPts val="1400"/>
              <a:buChar char="●"/>
            </a:pPr>
            <a:r>
              <a:rPr lang="en"/>
              <a:t>Would you like to teach/work in an environment like this? Why/why not?</a:t>
            </a:r>
            <a:endParaRPr/>
          </a:p>
        </p:txBody>
      </p:sp>
      <p:pic>
        <p:nvPicPr>
          <p:cNvPr descr="See the routines that three different beginning level adult ESL teachers use to start their classes: reading objectives, using a calendar and graphing weather, and movement to focus learning. The activities in this video can be used in any ESL classroom.&#10;The activities in this video can be used with any topic, and adapted for low beginning to high intermediate level learners.&#10;For more classroom instructional videos, visit the Minnesota Literacy Council website at http://mnliteracy.org/classroomvideos." id="121" name="Google Shape;121;p23" title="Literacy Level Adult ESL Instruction: Opening Routines">
            <a:hlinkClick r:id="rId3"/>
          </p:cNvPr>
          <p:cNvPicPr preferRelativeResize="0"/>
          <p:nvPr/>
        </p:nvPicPr>
        <p:blipFill>
          <a:blip r:embed="rId4">
            <a:alphaModFix/>
          </a:blip>
          <a:stretch>
            <a:fillRect/>
          </a:stretch>
        </p:blipFill>
        <p:spPr>
          <a:xfrm>
            <a:off x="5133450" y="1707325"/>
            <a:ext cx="4010550" cy="22559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
                                        </p:tgtEl>
                                        <p:attrNameLst>
                                          <p:attrName>style.visibility</p:attrName>
                                        </p:attrNameLst>
                                      </p:cBhvr>
                                      <p:to>
                                        <p:strVal val="visible"/>
                                      </p:to>
                                    </p:set>
                                    <p:animEffect filter="fade" transition="in">
                                      <p:cBhvr>
                                        <p:cTn dur="1000"/>
                                        <p:tgtEl>
                                          <p:spTgt spid="1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24"/>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Adult ESOL in the USA</a:t>
            </a:r>
            <a:endParaRPr/>
          </a:p>
        </p:txBody>
      </p:sp>
      <p:sp>
        <p:nvSpPr>
          <p:cNvPr id="127" name="Google Shape;127;p24"/>
          <p:cNvSpPr txBox="1"/>
          <p:nvPr>
            <p:ph idx="1" type="body"/>
          </p:nvPr>
        </p:nvSpPr>
        <p:spPr>
          <a:xfrm>
            <a:off x="671575" y="1008325"/>
            <a:ext cx="3943200" cy="3263400"/>
          </a:xfrm>
          <a:prstGeom prst="rect">
            <a:avLst/>
          </a:prstGeom>
        </p:spPr>
        <p:txBody>
          <a:bodyPr anchorCtr="0" anchor="t" bIns="34275" lIns="68575" spcFirstLastPara="1" rIns="68575" wrap="square" tIns="34275">
            <a:normAutofit/>
          </a:bodyPr>
          <a:lstStyle/>
          <a:p>
            <a:pPr indent="-317500" lvl="0" marL="457200" rtl="0" algn="l">
              <a:spcBef>
                <a:spcPts val="800"/>
              </a:spcBef>
              <a:spcAft>
                <a:spcPts val="0"/>
              </a:spcAft>
              <a:buSzPts val="1400"/>
              <a:buChar char="●"/>
            </a:pPr>
            <a:r>
              <a:rPr lang="en"/>
              <a:t>Do you notice anything unique </a:t>
            </a:r>
            <a:r>
              <a:rPr lang="en"/>
              <a:t>about</a:t>
            </a:r>
            <a:r>
              <a:rPr lang="en"/>
              <a:t> these fliers?</a:t>
            </a:r>
            <a:endParaRPr/>
          </a:p>
          <a:p>
            <a:pPr indent="-317500" lvl="0" marL="457200" rtl="0" algn="l">
              <a:spcBef>
                <a:spcPts val="0"/>
              </a:spcBef>
              <a:spcAft>
                <a:spcPts val="0"/>
              </a:spcAft>
              <a:buSzPts val="1400"/>
              <a:buChar char="●"/>
            </a:pPr>
            <a:r>
              <a:rPr lang="en"/>
              <a:t>How might the classes be different/similar to environments you’ve taught or learned in? </a:t>
            </a:r>
            <a:endParaRPr/>
          </a:p>
        </p:txBody>
      </p:sp>
      <p:pic>
        <p:nvPicPr>
          <p:cNvPr id="128" name="Google Shape;128;p24"/>
          <p:cNvPicPr preferRelativeResize="0"/>
          <p:nvPr/>
        </p:nvPicPr>
        <p:blipFill>
          <a:blip r:embed="rId3">
            <a:alphaModFix/>
          </a:blip>
          <a:stretch>
            <a:fillRect/>
          </a:stretch>
        </p:blipFill>
        <p:spPr>
          <a:xfrm>
            <a:off x="4768825" y="98600"/>
            <a:ext cx="4286250" cy="4286250"/>
          </a:xfrm>
          <a:prstGeom prst="rect">
            <a:avLst/>
          </a:prstGeom>
          <a:noFill/>
          <a:ln>
            <a:noFill/>
          </a:ln>
        </p:spPr>
      </p:pic>
      <p:sp>
        <p:nvSpPr>
          <p:cNvPr id="129" name="Google Shape;129;p24"/>
          <p:cNvSpPr txBox="1"/>
          <p:nvPr/>
        </p:nvSpPr>
        <p:spPr>
          <a:xfrm>
            <a:off x="5031425" y="4271725"/>
            <a:ext cx="4112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Jacob A Riis Neighborhood Settlement Winter 2023 Class Advertisements</a:t>
            </a:r>
            <a:endParaRPr/>
          </a:p>
        </p:txBody>
      </p:sp>
      <p:pic>
        <p:nvPicPr>
          <p:cNvPr id="130" name="Google Shape;130;p24"/>
          <p:cNvPicPr preferRelativeResize="0"/>
          <p:nvPr/>
        </p:nvPicPr>
        <p:blipFill>
          <a:blip r:embed="rId4">
            <a:alphaModFix/>
          </a:blip>
          <a:stretch>
            <a:fillRect/>
          </a:stretch>
        </p:blipFill>
        <p:spPr>
          <a:xfrm>
            <a:off x="714350" y="2388425"/>
            <a:ext cx="3857649" cy="257177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25"/>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Adult ESOL in NYC</a:t>
            </a:r>
            <a:endParaRPr/>
          </a:p>
        </p:txBody>
      </p:sp>
      <p:sp>
        <p:nvSpPr>
          <p:cNvPr id="136" name="Google Shape;136;p25"/>
          <p:cNvSpPr txBox="1"/>
          <p:nvPr>
            <p:ph idx="1" type="body"/>
          </p:nvPr>
        </p:nvSpPr>
        <p:spPr>
          <a:xfrm>
            <a:off x="175325" y="1043169"/>
            <a:ext cx="7886700" cy="3263400"/>
          </a:xfrm>
          <a:prstGeom prst="rect">
            <a:avLst/>
          </a:prstGeom>
        </p:spPr>
        <p:txBody>
          <a:bodyPr anchorCtr="0" anchor="t" bIns="34275" lIns="68575" spcFirstLastPara="1" rIns="68575" wrap="square" tIns="34275">
            <a:normAutofit/>
          </a:bodyPr>
          <a:lstStyle/>
          <a:p>
            <a:pPr indent="-317500" lvl="0" marL="457200" rtl="0" algn="l">
              <a:spcBef>
                <a:spcPts val="800"/>
              </a:spcBef>
              <a:spcAft>
                <a:spcPts val="0"/>
              </a:spcAft>
              <a:buSzPts val="1400"/>
              <a:buChar char="●"/>
            </a:pPr>
            <a:r>
              <a:rPr lang="en"/>
              <a:t>How many NYers lack high school education, English language proficiency, or both?</a:t>
            </a:r>
            <a:endParaRPr/>
          </a:p>
          <a:p>
            <a:pPr indent="-317500" lvl="0" marL="457200" rtl="0" algn="l">
              <a:spcBef>
                <a:spcPts val="0"/>
              </a:spcBef>
              <a:spcAft>
                <a:spcPts val="0"/>
              </a:spcAft>
              <a:buSzPts val="1400"/>
              <a:buChar char="●"/>
            </a:pPr>
            <a:r>
              <a:rPr lang="en"/>
              <a:t>How many countries and languages are represented in students enrolled in literacy education at community-based orgs (CBOs)?</a:t>
            </a:r>
            <a:endParaRPr/>
          </a:p>
          <a:p>
            <a:pPr indent="-317500" lvl="0" marL="457200" rtl="0" algn="l">
              <a:spcBef>
                <a:spcPts val="0"/>
              </a:spcBef>
              <a:spcAft>
                <a:spcPts val="0"/>
              </a:spcAft>
              <a:buSzPts val="1400"/>
              <a:buChar char="●"/>
            </a:pPr>
            <a:r>
              <a:rPr lang="en"/>
              <a:t>What is their age range? </a:t>
            </a:r>
            <a:endParaRPr/>
          </a:p>
          <a:p>
            <a:pPr indent="-317500" lvl="0" marL="457200" rtl="0" algn="l">
              <a:spcBef>
                <a:spcPts val="0"/>
              </a:spcBef>
              <a:spcAft>
                <a:spcPts val="0"/>
              </a:spcAft>
              <a:buSzPts val="1400"/>
              <a:buChar char="●"/>
            </a:pPr>
            <a:r>
              <a:rPr lang="en"/>
              <a:t>What percentage of students live in poverty?</a:t>
            </a:r>
            <a:endParaRPr/>
          </a:p>
          <a:p>
            <a:pPr indent="-317500" lvl="0" marL="457200" rtl="0" algn="l">
              <a:spcBef>
                <a:spcPts val="0"/>
              </a:spcBef>
              <a:spcAft>
                <a:spcPts val="0"/>
              </a:spcAft>
              <a:buSzPts val="1400"/>
              <a:buChar char="●"/>
            </a:pPr>
            <a:r>
              <a:rPr lang="en"/>
              <a:t>What</a:t>
            </a:r>
            <a:r>
              <a:rPr lang="en">
                <a:solidFill>
                  <a:schemeClr val="dk1"/>
                </a:solidFill>
              </a:rPr>
              <a:t> </a:t>
            </a:r>
            <a:r>
              <a:rPr lang="en"/>
              <a:t>are some common curriculum items?</a:t>
            </a:r>
            <a:endParaRPr/>
          </a:p>
          <a:p>
            <a:pPr indent="-317500" lvl="0" marL="457200" rtl="0" algn="l">
              <a:spcBef>
                <a:spcPts val="0"/>
              </a:spcBef>
              <a:spcAft>
                <a:spcPts val="0"/>
              </a:spcAft>
              <a:buSzPts val="1400"/>
              <a:buChar char="●"/>
            </a:pPr>
            <a:r>
              <a:rPr lang="en"/>
              <a:t>What is the recommended </a:t>
            </a:r>
            <a:r>
              <a:rPr i="1" lang="en"/>
              <a:t>cost per slot</a:t>
            </a:r>
            <a:r>
              <a:rPr lang="en"/>
              <a:t> according to this report? </a:t>
            </a:r>
            <a:endParaRPr/>
          </a:p>
        </p:txBody>
      </p:sp>
      <p:pic>
        <p:nvPicPr>
          <p:cNvPr id="137" name="Google Shape;137;p25"/>
          <p:cNvPicPr preferRelativeResize="0"/>
          <p:nvPr/>
        </p:nvPicPr>
        <p:blipFill>
          <a:blip r:embed="rId3">
            <a:alphaModFix/>
          </a:blip>
          <a:stretch>
            <a:fillRect/>
          </a:stretch>
        </p:blipFill>
        <p:spPr>
          <a:xfrm>
            <a:off x="6648575" y="3075050"/>
            <a:ext cx="1669925" cy="1669925"/>
          </a:xfrm>
          <a:prstGeom prst="rect">
            <a:avLst/>
          </a:prstGeom>
          <a:noFill/>
          <a:ln>
            <a:noFill/>
          </a:ln>
        </p:spPr>
      </p:pic>
      <p:sp>
        <p:nvSpPr>
          <p:cNvPr id="138" name="Google Shape;138;p25"/>
          <p:cNvSpPr txBox="1"/>
          <p:nvPr/>
        </p:nvSpPr>
        <p:spPr>
          <a:xfrm>
            <a:off x="3840975" y="4687675"/>
            <a:ext cx="5504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Investing in Quality - Literacy Assistance Center, December 2017</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26"/>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Adult ESOL in NYC</a:t>
            </a:r>
            <a:endParaRPr/>
          </a:p>
        </p:txBody>
      </p:sp>
      <p:sp>
        <p:nvSpPr>
          <p:cNvPr id="144" name="Google Shape;144;p26"/>
          <p:cNvSpPr txBox="1"/>
          <p:nvPr>
            <p:ph idx="1" type="body"/>
          </p:nvPr>
        </p:nvSpPr>
        <p:spPr>
          <a:xfrm>
            <a:off x="628650" y="1369219"/>
            <a:ext cx="7886700" cy="3263400"/>
          </a:xfrm>
          <a:prstGeom prst="rect">
            <a:avLst/>
          </a:prstGeom>
        </p:spPr>
        <p:txBody>
          <a:bodyPr anchorCtr="0" anchor="t" bIns="34275" lIns="68575" spcFirstLastPara="1" rIns="68575" wrap="square" tIns="34275">
            <a:normAutofit lnSpcReduction="10000"/>
          </a:bodyPr>
          <a:lstStyle/>
          <a:p>
            <a:pPr indent="-317500" lvl="0" marL="457200" rtl="0" algn="l">
              <a:spcBef>
                <a:spcPts val="800"/>
              </a:spcBef>
              <a:spcAft>
                <a:spcPts val="0"/>
              </a:spcAft>
              <a:buSzPts val="1400"/>
              <a:buChar char="●"/>
            </a:pPr>
            <a:r>
              <a:rPr lang="en"/>
              <a:t>How many NYers lack high school education, English language proficiency, or both? </a:t>
            </a:r>
            <a:r>
              <a:rPr b="1" lang="en">
                <a:solidFill>
                  <a:srgbClr val="FF0000"/>
                </a:solidFill>
              </a:rPr>
              <a:t>2.2 million</a:t>
            </a:r>
            <a:endParaRPr b="1">
              <a:solidFill>
                <a:srgbClr val="FF0000"/>
              </a:solidFill>
            </a:endParaRPr>
          </a:p>
          <a:p>
            <a:pPr indent="-317500" lvl="0" marL="457200" rtl="0" algn="l">
              <a:spcBef>
                <a:spcPts val="0"/>
              </a:spcBef>
              <a:spcAft>
                <a:spcPts val="0"/>
              </a:spcAft>
              <a:buSzPts val="1400"/>
              <a:buChar char="●"/>
            </a:pPr>
            <a:r>
              <a:rPr lang="en"/>
              <a:t>How many countries and languages are represented in students enrolled in literacy education at community-based orgs (CBOs)? </a:t>
            </a:r>
            <a:r>
              <a:rPr b="1" lang="en">
                <a:solidFill>
                  <a:srgbClr val="FF0000"/>
                </a:solidFill>
              </a:rPr>
              <a:t>115+ countries, 70+ languages</a:t>
            </a:r>
            <a:endParaRPr b="1">
              <a:solidFill>
                <a:srgbClr val="FF0000"/>
              </a:solidFill>
            </a:endParaRPr>
          </a:p>
          <a:p>
            <a:pPr indent="-317500" lvl="0" marL="457200" rtl="0" algn="l">
              <a:spcBef>
                <a:spcPts val="0"/>
              </a:spcBef>
              <a:spcAft>
                <a:spcPts val="0"/>
              </a:spcAft>
              <a:buSzPts val="1400"/>
              <a:buChar char="●"/>
            </a:pPr>
            <a:r>
              <a:rPr lang="en"/>
              <a:t>What is their age range? </a:t>
            </a:r>
            <a:r>
              <a:rPr b="1" lang="en">
                <a:solidFill>
                  <a:srgbClr val="FF0000"/>
                </a:solidFill>
              </a:rPr>
              <a:t>17-70, but the majority are 18-44</a:t>
            </a:r>
            <a:endParaRPr b="1">
              <a:solidFill>
                <a:srgbClr val="FF0000"/>
              </a:solidFill>
            </a:endParaRPr>
          </a:p>
          <a:p>
            <a:pPr indent="-317500" lvl="0" marL="457200" rtl="0" algn="l">
              <a:spcBef>
                <a:spcPts val="0"/>
              </a:spcBef>
              <a:spcAft>
                <a:spcPts val="0"/>
              </a:spcAft>
              <a:buSzPts val="1400"/>
              <a:buChar char="●"/>
            </a:pPr>
            <a:r>
              <a:rPr lang="en"/>
              <a:t>What percentage of students live in poverty?</a:t>
            </a:r>
            <a:r>
              <a:rPr lang="en">
                <a:solidFill>
                  <a:schemeClr val="dk1"/>
                </a:solidFill>
              </a:rPr>
              <a:t> </a:t>
            </a:r>
            <a:r>
              <a:rPr b="1" lang="en">
                <a:solidFill>
                  <a:srgbClr val="FF0000"/>
                </a:solidFill>
              </a:rPr>
              <a:t>90+%</a:t>
            </a:r>
            <a:endParaRPr b="1">
              <a:solidFill>
                <a:srgbClr val="FF0000"/>
              </a:solidFill>
            </a:endParaRPr>
          </a:p>
          <a:p>
            <a:pPr indent="-317500" lvl="0" marL="457200" rtl="0" algn="l">
              <a:spcBef>
                <a:spcPts val="0"/>
              </a:spcBef>
              <a:spcAft>
                <a:spcPts val="0"/>
              </a:spcAft>
              <a:buSzPts val="1400"/>
              <a:buChar char="●"/>
            </a:pPr>
            <a:r>
              <a:rPr lang="en"/>
              <a:t>What</a:t>
            </a:r>
            <a:r>
              <a:rPr lang="en">
                <a:solidFill>
                  <a:schemeClr val="dk1"/>
                </a:solidFill>
              </a:rPr>
              <a:t> </a:t>
            </a:r>
            <a:r>
              <a:rPr lang="en"/>
              <a:t>are some common curriculum items? </a:t>
            </a:r>
            <a:r>
              <a:rPr b="1" lang="en">
                <a:solidFill>
                  <a:srgbClr val="FF0000"/>
                </a:solidFill>
              </a:rPr>
              <a:t>Cultures, community resources, contemporary issues, civic engagement, health, money, parent engagement, employee skills, workers/immigrant rights</a:t>
            </a:r>
            <a:endParaRPr b="1">
              <a:solidFill>
                <a:srgbClr val="FF0000"/>
              </a:solidFill>
            </a:endParaRPr>
          </a:p>
          <a:p>
            <a:pPr indent="-317500" lvl="0" marL="457200" rtl="0" algn="l">
              <a:spcBef>
                <a:spcPts val="0"/>
              </a:spcBef>
              <a:spcAft>
                <a:spcPts val="0"/>
              </a:spcAft>
              <a:buClr>
                <a:schemeClr val="dk2"/>
              </a:buClr>
              <a:buSzPts val="1400"/>
              <a:buChar char="●"/>
            </a:pPr>
            <a:r>
              <a:rPr lang="en"/>
              <a:t>What is the recommended </a:t>
            </a:r>
            <a:r>
              <a:rPr i="1" lang="en"/>
              <a:t>cost per slot</a:t>
            </a:r>
            <a:r>
              <a:rPr lang="en"/>
              <a:t> according to this report? </a:t>
            </a:r>
            <a:r>
              <a:rPr b="1" lang="en">
                <a:solidFill>
                  <a:srgbClr val="FF0000"/>
                </a:solidFill>
              </a:rPr>
              <a:t>$7,400 per 400 hours (compared to $15,621 per public school student)</a:t>
            </a:r>
            <a:endParaRPr b="1">
              <a:solidFill>
                <a:srgbClr val="FF0000"/>
              </a:solidFill>
            </a:endParaRPr>
          </a:p>
          <a:p>
            <a:pPr indent="0" lvl="0" marL="0" rtl="0" algn="l">
              <a:spcBef>
                <a:spcPts val="1200"/>
              </a:spcBef>
              <a:spcAft>
                <a:spcPts val="120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27"/>
          <p:cNvSpPr txBox="1"/>
          <p:nvPr>
            <p:ph type="title"/>
          </p:nvPr>
        </p:nvSpPr>
        <p:spPr>
          <a:xfrm>
            <a:off x="628650" y="1019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Adult ESOL in NYC</a:t>
            </a:r>
            <a:endParaRPr/>
          </a:p>
        </p:txBody>
      </p:sp>
      <p:sp>
        <p:nvSpPr>
          <p:cNvPr id="150" name="Google Shape;150;p27"/>
          <p:cNvSpPr txBox="1"/>
          <p:nvPr>
            <p:ph idx="1" type="body"/>
          </p:nvPr>
        </p:nvSpPr>
        <p:spPr>
          <a:xfrm>
            <a:off x="605550" y="1036919"/>
            <a:ext cx="7886700" cy="360000"/>
          </a:xfrm>
          <a:prstGeom prst="rect">
            <a:avLst/>
          </a:prstGeom>
        </p:spPr>
        <p:txBody>
          <a:bodyPr anchorCtr="0" anchor="t" bIns="34275" lIns="68575" spcFirstLastPara="1" rIns="68575" wrap="square" tIns="34275">
            <a:normAutofit/>
          </a:bodyPr>
          <a:lstStyle/>
          <a:p>
            <a:pPr indent="0" lvl="0" marL="0" rtl="0" algn="l">
              <a:spcBef>
                <a:spcPts val="800"/>
              </a:spcBef>
              <a:spcAft>
                <a:spcPts val="1200"/>
              </a:spcAft>
              <a:buNone/>
            </a:pPr>
            <a:r>
              <a:rPr lang="en"/>
              <a:t>   ADVANTAGES:								CHALLENGES:</a:t>
            </a:r>
            <a:endParaRPr/>
          </a:p>
        </p:txBody>
      </p:sp>
      <p:cxnSp>
        <p:nvCxnSpPr>
          <p:cNvPr id="151" name="Google Shape;151;p27"/>
          <p:cNvCxnSpPr/>
          <p:nvPr/>
        </p:nvCxnSpPr>
        <p:spPr>
          <a:xfrm>
            <a:off x="4525800" y="1036919"/>
            <a:ext cx="11700" cy="2079900"/>
          </a:xfrm>
          <a:prstGeom prst="straightConnector1">
            <a:avLst/>
          </a:prstGeom>
          <a:noFill/>
          <a:ln cap="flat" cmpd="sng" w="38100">
            <a:solidFill>
              <a:schemeClr val="dk2"/>
            </a:solidFill>
            <a:prstDash val="solid"/>
            <a:round/>
            <a:headEnd len="med" w="med" type="none"/>
            <a:tailEnd len="med" w="med" type="none"/>
          </a:ln>
        </p:spPr>
      </p:cxnSp>
      <p:sp>
        <p:nvSpPr>
          <p:cNvPr id="152" name="Google Shape;152;p27"/>
          <p:cNvSpPr txBox="1"/>
          <p:nvPr/>
        </p:nvSpPr>
        <p:spPr>
          <a:xfrm>
            <a:off x="305200" y="1506225"/>
            <a:ext cx="3863100" cy="14775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Char char="●"/>
            </a:pPr>
            <a:r>
              <a:rPr lang="en"/>
              <a:t>Motivated students</a:t>
            </a:r>
            <a:endParaRPr/>
          </a:p>
          <a:p>
            <a:pPr indent="-317500" lvl="0" marL="457200" rtl="0" algn="l">
              <a:spcBef>
                <a:spcPts val="0"/>
              </a:spcBef>
              <a:spcAft>
                <a:spcPts val="0"/>
              </a:spcAft>
              <a:buSzPts val="1400"/>
              <a:buChar char="●"/>
            </a:pPr>
            <a:r>
              <a:rPr lang="en"/>
              <a:t>Motivated staff, volunteers, etc.</a:t>
            </a:r>
            <a:endParaRPr/>
          </a:p>
          <a:p>
            <a:pPr indent="-317500" lvl="0" marL="457200" rtl="0" algn="l">
              <a:spcBef>
                <a:spcPts val="0"/>
              </a:spcBef>
              <a:spcAft>
                <a:spcPts val="0"/>
              </a:spcAft>
              <a:buSzPts val="1400"/>
              <a:buChar char="●"/>
            </a:pPr>
            <a:r>
              <a:rPr lang="en"/>
              <a:t>Diversity of student population</a:t>
            </a:r>
            <a:endParaRPr/>
          </a:p>
          <a:p>
            <a:pPr indent="-317500" lvl="0" marL="457200" rtl="0" algn="l">
              <a:spcBef>
                <a:spcPts val="0"/>
              </a:spcBef>
              <a:spcAft>
                <a:spcPts val="0"/>
              </a:spcAft>
              <a:buSzPts val="1400"/>
              <a:buChar char="●"/>
            </a:pPr>
            <a:r>
              <a:rPr lang="en"/>
              <a:t>Language education is key for social integration</a:t>
            </a:r>
            <a:endParaRPr/>
          </a:p>
          <a:p>
            <a:pPr indent="-317500" lvl="0" marL="457200" rtl="0" algn="l">
              <a:spcBef>
                <a:spcPts val="0"/>
              </a:spcBef>
              <a:spcAft>
                <a:spcPts val="0"/>
              </a:spcAft>
              <a:buSzPts val="1400"/>
              <a:buChar char="●"/>
            </a:pPr>
            <a:r>
              <a:rPr lang="en"/>
              <a:t>Free education!</a:t>
            </a:r>
            <a:endParaRPr/>
          </a:p>
        </p:txBody>
      </p:sp>
      <p:sp>
        <p:nvSpPr>
          <p:cNvPr id="153" name="Google Shape;153;p27"/>
          <p:cNvSpPr txBox="1"/>
          <p:nvPr/>
        </p:nvSpPr>
        <p:spPr>
          <a:xfrm>
            <a:off x="4975700" y="1506225"/>
            <a:ext cx="3863100" cy="19086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Char char="●"/>
            </a:pPr>
            <a:r>
              <a:rPr lang="en"/>
              <a:t>Students have other priorities</a:t>
            </a:r>
            <a:endParaRPr/>
          </a:p>
          <a:p>
            <a:pPr indent="-317500" lvl="0" marL="457200" rtl="0" algn="l">
              <a:spcBef>
                <a:spcPts val="0"/>
              </a:spcBef>
              <a:spcAft>
                <a:spcPts val="0"/>
              </a:spcAft>
              <a:buSzPts val="1400"/>
              <a:buChar char="●"/>
            </a:pPr>
            <a:r>
              <a:rPr lang="en"/>
              <a:t>Some students have limited formal education</a:t>
            </a:r>
            <a:endParaRPr/>
          </a:p>
          <a:p>
            <a:pPr indent="-317500" lvl="0" marL="457200" rtl="0" algn="l">
              <a:spcBef>
                <a:spcPts val="0"/>
              </a:spcBef>
              <a:spcAft>
                <a:spcPts val="0"/>
              </a:spcAft>
              <a:buSzPts val="1400"/>
              <a:buChar char="●"/>
            </a:pPr>
            <a:r>
              <a:rPr lang="en"/>
              <a:t>Student attrition</a:t>
            </a:r>
            <a:endParaRPr/>
          </a:p>
          <a:p>
            <a:pPr indent="-317500" lvl="0" marL="457200" rtl="0" algn="l">
              <a:spcBef>
                <a:spcPts val="0"/>
              </a:spcBef>
              <a:spcAft>
                <a:spcPts val="0"/>
              </a:spcAft>
              <a:buSzPts val="1400"/>
              <a:buChar char="●"/>
            </a:pPr>
            <a:r>
              <a:rPr lang="en"/>
              <a:t>Low funding</a:t>
            </a:r>
            <a:endParaRPr/>
          </a:p>
          <a:p>
            <a:pPr indent="-317500" lvl="0" marL="457200" rtl="0" algn="l">
              <a:spcBef>
                <a:spcPts val="0"/>
              </a:spcBef>
              <a:spcAft>
                <a:spcPts val="0"/>
              </a:spcAft>
              <a:buSzPts val="1400"/>
              <a:buChar char="●"/>
            </a:pPr>
            <a:r>
              <a:rPr lang="en"/>
              <a:t>Rigid </a:t>
            </a:r>
            <a:r>
              <a:rPr lang="en"/>
              <a:t>bureaucratic standards</a:t>
            </a:r>
            <a:endParaRPr/>
          </a:p>
          <a:p>
            <a:pPr indent="-317500" lvl="0" marL="457200" rtl="0" algn="l">
              <a:spcBef>
                <a:spcPts val="0"/>
              </a:spcBef>
              <a:spcAft>
                <a:spcPts val="0"/>
              </a:spcAft>
              <a:buSzPts val="1400"/>
              <a:buChar char="●"/>
            </a:pPr>
            <a:r>
              <a:rPr lang="en"/>
              <a:t>Lack of appropriate resources</a:t>
            </a:r>
            <a:endParaRPr/>
          </a:p>
          <a:p>
            <a:pPr indent="0" lvl="0" marL="457200" rtl="0" algn="l">
              <a:spcBef>
                <a:spcPts val="0"/>
              </a:spcBef>
              <a:spcAft>
                <a:spcPts val="0"/>
              </a:spcAft>
              <a:buNone/>
            </a:pPr>
            <a:r>
              <a:t/>
            </a:r>
            <a:endParaRPr/>
          </a:p>
        </p:txBody>
      </p:sp>
      <p:pic>
        <p:nvPicPr>
          <p:cNvPr id="154" name="Google Shape;154;p27"/>
          <p:cNvPicPr preferRelativeResize="0"/>
          <p:nvPr/>
        </p:nvPicPr>
        <p:blipFill>
          <a:blip r:embed="rId3">
            <a:alphaModFix/>
          </a:blip>
          <a:stretch>
            <a:fillRect/>
          </a:stretch>
        </p:blipFill>
        <p:spPr>
          <a:xfrm>
            <a:off x="506051" y="3316025"/>
            <a:ext cx="3040824" cy="1831950"/>
          </a:xfrm>
          <a:prstGeom prst="rect">
            <a:avLst/>
          </a:prstGeom>
          <a:noFill/>
          <a:ln>
            <a:noFill/>
          </a:ln>
        </p:spPr>
      </p:pic>
      <p:pic>
        <p:nvPicPr>
          <p:cNvPr id="155" name="Google Shape;155;p27"/>
          <p:cNvPicPr preferRelativeResize="0"/>
          <p:nvPr/>
        </p:nvPicPr>
        <p:blipFill>
          <a:blip r:embed="rId4">
            <a:alphaModFix/>
          </a:blip>
          <a:stretch>
            <a:fillRect/>
          </a:stretch>
        </p:blipFill>
        <p:spPr>
          <a:xfrm>
            <a:off x="5310350" y="3116825"/>
            <a:ext cx="2705551" cy="202914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KWL</a:t>
            </a:r>
            <a:endParaRPr/>
          </a:p>
        </p:txBody>
      </p:sp>
      <p:pic>
        <p:nvPicPr>
          <p:cNvPr id="161" name="Google Shape;161;p28"/>
          <p:cNvPicPr preferRelativeResize="0"/>
          <p:nvPr/>
        </p:nvPicPr>
        <p:blipFill>
          <a:blip r:embed="rId3">
            <a:alphaModFix/>
          </a:blip>
          <a:stretch>
            <a:fillRect/>
          </a:stretch>
        </p:blipFill>
        <p:spPr>
          <a:xfrm>
            <a:off x="3219166" y="1180737"/>
            <a:ext cx="2705675" cy="2782024"/>
          </a:xfrm>
          <a:prstGeom prst="rect">
            <a:avLst/>
          </a:prstGeom>
          <a:noFill/>
          <a:ln>
            <a:noFill/>
          </a:ln>
        </p:spPr>
      </p:pic>
      <p:sp>
        <p:nvSpPr>
          <p:cNvPr id="162" name="Google Shape;162;p28"/>
          <p:cNvSpPr txBox="1"/>
          <p:nvPr/>
        </p:nvSpPr>
        <p:spPr>
          <a:xfrm>
            <a:off x="2889850" y="3962750"/>
            <a:ext cx="62109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t>https://tinyurl.com/kwlaosk</a:t>
            </a:r>
            <a:endParaRPr sz="22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2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Conversation Club!</a:t>
            </a:r>
            <a:endParaRPr/>
          </a:p>
        </p:txBody>
      </p:sp>
      <p:sp>
        <p:nvSpPr>
          <p:cNvPr id="168" name="Google Shape;168;p2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20000"/>
          </a:bodyPr>
          <a:lstStyle/>
          <a:p>
            <a:pPr indent="-342900" lvl="0" marL="457200" rtl="0" algn="l">
              <a:spcBef>
                <a:spcPts val="0"/>
              </a:spcBef>
              <a:spcAft>
                <a:spcPts val="0"/>
              </a:spcAft>
              <a:buSzPts val="1800"/>
              <a:buChar char="●"/>
            </a:pPr>
            <a:r>
              <a:rPr lang="en"/>
              <a:t>Fridays 9:30 - 11</a:t>
            </a:r>
            <a:endParaRPr/>
          </a:p>
          <a:p>
            <a:pPr indent="-342900" lvl="0" marL="457200" rtl="0" algn="l">
              <a:spcBef>
                <a:spcPts val="0"/>
              </a:spcBef>
              <a:spcAft>
                <a:spcPts val="0"/>
              </a:spcAft>
              <a:buSzPts val="1800"/>
              <a:buChar char="●"/>
            </a:pPr>
            <a:r>
              <a:rPr lang="en"/>
              <a:t>Fill out the form if you’re interested</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ctr">
              <a:lnSpc>
                <a:spcPct val="100000"/>
              </a:lnSpc>
              <a:spcBef>
                <a:spcPts val="1200"/>
              </a:spcBef>
              <a:spcAft>
                <a:spcPts val="0"/>
              </a:spcAft>
              <a:buNone/>
            </a:pPr>
            <a:r>
              <a:t/>
            </a:r>
            <a:endParaRPr/>
          </a:p>
          <a:p>
            <a:pPr indent="0" lvl="0" marL="0" rtl="0" algn="ctr">
              <a:lnSpc>
                <a:spcPct val="100000"/>
              </a:lnSpc>
              <a:spcBef>
                <a:spcPts val="0"/>
              </a:spcBef>
              <a:spcAft>
                <a:spcPts val="0"/>
              </a:spcAft>
              <a:buNone/>
            </a:pPr>
            <a:r>
              <a:t/>
            </a:r>
            <a:endParaRPr/>
          </a:p>
          <a:p>
            <a:pPr indent="0" lvl="0" marL="0" rtl="0" algn="ctr">
              <a:lnSpc>
                <a:spcPct val="100000"/>
              </a:lnSpc>
              <a:spcBef>
                <a:spcPts val="0"/>
              </a:spcBef>
              <a:spcAft>
                <a:spcPts val="0"/>
              </a:spcAft>
              <a:buNone/>
            </a:pPr>
            <a:r>
              <a:rPr lang="en" sz="2000" u="sng">
                <a:solidFill>
                  <a:srgbClr val="0097A7"/>
                </a:solidFill>
                <a:hlinkClick r:id="rId3">
                  <a:extLst>
                    <a:ext uri="{A12FA001-AC4F-418D-AE19-62706E023703}">
                      <ahyp:hlinkClr val="tx"/>
                    </a:ext>
                  </a:extLst>
                </a:hlinkClick>
              </a:rPr>
              <a:t>https://tinyurl.com/convoNA</a:t>
            </a:r>
            <a:endParaRPr sz="2000">
              <a:solidFill>
                <a:srgbClr val="000000"/>
              </a:solidFill>
            </a:endParaRPr>
          </a:p>
          <a:p>
            <a:pPr indent="0" lvl="0" marL="0" rtl="0" algn="l">
              <a:lnSpc>
                <a:spcPct val="100000"/>
              </a:lnSpc>
              <a:spcBef>
                <a:spcPts val="0"/>
              </a:spcBef>
              <a:spcAft>
                <a:spcPts val="0"/>
              </a:spcAft>
              <a:buNone/>
            </a:pPr>
            <a:r>
              <a:t/>
            </a:r>
            <a:endParaRPr sz="1400">
              <a:solidFill>
                <a:srgbClr val="000000"/>
              </a:solidFill>
            </a:endParaRPr>
          </a:p>
          <a:p>
            <a:pPr indent="0" lvl="0" marL="0" rtl="0" algn="l">
              <a:spcBef>
                <a:spcPts val="0"/>
              </a:spcBef>
              <a:spcAft>
                <a:spcPts val="1200"/>
              </a:spcAft>
              <a:buNone/>
            </a:pPr>
            <a:r>
              <a:t/>
            </a:r>
            <a:endParaRPr/>
          </a:p>
        </p:txBody>
      </p:sp>
      <p:pic>
        <p:nvPicPr>
          <p:cNvPr id="169" name="Google Shape;169;p29"/>
          <p:cNvPicPr preferRelativeResize="0"/>
          <p:nvPr/>
        </p:nvPicPr>
        <p:blipFill>
          <a:blip r:embed="rId4">
            <a:alphaModFix/>
          </a:blip>
          <a:stretch>
            <a:fillRect/>
          </a:stretch>
        </p:blipFill>
        <p:spPr>
          <a:xfrm>
            <a:off x="5903725" y="753450"/>
            <a:ext cx="2857500" cy="2857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30"/>
          <p:cNvSpPr txBox="1"/>
          <p:nvPr>
            <p:ph type="title"/>
          </p:nvPr>
        </p:nvSpPr>
        <p:spPr>
          <a:xfrm>
            <a:off x="224175" y="22854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u="sng">
                <a:solidFill>
                  <a:schemeClr val="hlink"/>
                </a:solidFill>
                <a:hlinkClick r:id="rId3"/>
              </a:rPr>
              <a:t>Submit an article for publication!</a:t>
            </a:r>
            <a:endParaRPr/>
          </a:p>
        </p:txBody>
      </p:sp>
      <p:pic>
        <p:nvPicPr>
          <p:cNvPr id="175" name="Google Shape;175;p30"/>
          <p:cNvPicPr preferRelativeResize="0"/>
          <p:nvPr/>
        </p:nvPicPr>
        <p:blipFill>
          <a:blip r:embed="rId4">
            <a:alphaModFix/>
          </a:blip>
          <a:stretch>
            <a:fillRect/>
          </a:stretch>
        </p:blipFill>
        <p:spPr>
          <a:xfrm>
            <a:off x="5196656" y="0"/>
            <a:ext cx="3947338" cy="51435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3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Movie nights! </a:t>
            </a:r>
            <a:endParaRPr/>
          </a:p>
        </p:txBody>
      </p:sp>
      <p:pic>
        <p:nvPicPr>
          <p:cNvPr id="181" name="Google Shape;181;p31"/>
          <p:cNvPicPr preferRelativeResize="0"/>
          <p:nvPr/>
        </p:nvPicPr>
        <p:blipFill>
          <a:blip r:embed="rId3">
            <a:alphaModFix/>
          </a:blip>
          <a:stretch>
            <a:fillRect/>
          </a:stretch>
        </p:blipFill>
        <p:spPr>
          <a:xfrm>
            <a:off x="0" y="1046574"/>
            <a:ext cx="2173450" cy="3243325"/>
          </a:xfrm>
          <a:prstGeom prst="rect">
            <a:avLst/>
          </a:prstGeom>
          <a:noFill/>
          <a:ln>
            <a:noFill/>
          </a:ln>
        </p:spPr>
      </p:pic>
      <p:pic>
        <p:nvPicPr>
          <p:cNvPr id="182" name="Google Shape;182;p31"/>
          <p:cNvPicPr preferRelativeResize="0"/>
          <p:nvPr/>
        </p:nvPicPr>
        <p:blipFill>
          <a:blip r:embed="rId4">
            <a:alphaModFix/>
          </a:blip>
          <a:stretch>
            <a:fillRect/>
          </a:stretch>
        </p:blipFill>
        <p:spPr>
          <a:xfrm>
            <a:off x="2173450" y="1032150"/>
            <a:ext cx="2126087" cy="3243325"/>
          </a:xfrm>
          <a:prstGeom prst="rect">
            <a:avLst/>
          </a:prstGeom>
          <a:noFill/>
          <a:ln>
            <a:noFill/>
          </a:ln>
        </p:spPr>
      </p:pic>
      <p:pic>
        <p:nvPicPr>
          <p:cNvPr id="183" name="Google Shape;183;p31"/>
          <p:cNvPicPr preferRelativeResize="0"/>
          <p:nvPr/>
        </p:nvPicPr>
        <p:blipFill>
          <a:blip r:embed="rId5">
            <a:alphaModFix/>
          </a:blip>
          <a:stretch>
            <a:fillRect/>
          </a:stretch>
        </p:blipFill>
        <p:spPr>
          <a:xfrm>
            <a:off x="6665681" y="1181075"/>
            <a:ext cx="2238370" cy="3179502"/>
          </a:xfrm>
          <a:prstGeom prst="rect">
            <a:avLst/>
          </a:prstGeom>
          <a:noFill/>
          <a:ln>
            <a:noFill/>
          </a:ln>
        </p:spPr>
      </p:pic>
      <p:pic>
        <p:nvPicPr>
          <p:cNvPr id="184" name="Google Shape;184;p31"/>
          <p:cNvPicPr preferRelativeResize="0"/>
          <p:nvPr/>
        </p:nvPicPr>
        <p:blipFill>
          <a:blip r:embed="rId6">
            <a:alphaModFix/>
          </a:blip>
          <a:stretch>
            <a:fillRect/>
          </a:stretch>
        </p:blipFill>
        <p:spPr>
          <a:xfrm>
            <a:off x="4451937" y="1170125"/>
            <a:ext cx="2061343" cy="2943660"/>
          </a:xfrm>
          <a:prstGeom prst="rect">
            <a:avLst/>
          </a:prstGeom>
          <a:noFill/>
          <a:ln>
            <a:noFill/>
          </a:ln>
        </p:spPr>
      </p:pic>
      <p:pic>
        <p:nvPicPr>
          <p:cNvPr id="185" name="Google Shape;185;p31"/>
          <p:cNvPicPr preferRelativeResize="0"/>
          <p:nvPr/>
        </p:nvPicPr>
        <p:blipFill>
          <a:blip r:embed="rId7">
            <a:alphaModFix/>
          </a:blip>
          <a:stretch>
            <a:fillRect/>
          </a:stretch>
        </p:blipFill>
        <p:spPr>
          <a:xfrm>
            <a:off x="87550" y="3837207"/>
            <a:ext cx="9144001" cy="130628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Today’s plan</a:t>
            </a:r>
            <a:endParaRPr/>
          </a:p>
        </p:txBody>
      </p:sp>
      <p:sp>
        <p:nvSpPr>
          <p:cNvPr id="67" name="Google Shape;67;p1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Fun video </a:t>
            </a:r>
            <a:r>
              <a:rPr lang="en"/>
              <a:t>about</a:t>
            </a:r>
            <a:r>
              <a:rPr lang="en"/>
              <a:t> language education in USA</a:t>
            </a:r>
            <a:endParaRPr/>
          </a:p>
          <a:p>
            <a:pPr indent="-342900" lvl="0" marL="457200" rtl="0" algn="l">
              <a:spcBef>
                <a:spcPts val="0"/>
              </a:spcBef>
              <a:spcAft>
                <a:spcPts val="0"/>
              </a:spcAft>
              <a:buSzPts val="1800"/>
              <a:buChar char="●"/>
            </a:pPr>
            <a:r>
              <a:rPr lang="en"/>
              <a:t>Review quiz from last session</a:t>
            </a:r>
            <a:endParaRPr/>
          </a:p>
          <a:p>
            <a:pPr indent="-342900" lvl="0" marL="457200" rtl="0" algn="l">
              <a:spcBef>
                <a:spcPts val="0"/>
              </a:spcBef>
              <a:spcAft>
                <a:spcPts val="0"/>
              </a:spcAft>
              <a:buSzPts val="1800"/>
              <a:buChar char="●"/>
            </a:pPr>
            <a:r>
              <a:rPr lang="en"/>
              <a:t>Answering some of your questions</a:t>
            </a:r>
            <a:endParaRPr/>
          </a:p>
          <a:p>
            <a:pPr indent="-342900" lvl="0" marL="457200" rtl="0" algn="l">
              <a:spcBef>
                <a:spcPts val="0"/>
              </a:spcBef>
              <a:spcAft>
                <a:spcPts val="0"/>
              </a:spcAft>
              <a:buSzPts val="1800"/>
              <a:buChar char="●"/>
            </a:pPr>
            <a:r>
              <a:rPr lang="en"/>
              <a:t>Learn about decision-making in USA schools</a:t>
            </a:r>
            <a:endParaRPr/>
          </a:p>
          <a:p>
            <a:pPr indent="-342900" lvl="0" marL="457200" rtl="0" algn="l">
              <a:spcBef>
                <a:spcPts val="0"/>
              </a:spcBef>
              <a:spcAft>
                <a:spcPts val="0"/>
              </a:spcAft>
              <a:buSzPts val="1800"/>
              <a:buChar char="●"/>
            </a:pPr>
            <a:r>
              <a:rPr lang="en"/>
              <a:t>Role-play a school </a:t>
            </a:r>
            <a:r>
              <a:rPr lang="en"/>
              <a:t>board</a:t>
            </a:r>
            <a:r>
              <a:rPr lang="en"/>
              <a:t> meeting</a:t>
            </a:r>
            <a:endParaRPr/>
          </a:p>
          <a:p>
            <a:pPr indent="-342900" lvl="0" marL="457200" rtl="0" algn="l">
              <a:spcBef>
                <a:spcPts val="0"/>
              </a:spcBef>
              <a:spcAft>
                <a:spcPts val="0"/>
              </a:spcAft>
              <a:buSzPts val="1800"/>
              <a:buChar char="●"/>
            </a:pPr>
            <a:r>
              <a:rPr lang="en"/>
              <a:t>Adult ESOL in New York City</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pic>
        <p:nvPicPr>
          <p:cNvPr descr="This clip from the documentary &quot;Do you speak American?&quot; demonstrates how many California schools (in the wake of the 1996 Oakland, CA Ebonics controversy) use knowledge and structure of African American Vernacular English (AAVE or Ebonics) in the classroom as a tool for teaching children (who are speakers of non-standard dialects of English, such as AAVE) how to speak and use the standard American English dialect." id="72" name="Google Shape;72;p16" title="DYSA African American English (or Ebonics) in the classroom">
            <a:hlinkClick r:id="rId3"/>
          </p:cNvPr>
          <p:cNvPicPr preferRelativeResize="0"/>
          <p:nvPr/>
        </p:nvPicPr>
        <p:blipFill>
          <a:blip r:embed="rId4">
            <a:alphaModFix/>
          </a:blip>
          <a:stretch>
            <a:fillRect/>
          </a:stretch>
        </p:blipFill>
        <p:spPr>
          <a:xfrm>
            <a:off x="152400" y="152400"/>
            <a:ext cx="8773875" cy="49353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
                                        </p:tgtEl>
                                        <p:attrNameLst>
                                          <p:attrName>style.visibility</p:attrName>
                                        </p:attrNameLst>
                                      </p:cBhvr>
                                      <p:to>
                                        <p:strVal val="visible"/>
                                      </p:to>
                                    </p:set>
                                    <p:animEffect filter="fade" transition="in">
                                      <p:cBhvr>
                                        <p:cTn dur="1000"/>
                                        <p:tgtEl>
                                          <p:spTgt spid="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Answering your questions</a:t>
            </a:r>
            <a:endParaRPr/>
          </a:p>
        </p:txBody>
      </p:sp>
      <p:sp>
        <p:nvSpPr>
          <p:cNvPr id="78" name="Google Shape;78;p1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u="sng">
                <a:solidFill>
                  <a:schemeClr val="hlink"/>
                </a:solidFill>
                <a:hlinkClick r:id="rId3"/>
              </a:rPr>
              <a:t>How much money do teachers earn?</a:t>
            </a:r>
            <a:endParaRPr/>
          </a:p>
          <a:p>
            <a:pPr indent="-342900" lvl="0" marL="457200" rtl="0" algn="l">
              <a:spcBef>
                <a:spcPts val="0"/>
              </a:spcBef>
              <a:spcAft>
                <a:spcPts val="0"/>
              </a:spcAft>
              <a:buSzPts val="1800"/>
              <a:buChar char="●"/>
            </a:pPr>
            <a:r>
              <a:rPr lang="en"/>
              <a:t>Is life in the U.S. </a:t>
            </a:r>
            <a:r>
              <a:rPr lang="en" u="sng">
                <a:solidFill>
                  <a:schemeClr val="hlink"/>
                </a:solidFill>
                <a:hlinkClick r:id="rId4"/>
              </a:rPr>
              <a:t>expensive</a:t>
            </a:r>
            <a:r>
              <a:rPr lang="en"/>
              <a:t> compared to </a:t>
            </a:r>
            <a:r>
              <a:rPr lang="en" u="sng">
                <a:solidFill>
                  <a:schemeClr val="hlink"/>
                </a:solidFill>
                <a:hlinkClick r:id="rId5"/>
              </a:rPr>
              <a:t>Slovenia</a:t>
            </a:r>
            <a:r>
              <a:rPr lang="en"/>
              <a:t>?</a:t>
            </a:r>
            <a:endParaRPr/>
          </a:p>
          <a:p>
            <a:pPr indent="-342900" lvl="0" marL="457200" rtl="0" algn="l">
              <a:spcBef>
                <a:spcPts val="0"/>
              </a:spcBef>
              <a:spcAft>
                <a:spcPts val="0"/>
              </a:spcAft>
              <a:buSzPts val="1800"/>
              <a:buChar char="●"/>
            </a:pPr>
            <a:r>
              <a:rPr lang="en"/>
              <a:t>How do “gifted” classes work in primary/secondary school?</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Warm-up Quiz</a:t>
            </a:r>
            <a:endParaRPr/>
          </a:p>
        </p:txBody>
      </p:sp>
      <p:sp>
        <p:nvSpPr>
          <p:cNvPr id="84" name="Google Shape;84;p1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20000"/>
          </a:bodyPr>
          <a:lstStyle/>
          <a:p>
            <a:pPr indent="0" lvl="0" marL="0" rtl="0" algn="ctr">
              <a:spcBef>
                <a:spcPts val="0"/>
              </a:spcBef>
              <a:spcAft>
                <a:spcPts val="0"/>
              </a:spcAft>
              <a:buNone/>
            </a:pPr>
            <a:r>
              <a:t/>
            </a:r>
            <a:endParaRPr b="1" i="1" sz="7500"/>
          </a:p>
          <a:p>
            <a:pPr indent="0" lvl="0" marL="0" rtl="0" algn="ctr">
              <a:spcBef>
                <a:spcPts val="1200"/>
              </a:spcBef>
              <a:spcAft>
                <a:spcPts val="0"/>
              </a:spcAft>
              <a:buNone/>
            </a:pPr>
            <a:r>
              <a:rPr b="1" i="1" lang="en" sz="7500" u="sng">
                <a:solidFill>
                  <a:schemeClr val="hlink"/>
                </a:solidFill>
                <a:hlinkClick r:id="rId3"/>
              </a:rPr>
              <a:t>KAHOOT</a:t>
            </a:r>
            <a:endParaRPr b="1" i="1" sz="7500"/>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Educational funding</a:t>
            </a:r>
            <a:endParaRPr/>
          </a:p>
        </p:txBody>
      </p:sp>
      <p:sp>
        <p:nvSpPr>
          <p:cNvPr id="90" name="Google Shape;90;p1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The </a:t>
            </a:r>
            <a:r>
              <a:rPr b="1" lang="en"/>
              <a:t>federal</a:t>
            </a:r>
            <a:r>
              <a:rPr b="1" lang="en"/>
              <a:t> government only contributes about 8%</a:t>
            </a:r>
            <a:r>
              <a:rPr lang="en"/>
              <a:t> of funding for schools</a:t>
            </a:r>
            <a:endParaRPr/>
          </a:p>
          <a:p>
            <a:pPr indent="-342900" lvl="0" marL="457200" rtl="0" algn="l">
              <a:spcBef>
                <a:spcPts val="0"/>
              </a:spcBef>
              <a:spcAft>
                <a:spcPts val="0"/>
              </a:spcAft>
              <a:buSzPts val="1800"/>
              <a:buChar char="●"/>
            </a:pPr>
            <a:r>
              <a:rPr lang="en"/>
              <a:t>A lot of school funding comes from local </a:t>
            </a:r>
            <a:r>
              <a:rPr b="1" lang="en"/>
              <a:t>property</a:t>
            </a:r>
            <a:r>
              <a:rPr b="1" lang="en"/>
              <a:t> taxes </a:t>
            </a:r>
            <a:r>
              <a:rPr lang="en"/>
              <a:t>(inequality)</a:t>
            </a:r>
            <a:endParaRPr/>
          </a:p>
          <a:p>
            <a:pPr indent="-342900" lvl="0" marL="457200" rtl="0" algn="l">
              <a:spcBef>
                <a:spcPts val="0"/>
              </a:spcBef>
              <a:spcAft>
                <a:spcPts val="0"/>
              </a:spcAft>
              <a:buSzPts val="1800"/>
              <a:buChar char="●"/>
            </a:pPr>
            <a:r>
              <a:rPr lang="en"/>
              <a:t>School decisions are made at the </a:t>
            </a:r>
            <a:r>
              <a:rPr b="1" lang="en"/>
              <a:t>state</a:t>
            </a:r>
            <a:r>
              <a:rPr lang="en"/>
              <a:t> and </a:t>
            </a:r>
            <a:r>
              <a:rPr b="1" lang="en"/>
              <a:t>local</a:t>
            </a:r>
            <a:r>
              <a:rPr lang="en"/>
              <a:t> level</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School boards</a:t>
            </a:r>
            <a:endParaRPr/>
          </a:p>
        </p:txBody>
      </p:sp>
      <p:sp>
        <p:nvSpPr>
          <p:cNvPr id="96" name="Google Shape;96;p2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Usually</a:t>
            </a:r>
            <a:r>
              <a:rPr b="1" lang="en"/>
              <a:t> 5-9 members</a:t>
            </a:r>
            <a:r>
              <a:rPr lang="en"/>
              <a:t> who are </a:t>
            </a:r>
            <a:r>
              <a:rPr b="1" lang="en"/>
              <a:t>elected or appointed</a:t>
            </a:r>
            <a:endParaRPr b="1"/>
          </a:p>
          <a:p>
            <a:pPr indent="-342900" lvl="0" marL="457200" rtl="0" algn="l">
              <a:spcBef>
                <a:spcPts val="0"/>
              </a:spcBef>
              <a:spcAft>
                <a:spcPts val="0"/>
              </a:spcAft>
              <a:buSzPts val="1800"/>
              <a:buChar char="●"/>
            </a:pPr>
            <a:r>
              <a:rPr lang="en"/>
              <a:t>They make decisions with input from families, teachers, schools, students, and the general public</a:t>
            </a:r>
            <a:endParaRPr/>
          </a:p>
          <a:p>
            <a:pPr indent="-342900" lvl="0" marL="457200" rtl="0" algn="l">
              <a:spcBef>
                <a:spcPts val="0"/>
              </a:spcBef>
              <a:spcAft>
                <a:spcPts val="0"/>
              </a:spcAft>
              <a:buSzPts val="1800"/>
              <a:buChar char="●"/>
            </a:pPr>
            <a:r>
              <a:rPr lang="en"/>
              <a:t>Collectively in charge of </a:t>
            </a:r>
            <a:r>
              <a:rPr b="1" lang="en"/>
              <a:t>$600 billion</a:t>
            </a:r>
            <a:r>
              <a:rPr lang="en"/>
              <a:t>, and </a:t>
            </a:r>
            <a:r>
              <a:rPr b="1" lang="en"/>
              <a:t>50 million students</a:t>
            </a:r>
            <a:endParaRPr b="1"/>
          </a:p>
          <a:p>
            <a:pPr indent="-342900" lvl="0" marL="457200" rtl="0" algn="l">
              <a:spcBef>
                <a:spcPts val="0"/>
              </a:spcBef>
              <a:spcAft>
                <a:spcPts val="0"/>
              </a:spcAft>
              <a:buSzPts val="1800"/>
              <a:buChar char="●"/>
            </a:pPr>
            <a:r>
              <a:rPr lang="en"/>
              <a:t>School board duties:</a:t>
            </a:r>
            <a:endParaRPr/>
          </a:p>
          <a:p>
            <a:pPr indent="-317500" lvl="1" marL="914400" rtl="0" algn="l">
              <a:spcBef>
                <a:spcPts val="0"/>
              </a:spcBef>
              <a:spcAft>
                <a:spcPts val="0"/>
              </a:spcAft>
              <a:buSzPts val="1400"/>
              <a:buChar char="○"/>
            </a:pPr>
            <a:r>
              <a:rPr lang="en"/>
              <a:t>Decide the </a:t>
            </a:r>
            <a:r>
              <a:rPr b="1" lang="en"/>
              <a:t>curriculum and textbooks</a:t>
            </a:r>
            <a:endParaRPr b="1"/>
          </a:p>
          <a:p>
            <a:pPr indent="-317500" lvl="1" marL="914400" rtl="0" algn="l">
              <a:spcBef>
                <a:spcPts val="0"/>
              </a:spcBef>
              <a:spcAft>
                <a:spcPts val="0"/>
              </a:spcAft>
              <a:buSzPts val="1400"/>
              <a:buChar char="○"/>
            </a:pPr>
            <a:r>
              <a:rPr lang="en"/>
              <a:t>Hire and evaluate a </a:t>
            </a:r>
            <a:r>
              <a:rPr b="1" lang="en"/>
              <a:t>superintendent</a:t>
            </a:r>
            <a:endParaRPr b="1"/>
          </a:p>
          <a:p>
            <a:pPr indent="-317500" lvl="1" marL="914400" rtl="0" algn="l">
              <a:spcBef>
                <a:spcPts val="0"/>
              </a:spcBef>
              <a:spcAft>
                <a:spcPts val="0"/>
              </a:spcAft>
              <a:buSzPts val="1400"/>
              <a:buChar char="○"/>
            </a:pPr>
            <a:r>
              <a:rPr lang="en"/>
              <a:t>Approve and manage </a:t>
            </a:r>
            <a:r>
              <a:rPr b="1" lang="en"/>
              <a:t>budgets</a:t>
            </a:r>
            <a:endParaRPr b="1"/>
          </a:p>
          <a:p>
            <a:pPr indent="-317500" lvl="1" marL="914400" rtl="0" algn="l">
              <a:spcBef>
                <a:spcPts val="0"/>
              </a:spcBef>
              <a:spcAft>
                <a:spcPts val="0"/>
              </a:spcAft>
              <a:buSzPts val="1400"/>
              <a:buChar char="○"/>
            </a:pPr>
            <a:r>
              <a:rPr lang="en"/>
              <a:t>Make a school </a:t>
            </a:r>
            <a:r>
              <a:rPr b="1" lang="en"/>
              <a:t>calendar</a:t>
            </a:r>
            <a:endParaRPr b="1"/>
          </a:p>
          <a:p>
            <a:pPr indent="-317500" lvl="1" marL="914400" rtl="0" algn="l">
              <a:spcBef>
                <a:spcPts val="0"/>
              </a:spcBef>
              <a:spcAft>
                <a:spcPts val="0"/>
              </a:spcAft>
              <a:buSzPts val="1400"/>
              <a:buChar char="○"/>
            </a:pPr>
            <a:r>
              <a:rPr b="1" lang="en"/>
              <a:t>Other policies</a:t>
            </a:r>
            <a:r>
              <a:rPr lang="en"/>
              <a:t> to address relevant issues</a:t>
            </a:r>
            <a:endParaRPr/>
          </a:p>
        </p:txBody>
      </p:sp>
      <p:sp>
        <p:nvSpPr>
          <p:cNvPr id="97" name="Google Shape;97;p20"/>
          <p:cNvSpPr txBox="1"/>
          <p:nvPr/>
        </p:nvSpPr>
        <p:spPr>
          <a:xfrm>
            <a:off x="446875" y="4869925"/>
            <a:ext cx="66003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Adapted f</a:t>
            </a:r>
            <a:r>
              <a:rPr lang="en" sz="1000"/>
              <a:t>rom: https://xqsuperschool.org/rethinktogether/demystifying-school-boards-what-do-school-boards-do/</a:t>
            </a:r>
            <a:endParaRPr sz="10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2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chemeClr val="dk1"/>
              </a:buClr>
              <a:buSzPts val="6600"/>
              <a:buFont typeface="Calibri"/>
              <a:buNone/>
            </a:pPr>
            <a:r>
              <a:rPr b="1" lang="en" sz="4500"/>
              <a:t>Curriculum</a:t>
            </a:r>
            <a:endParaRPr b="1" sz="4500"/>
          </a:p>
        </p:txBody>
      </p:sp>
      <p:sp>
        <p:nvSpPr>
          <p:cNvPr id="103" name="Google Shape;103;p21"/>
          <p:cNvSpPr txBox="1"/>
          <p:nvPr>
            <p:ph idx="1" type="body"/>
          </p:nvPr>
        </p:nvSpPr>
        <p:spPr>
          <a:xfrm>
            <a:off x="78650" y="1357775"/>
            <a:ext cx="6212100" cy="3263400"/>
          </a:xfrm>
          <a:prstGeom prst="rect">
            <a:avLst/>
          </a:prstGeom>
          <a:noFill/>
          <a:ln>
            <a:noFill/>
          </a:ln>
        </p:spPr>
        <p:txBody>
          <a:bodyPr anchorCtr="0" anchor="t" bIns="34275" lIns="68575" spcFirstLastPara="1" rIns="68575" wrap="square" tIns="34275">
            <a:normAutofit fontScale="55000" lnSpcReduction="20000"/>
          </a:bodyPr>
          <a:lstStyle/>
          <a:p>
            <a:pPr indent="0" lvl="0" marL="177800" rtl="0" algn="l">
              <a:lnSpc>
                <a:spcPct val="90000"/>
              </a:lnSpc>
              <a:spcBef>
                <a:spcPts val="0"/>
              </a:spcBef>
              <a:spcAft>
                <a:spcPts val="0"/>
              </a:spcAft>
              <a:buNone/>
            </a:pPr>
            <a:r>
              <a:rPr b="1" lang="en" sz="2700"/>
              <a:t>STEM: </a:t>
            </a:r>
            <a:r>
              <a:rPr lang="en" sz="2700"/>
              <a:t>Science, Technology, Engineering and Mathematics</a:t>
            </a:r>
            <a:endParaRPr sz="2700"/>
          </a:p>
          <a:p>
            <a:pPr indent="0" lvl="0" marL="0" rtl="0" algn="l">
              <a:lnSpc>
                <a:spcPct val="90000"/>
              </a:lnSpc>
              <a:spcBef>
                <a:spcPts val="0"/>
              </a:spcBef>
              <a:spcAft>
                <a:spcPts val="0"/>
              </a:spcAft>
              <a:buNone/>
            </a:pPr>
            <a:r>
              <a:t/>
            </a:r>
            <a:endParaRPr sz="2700"/>
          </a:p>
          <a:p>
            <a:pPr indent="0" lvl="0" marL="0" rtl="0" algn="l">
              <a:lnSpc>
                <a:spcPct val="90000"/>
              </a:lnSpc>
              <a:spcBef>
                <a:spcPts val="0"/>
              </a:spcBef>
              <a:spcAft>
                <a:spcPts val="0"/>
              </a:spcAft>
              <a:buNone/>
            </a:pPr>
            <a:r>
              <a:t/>
            </a:r>
            <a:endParaRPr sz="2700"/>
          </a:p>
          <a:p>
            <a:pPr indent="0" lvl="0" marL="177800" rtl="0" algn="l">
              <a:lnSpc>
                <a:spcPct val="90000"/>
              </a:lnSpc>
              <a:spcBef>
                <a:spcPts val="800"/>
              </a:spcBef>
              <a:spcAft>
                <a:spcPts val="0"/>
              </a:spcAft>
              <a:buNone/>
            </a:pPr>
            <a:r>
              <a:rPr b="1" lang="en" sz="2700"/>
              <a:t>Vocational: </a:t>
            </a:r>
            <a:r>
              <a:rPr lang="en" sz="2700"/>
              <a:t>prepares students to work in a trade/craft, as a technician or other support roles for many professions</a:t>
            </a:r>
            <a:endParaRPr sz="2700"/>
          </a:p>
          <a:p>
            <a:pPr indent="0" lvl="0" marL="0" rtl="0" algn="l">
              <a:lnSpc>
                <a:spcPct val="90000"/>
              </a:lnSpc>
              <a:spcBef>
                <a:spcPts val="800"/>
              </a:spcBef>
              <a:spcAft>
                <a:spcPts val="0"/>
              </a:spcAft>
              <a:buNone/>
            </a:pPr>
            <a:r>
              <a:t/>
            </a:r>
            <a:endParaRPr sz="2700"/>
          </a:p>
          <a:p>
            <a:pPr indent="0" lvl="0" marL="177800" rtl="0" algn="l">
              <a:lnSpc>
                <a:spcPct val="90000"/>
              </a:lnSpc>
              <a:spcBef>
                <a:spcPts val="800"/>
              </a:spcBef>
              <a:spcAft>
                <a:spcPts val="0"/>
              </a:spcAft>
              <a:buNone/>
            </a:pPr>
            <a:r>
              <a:rPr b="1" lang="en" sz="2700"/>
              <a:t>Fine Arts: </a:t>
            </a:r>
            <a:r>
              <a:rPr lang="en" sz="2700"/>
              <a:t>Learning painting, sculpture, creative writing, music performance, theater, photography, video production</a:t>
            </a:r>
            <a:endParaRPr sz="2700"/>
          </a:p>
          <a:p>
            <a:pPr indent="0" lvl="0" marL="177800" rtl="0" algn="l">
              <a:lnSpc>
                <a:spcPct val="90000"/>
              </a:lnSpc>
              <a:spcBef>
                <a:spcPts val="800"/>
              </a:spcBef>
              <a:spcAft>
                <a:spcPts val="0"/>
              </a:spcAft>
              <a:buNone/>
            </a:pPr>
            <a:r>
              <a:t/>
            </a:r>
            <a:endParaRPr b="1" sz="2700"/>
          </a:p>
          <a:p>
            <a:pPr indent="0" lvl="0" marL="177800" rtl="0" algn="l">
              <a:lnSpc>
                <a:spcPct val="90000"/>
              </a:lnSpc>
              <a:spcBef>
                <a:spcPts val="800"/>
              </a:spcBef>
              <a:spcAft>
                <a:spcPts val="0"/>
              </a:spcAft>
              <a:buNone/>
            </a:pPr>
            <a:r>
              <a:rPr b="1" lang="en" sz="2700"/>
              <a:t>Liberal Arts: </a:t>
            </a:r>
            <a:r>
              <a:rPr lang="en" sz="2700"/>
              <a:t>history, language, philosophy, literature, focus on general knowledge rather than specific</a:t>
            </a:r>
            <a:endParaRPr sz="2700"/>
          </a:p>
          <a:p>
            <a:pPr indent="0" lvl="0" marL="177800" rtl="0" algn="l">
              <a:lnSpc>
                <a:spcPct val="90000"/>
              </a:lnSpc>
              <a:spcBef>
                <a:spcPts val="800"/>
              </a:spcBef>
              <a:spcAft>
                <a:spcPts val="0"/>
              </a:spcAft>
              <a:buNone/>
            </a:pPr>
            <a:r>
              <a:t/>
            </a:r>
            <a:endParaRPr sz="2700"/>
          </a:p>
          <a:p>
            <a:pPr indent="0" lvl="0" marL="177800" rtl="0" algn="l">
              <a:lnSpc>
                <a:spcPct val="90000"/>
              </a:lnSpc>
              <a:spcBef>
                <a:spcPts val="800"/>
              </a:spcBef>
              <a:spcAft>
                <a:spcPts val="0"/>
              </a:spcAft>
              <a:buNone/>
            </a:pPr>
            <a:r>
              <a:rPr b="1" lang="en" sz="2700"/>
              <a:t>Athletics: </a:t>
            </a:r>
            <a:r>
              <a:rPr lang="en" sz="2700"/>
              <a:t>focus on physical fitness, team sports, leadership</a:t>
            </a:r>
            <a:endParaRPr/>
          </a:p>
          <a:p>
            <a:pPr indent="-38100" lvl="0" marL="177800" rtl="0" algn="l">
              <a:lnSpc>
                <a:spcPct val="90000"/>
              </a:lnSpc>
              <a:spcBef>
                <a:spcPts val="800"/>
              </a:spcBef>
              <a:spcAft>
                <a:spcPts val="1200"/>
              </a:spcAft>
              <a:buClr>
                <a:schemeClr val="dk1"/>
              </a:buClr>
              <a:buSzPct val="116666"/>
              <a:buNone/>
            </a:pPr>
            <a:r>
              <a:t/>
            </a:r>
            <a:endParaRPr/>
          </a:p>
        </p:txBody>
      </p:sp>
      <p:pic>
        <p:nvPicPr>
          <p:cNvPr id="104" name="Google Shape;104;p21"/>
          <p:cNvPicPr preferRelativeResize="0"/>
          <p:nvPr/>
        </p:nvPicPr>
        <p:blipFill>
          <a:blip r:embed="rId3">
            <a:alphaModFix/>
          </a:blip>
          <a:stretch>
            <a:fillRect/>
          </a:stretch>
        </p:blipFill>
        <p:spPr>
          <a:xfrm>
            <a:off x="6443150" y="1420444"/>
            <a:ext cx="2548450" cy="2548450"/>
          </a:xfrm>
          <a:prstGeom prst="rect">
            <a:avLst/>
          </a:prstGeom>
          <a:noFill/>
          <a:ln>
            <a:noFill/>
          </a:ln>
        </p:spPr>
      </p:pic>
      <p:sp>
        <p:nvSpPr>
          <p:cNvPr id="105" name="Google Shape;105;p21"/>
          <p:cNvSpPr txBox="1"/>
          <p:nvPr/>
        </p:nvSpPr>
        <p:spPr>
          <a:xfrm>
            <a:off x="460800" y="4757425"/>
            <a:ext cx="19056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t>From Garry Fourman</a:t>
            </a:r>
            <a:endParaRPr sz="11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22"/>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chemeClr val="dk1"/>
              </a:buClr>
              <a:buSzPts val="3300"/>
              <a:buFont typeface="Calibri"/>
              <a:buNone/>
            </a:pPr>
            <a:r>
              <a:rPr b="1" lang="en"/>
              <a:t>Role playing Activity</a:t>
            </a:r>
            <a:endParaRPr b="1"/>
          </a:p>
        </p:txBody>
      </p:sp>
      <p:sp>
        <p:nvSpPr>
          <p:cNvPr id="111" name="Google Shape;111;p22"/>
          <p:cNvSpPr txBox="1"/>
          <p:nvPr>
            <p:ph idx="1" type="body"/>
          </p:nvPr>
        </p:nvSpPr>
        <p:spPr>
          <a:xfrm>
            <a:off x="628650" y="1369226"/>
            <a:ext cx="7886700" cy="1827600"/>
          </a:xfrm>
          <a:prstGeom prst="rect">
            <a:avLst/>
          </a:prstGeom>
          <a:noFill/>
          <a:ln>
            <a:noFill/>
          </a:ln>
        </p:spPr>
        <p:txBody>
          <a:bodyPr anchorCtr="0" anchor="t" bIns="34275" lIns="68575" spcFirstLastPara="1" rIns="68575" wrap="square" tIns="34275">
            <a:normAutofit fontScale="92500" lnSpcReduction="10000"/>
          </a:bodyPr>
          <a:lstStyle/>
          <a:p>
            <a:pPr indent="-174148" lvl="0" marL="177800" rtl="0" algn="l">
              <a:lnSpc>
                <a:spcPct val="90000"/>
              </a:lnSpc>
              <a:spcBef>
                <a:spcPts val="0"/>
              </a:spcBef>
              <a:spcAft>
                <a:spcPts val="0"/>
              </a:spcAft>
              <a:buClr>
                <a:schemeClr val="dk1"/>
              </a:buClr>
              <a:buSzPct val="116666"/>
              <a:buChar char="●"/>
            </a:pPr>
            <a:r>
              <a:rPr lang="en"/>
              <a:t>Step I</a:t>
            </a:r>
            <a:endParaRPr/>
          </a:p>
          <a:p>
            <a:pPr indent="0" lvl="0" marL="177800" rtl="0" algn="l">
              <a:lnSpc>
                <a:spcPct val="90000"/>
              </a:lnSpc>
              <a:spcBef>
                <a:spcPts val="800"/>
              </a:spcBef>
              <a:spcAft>
                <a:spcPts val="0"/>
              </a:spcAft>
              <a:buNone/>
            </a:pPr>
            <a:r>
              <a:rPr lang="en"/>
              <a:t>You are a member of an advocacy group. Discuss why your area is important to children’s education, to their futures, and to the future of society. Create a list!</a:t>
            </a:r>
            <a:endParaRPr/>
          </a:p>
          <a:p>
            <a:pPr indent="0" lvl="0" marL="177800" rtl="0" algn="l">
              <a:lnSpc>
                <a:spcPct val="90000"/>
              </a:lnSpc>
              <a:spcBef>
                <a:spcPts val="800"/>
              </a:spcBef>
              <a:spcAft>
                <a:spcPts val="0"/>
              </a:spcAft>
              <a:buNone/>
            </a:pPr>
            <a:r>
              <a:t/>
            </a:r>
            <a:endParaRPr/>
          </a:p>
          <a:p>
            <a:pPr indent="-50800" lvl="0" marL="177800" rtl="0" algn="l">
              <a:lnSpc>
                <a:spcPct val="90000"/>
              </a:lnSpc>
              <a:spcBef>
                <a:spcPts val="800"/>
              </a:spcBef>
              <a:spcAft>
                <a:spcPts val="0"/>
              </a:spcAft>
              <a:buClr>
                <a:schemeClr val="dk1"/>
              </a:buClr>
              <a:buSzPct val="116666"/>
              <a:buNone/>
            </a:pPr>
            <a:r>
              <a:t/>
            </a:r>
            <a:endParaRPr/>
          </a:p>
          <a:p>
            <a:pPr indent="0" lvl="0" marL="0" rtl="0" algn="l">
              <a:lnSpc>
                <a:spcPct val="90000"/>
              </a:lnSpc>
              <a:spcBef>
                <a:spcPts val="800"/>
              </a:spcBef>
              <a:spcAft>
                <a:spcPts val="1200"/>
              </a:spcAft>
              <a:buClr>
                <a:schemeClr val="dk1"/>
              </a:buClr>
              <a:buSzPct val="116666"/>
              <a:buNone/>
            </a:pPr>
            <a:r>
              <a:t/>
            </a:r>
            <a:endParaRPr/>
          </a:p>
        </p:txBody>
      </p:sp>
      <p:sp>
        <p:nvSpPr>
          <p:cNvPr id="112" name="Google Shape;112;p22"/>
          <p:cNvSpPr txBox="1"/>
          <p:nvPr/>
        </p:nvSpPr>
        <p:spPr>
          <a:xfrm>
            <a:off x="664600" y="2222975"/>
            <a:ext cx="7769100" cy="1575600"/>
          </a:xfrm>
          <a:prstGeom prst="rect">
            <a:avLst/>
          </a:prstGeom>
          <a:noFill/>
          <a:ln>
            <a:noFill/>
          </a:ln>
        </p:spPr>
        <p:txBody>
          <a:bodyPr anchorCtr="0" anchor="t" bIns="91425" lIns="91425" spcFirstLastPara="1" rIns="91425" wrap="square" tIns="91425">
            <a:spAutoFit/>
          </a:bodyPr>
          <a:lstStyle/>
          <a:p>
            <a:pPr indent="-184150" lvl="0" marL="177800" rtl="0" algn="l">
              <a:lnSpc>
                <a:spcPct val="90000"/>
              </a:lnSpc>
              <a:spcBef>
                <a:spcPts val="800"/>
              </a:spcBef>
              <a:spcAft>
                <a:spcPts val="0"/>
              </a:spcAft>
              <a:buClr>
                <a:schemeClr val="dk1"/>
              </a:buClr>
              <a:buSzPts val="2100"/>
              <a:buChar char="●"/>
            </a:pPr>
            <a:r>
              <a:rPr lang="en" sz="1800">
                <a:solidFill>
                  <a:schemeClr val="dk2"/>
                </a:solidFill>
              </a:rPr>
              <a:t>Step II</a:t>
            </a:r>
            <a:endParaRPr sz="1800">
              <a:solidFill>
                <a:schemeClr val="dk2"/>
              </a:solidFill>
            </a:endParaRPr>
          </a:p>
          <a:p>
            <a:pPr indent="0" lvl="0" marL="177800" rtl="0" algn="l">
              <a:lnSpc>
                <a:spcPct val="90000"/>
              </a:lnSpc>
              <a:spcBef>
                <a:spcPts val="800"/>
              </a:spcBef>
              <a:spcAft>
                <a:spcPts val="0"/>
              </a:spcAft>
              <a:buClr>
                <a:schemeClr val="dk1"/>
              </a:buClr>
              <a:buSzPts val="1100"/>
              <a:buFont typeface="Arial"/>
              <a:buNone/>
            </a:pPr>
            <a:r>
              <a:rPr lang="en" sz="1800">
                <a:solidFill>
                  <a:schemeClr val="dk2"/>
                </a:solidFill>
              </a:rPr>
              <a:t>You are a member of a school board and an advocate for a specific curriculum. You have to select which programs your schools will offer and how the funding is to be distributed. You must eliminate at least one of the five programs.</a:t>
            </a:r>
            <a:endParaRPr/>
          </a:p>
        </p:txBody>
      </p:sp>
      <p:sp>
        <p:nvSpPr>
          <p:cNvPr id="113" name="Google Shape;113;p22"/>
          <p:cNvSpPr txBox="1"/>
          <p:nvPr/>
        </p:nvSpPr>
        <p:spPr>
          <a:xfrm>
            <a:off x="687525" y="3758425"/>
            <a:ext cx="7597200" cy="1326300"/>
          </a:xfrm>
          <a:prstGeom prst="rect">
            <a:avLst/>
          </a:prstGeom>
          <a:noFill/>
          <a:ln>
            <a:noFill/>
          </a:ln>
        </p:spPr>
        <p:txBody>
          <a:bodyPr anchorCtr="0" anchor="t" bIns="91425" lIns="91425" spcFirstLastPara="1" rIns="91425" wrap="square" tIns="91425">
            <a:spAutoFit/>
          </a:bodyPr>
          <a:lstStyle/>
          <a:p>
            <a:pPr indent="-184150" lvl="0" marL="177800" rtl="0" algn="l">
              <a:lnSpc>
                <a:spcPct val="90000"/>
              </a:lnSpc>
              <a:spcBef>
                <a:spcPts val="800"/>
              </a:spcBef>
              <a:spcAft>
                <a:spcPts val="0"/>
              </a:spcAft>
              <a:buClr>
                <a:schemeClr val="dk1"/>
              </a:buClr>
              <a:buSzPts val="2100"/>
              <a:buChar char="●"/>
            </a:pPr>
            <a:r>
              <a:rPr lang="en" sz="1800">
                <a:solidFill>
                  <a:schemeClr val="dk2"/>
                </a:solidFill>
              </a:rPr>
              <a:t>Step III</a:t>
            </a:r>
            <a:endParaRPr sz="1800">
              <a:solidFill>
                <a:schemeClr val="dk2"/>
              </a:solidFill>
            </a:endParaRPr>
          </a:p>
          <a:p>
            <a:pPr indent="0" lvl="0" marL="177800" rtl="0" algn="l">
              <a:lnSpc>
                <a:spcPct val="90000"/>
              </a:lnSpc>
              <a:spcBef>
                <a:spcPts val="800"/>
              </a:spcBef>
              <a:spcAft>
                <a:spcPts val="0"/>
              </a:spcAft>
              <a:buNone/>
            </a:pPr>
            <a:r>
              <a:rPr lang="en" sz="1800">
                <a:solidFill>
                  <a:schemeClr val="dk2"/>
                </a:solidFill>
              </a:rPr>
              <a:t>The Superintendent does not vote; however, if the board cannot agree, s/he makes the final decision and reports the group’s results to the rest of the class.</a:t>
            </a:r>
            <a:endParaRPr/>
          </a:p>
        </p:txBody>
      </p:sp>
      <p:sp>
        <p:nvSpPr>
          <p:cNvPr id="114" name="Google Shape;114;p22"/>
          <p:cNvSpPr txBox="1"/>
          <p:nvPr/>
        </p:nvSpPr>
        <p:spPr>
          <a:xfrm>
            <a:off x="6144000" y="4753500"/>
            <a:ext cx="3000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1"/>
                </a:solidFill>
              </a:rPr>
              <a:t>From Garry Fourman</a:t>
            </a:r>
            <a:endParaRPr sz="100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