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tPR9z2LgRB7MSt34lS9dqudA3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8131E-1014-47BE-A0DF-6BBF90BE221F}" v="12" dt="2022-10-16T13:02:07.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91A8131E-1014-47BE-A0DF-6BBF90BE221F}"/>
    <pc:docChg chg="undo custSel modSld">
      <pc:chgData name="Dragana Žunič" userId="8ad69b84-948a-4bd4-8f2c-cdaa6cf17412" providerId="ADAL" clId="{91A8131E-1014-47BE-A0DF-6BBF90BE221F}" dt="2022-10-16T13:19:07.955" v="1614" actId="20577"/>
      <pc:docMkLst>
        <pc:docMk/>
      </pc:docMkLst>
      <pc:sldChg chg="modSp mod">
        <pc:chgData name="Dragana Žunič" userId="8ad69b84-948a-4bd4-8f2c-cdaa6cf17412" providerId="ADAL" clId="{91A8131E-1014-47BE-A0DF-6BBF90BE221F}" dt="2022-10-16T10:52:54.117" v="28" actId="20577"/>
        <pc:sldMkLst>
          <pc:docMk/>
          <pc:sldMk cId="0" sldId="257"/>
        </pc:sldMkLst>
        <pc:spChg chg="mod">
          <ac:chgData name="Dragana Žunič" userId="8ad69b84-948a-4bd4-8f2c-cdaa6cf17412" providerId="ADAL" clId="{91A8131E-1014-47BE-A0DF-6BBF90BE221F}" dt="2022-10-16T10:52:54.117" v="28" actId="20577"/>
          <ac:spMkLst>
            <pc:docMk/>
            <pc:sldMk cId="0" sldId="257"/>
            <ac:spMk id="97" creationId="{00000000-0000-0000-0000-000000000000}"/>
          </ac:spMkLst>
        </pc:spChg>
      </pc:sldChg>
      <pc:sldChg chg="modSp mod">
        <pc:chgData name="Dragana Žunič" userId="8ad69b84-948a-4bd4-8f2c-cdaa6cf17412" providerId="ADAL" clId="{91A8131E-1014-47BE-A0DF-6BBF90BE221F}" dt="2022-10-16T13:05:30.068" v="1443" actId="20577"/>
        <pc:sldMkLst>
          <pc:docMk/>
          <pc:sldMk cId="0" sldId="258"/>
        </pc:sldMkLst>
        <pc:spChg chg="mod">
          <ac:chgData name="Dragana Žunič" userId="8ad69b84-948a-4bd4-8f2c-cdaa6cf17412" providerId="ADAL" clId="{91A8131E-1014-47BE-A0DF-6BBF90BE221F}" dt="2022-10-16T10:53:12.374" v="44" actId="20577"/>
          <ac:spMkLst>
            <pc:docMk/>
            <pc:sldMk cId="0" sldId="258"/>
            <ac:spMk id="111" creationId="{00000000-0000-0000-0000-000000000000}"/>
          </ac:spMkLst>
        </pc:spChg>
        <pc:spChg chg="mod">
          <ac:chgData name="Dragana Žunič" userId="8ad69b84-948a-4bd4-8f2c-cdaa6cf17412" providerId="ADAL" clId="{91A8131E-1014-47BE-A0DF-6BBF90BE221F}" dt="2022-10-16T13:05:30.068" v="1443" actId="20577"/>
          <ac:spMkLst>
            <pc:docMk/>
            <pc:sldMk cId="0" sldId="258"/>
            <ac:spMk id="114" creationId="{00000000-0000-0000-0000-000000000000}"/>
          </ac:spMkLst>
        </pc:spChg>
        <pc:spChg chg="mod">
          <ac:chgData name="Dragana Žunič" userId="8ad69b84-948a-4bd4-8f2c-cdaa6cf17412" providerId="ADAL" clId="{91A8131E-1014-47BE-A0DF-6BBF90BE221F}" dt="2022-10-16T12:45:36.939" v="702" actId="20577"/>
          <ac:spMkLst>
            <pc:docMk/>
            <pc:sldMk cId="0" sldId="258"/>
            <ac:spMk id="116" creationId="{00000000-0000-0000-0000-000000000000}"/>
          </ac:spMkLst>
        </pc:spChg>
        <pc:spChg chg="mod">
          <ac:chgData name="Dragana Žunič" userId="8ad69b84-948a-4bd4-8f2c-cdaa6cf17412" providerId="ADAL" clId="{91A8131E-1014-47BE-A0DF-6BBF90BE221F}" dt="2022-10-16T12:47:35.941" v="727" actId="20577"/>
          <ac:spMkLst>
            <pc:docMk/>
            <pc:sldMk cId="0" sldId="258"/>
            <ac:spMk id="118" creationId="{00000000-0000-0000-0000-000000000000}"/>
          </ac:spMkLst>
        </pc:spChg>
        <pc:spChg chg="mod">
          <ac:chgData name="Dragana Žunič" userId="8ad69b84-948a-4bd4-8f2c-cdaa6cf17412" providerId="ADAL" clId="{91A8131E-1014-47BE-A0DF-6BBF90BE221F}" dt="2022-10-16T12:44:30.221" v="682" actId="20577"/>
          <ac:spMkLst>
            <pc:docMk/>
            <pc:sldMk cId="0" sldId="258"/>
            <ac:spMk id="120" creationId="{00000000-0000-0000-0000-000000000000}"/>
          </ac:spMkLst>
        </pc:spChg>
      </pc:sldChg>
      <pc:sldChg chg="modSp mod">
        <pc:chgData name="Dragana Žunič" userId="8ad69b84-948a-4bd4-8f2c-cdaa6cf17412" providerId="ADAL" clId="{91A8131E-1014-47BE-A0DF-6BBF90BE221F}" dt="2022-10-16T12:50:10.609" v="903" actId="20577"/>
        <pc:sldMkLst>
          <pc:docMk/>
          <pc:sldMk cId="0" sldId="259"/>
        </pc:sldMkLst>
        <pc:spChg chg="mod">
          <ac:chgData name="Dragana Žunič" userId="8ad69b84-948a-4bd4-8f2c-cdaa6cf17412" providerId="ADAL" clId="{91A8131E-1014-47BE-A0DF-6BBF90BE221F}" dt="2022-10-16T12:48:28.980" v="752" actId="5793"/>
          <ac:spMkLst>
            <pc:docMk/>
            <pc:sldMk cId="0" sldId="259"/>
            <ac:spMk id="127" creationId="{00000000-0000-0000-0000-000000000000}"/>
          </ac:spMkLst>
        </pc:spChg>
        <pc:spChg chg="mod">
          <ac:chgData name="Dragana Žunič" userId="8ad69b84-948a-4bd4-8f2c-cdaa6cf17412" providerId="ADAL" clId="{91A8131E-1014-47BE-A0DF-6BBF90BE221F}" dt="2022-10-16T12:50:10.609" v="903" actId="20577"/>
          <ac:spMkLst>
            <pc:docMk/>
            <pc:sldMk cId="0" sldId="259"/>
            <ac:spMk id="128" creationId="{00000000-0000-0000-0000-000000000000}"/>
          </ac:spMkLst>
        </pc:spChg>
      </pc:sldChg>
      <pc:sldChg chg="modSp mod">
        <pc:chgData name="Dragana Žunič" userId="8ad69b84-948a-4bd4-8f2c-cdaa6cf17412" providerId="ADAL" clId="{91A8131E-1014-47BE-A0DF-6BBF90BE221F}" dt="2022-10-16T12:57:46.642" v="1256" actId="20577"/>
        <pc:sldMkLst>
          <pc:docMk/>
          <pc:sldMk cId="0" sldId="260"/>
        </pc:sldMkLst>
        <pc:spChg chg="mod">
          <ac:chgData name="Dragana Žunič" userId="8ad69b84-948a-4bd4-8f2c-cdaa6cf17412" providerId="ADAL" clId="{91A8131E-1014-47BE-A0DF-6BBF90BE221F}" dt="2022-10-16T12:56:50.756" v="1244" actId="255"/>
          <ac:spMkLst>
            <pc:docMk/>
            <pc:sldMk cId="0" sldId="260"/>
            <ac:spMk id="140" creationId="{00000000-0000-0000-0000-000000000000}"/>
          </ac:spMkLst>
        </pc:spChg>
        <pc:spChg chg="mod">
          <ac:chgData name="Dragana Žunič" userId="8ad69b84-948a-4bd4-8f2c-cdaa6cf17412" providerId="ADAL" clId="{91A8131E-1014-47BE-A0DF-6BBF90BE221F}" dt="2022-10-16T12:57:06.828" v="1245" actId="255"/>
          <ac:spMkLst>
            <pc:docMk/>
            <pc:sldMk cId="0" sldId="260"/>
            <ac:spMk id="143" creationId="{00000000-0000-0000-0000-000000000000}"/>
          </ac:spMkLst>
        </pc:spChg>
        <pc:spChg chg="mod">
          <ac:chgData name="Dragana Žunič" userId="8ad69b84-948a-4bd4-8f2c-cdaa6cf17412" providerId="ADAL" clId="{91A8131E-1014-47BE-A0DF-6BBF90BE221F}" dt="2022-10-16T12:57:14.726" v="1246" actId="255"/>
          <ac:spMkLst>
            <pc:docMk/>
            <pc:sldMk cId="0" sldId="260"/>
            <ac:spMk id="145" creationId="{00000000-0000-0000-0000-000000000000}"/>
          </ac:spMkLst>
        </pc:spChg>
        <pc:spChg chg="mod">
          <ac:chgData name="Dragana Žunič" userId="8ad69b84-948a-4bd4-8f2c-cdaa6cf17412" providerId="ADAL" clId="{91A8131E-1014-47BE-A0DF-6BBF90BE221F}" dt="2022-10-16T12:57:20.724" v="1247" actId="255"/>
          <ac:spMkLst>
            <pc:docMk/>
            <pc:sldMk cId="0" sldId="260"/>
            <ac:spMk id="147" creationId="{00000000-0000-0000-0000-000000000000}"/>
          </ac:spMkLst>
        </pc:spChg>
        <pc:spChg chg="mod">
          <ac:chgData name="Dragana Žunič" userId="8ad69b84-948a-4bd4-8f2c-cdaa6cf17412" providerId="ADAL" clId="{91A8131E-1014-47BE-A0DF-6BBF90BE221F}" dt="2022-10-16T12:57:46.642" v="1256" actId="20577"/>
          <ac:spMkLst>
            <pc:docMk/>
            <pc:sldMk cId="0" sldId="260"/>
            <ac:spMk id="149" creationId="{00000000-0000-0000-0000-000000000000}"/>
          </ac:spMkLst>
        </pc:spChg>
      </pc:sldChg>
      <pc:sldChg chg="modSp mod">
        <pc:chgData name="Dragana Žunič" userId="8ad69b84-948a-4bd4-8f2c-cdaa6cf17412" providerId="ADAL" clId="{91A8131E-1014-47BE-A0DF-6BBF90BE221F}" dt="2022-10-16T12:55:21.279" v="1241" actId="255"/>
        <pc:sldMkLst>
          <pc:docMk/>
          <pc:sldMk cId="0" sldId="261"/>
        </pc:sldMkLst>
        <pc:spChg chg="mod">
          <ac:chgData name="Dragana Žunič" userId="8ad69b84-948a-4bd4-8f2c-cdaa6cf17412" providerId="ADAL" clId="{91A8131E-1014-47BE-A0DF-6BBF90BE221F}" dt="2022-10-16T12:53:33.660" v="1158" actId="20577"/>
          <ac:spMkLst>
            <pc:docMk/>
            <pc:sldMk cId="0" sldId="261"/>
            <ac:spMk id="155" creationId="{00000000-0000-0000-0000-000000000000}"/>
          </ac:spMkLst>
        </pc:spChg>
        <pc:spChg chg="mod">
          <ac:chgData name="Dragana Žunič" userId="8ad69b84-948a-4bd4-8f2c-cdaa6cf17412" providerId="ADAL" clId="{91A8131E-1014-47BE-A0DF-6BBF90BE221F}" dt="2022-10-16T12:55:11.270" v="1240" actId="255"/>
          <ac:spMkLst>
            <pc:docMk/>
            <pc:sldMk cId="0" sldId="261"/>
            <ac:spMk id="159" creationId="{00000000-0000-0000-0000-000000000000}"/>
          </ac:spMkLst>
        </pc:spChg>
        <pc:spChg chg="mod">
          <ac:chgData name="Dragana Žunič" userId="8ad69b84-948a-4bd4-8f2c-cdaa6cf17412" providerId="ADAL" clId="{91A8131E-1014-47BE-A0DF-6BBF90BE221F}" dt="2022-10-16T12:55:21.279" v="1241" actId="255"/>
          <ac:spMkLst>
            <pc:docMk/>
            <pc:sldMk cId="0" sldId="261"/>
            <ac:spMk id="161" creationId="{00000000-0000-0000-0000-000000000000}"/>
          </ac:spMkLst>
        </pc:spChg>
        <pc:spChg chg="mod">
          <ac:chgData name="Dragana Žunič" userId="8ad69b84-948a-4bd4-8f2c-cdaa6cf17412" providerId="ADAL" clId="{91A8131E-1014-47BE-A0DF-6BBF90BE221F}" dt="2022-10-16T12:55:04.730" v="1239" actId="20577"/>
          <ac:spMkLst>
            <pc:docMk/>
            <pc:sldMk cId="0" sldId="261"/>
            <ac:spMk id="163" creationId="{00000000-0000-0000-0000-000000000000}"/>
          </ac:spMkLst>
        </pc:spChg>
        <pc:spChg chg="mod">
          <ac:chgData name="Dragana Žunič" userId="8ad69b84-948a-4bd4-8f2c-cdaa6cf17412" providerId="ADAL" clId="{91A8131E-1014-47BE-A0DF-6BBF90BE221F}" dt="2022-10-16T12:54:52.719" v="1236" actId="255"/>
          <ac:spMkLst>
            <pc:docMk/>
            <pc:sldMk cId="0" sldId="261"/>
            <ac:spMk id="165" creationId="{00000000-0000-0000-0000-000000000000}"/>
          </ac:spMkLst>
        </pc:spChg>
      </pc:sldChg>
      <pc:sldChg chg="modSp mod">
        <pc:chgData name="Dragana Žunič" userId="8ad69b84-948a-4bd4-8f2c-cdaa6cf17412" providerId="ADAL" clId="{91A8131E-1014-47BE-A0DF-6BBF90BE221F}" dt="2022-10-16T13:19:07.955" v="1614" actId="20577"/>
        <pc:sldMkLst>
          <pc:docMk/>
          <pc:sldMk cId="0" sldId="262"/>
        </pc:sldMkLst>
        <pc:spChg chg="mod">
          <ac:chgData name="Dragana Žunič" userId="8ad69b84-948a-4bd4-8f2c-cdaa6cf17412" providerId="ADAL" clId="{91A8131E-1014-47BE-A0DF-6BBF90BE221F}" dt="2022-10-16T12:58:21.835" v="1290" actId="20577"/>
          <ac:spMkLst>
            <pc:docMk/>
            <pc:sldMk cId="0" sldId="262"/>
            <ac:spMk id="171" creationId="{00000000-0000-0000-0000-000000000000}"/>
          </ac:spMkLst>
        </pc:spChg>
        <pc:spChg chg="mod">
          <ac:chgData name="Dragana Žunič" userId="8ad69b84-948a-4bd4-8f2c-cdaa6cf17412" providerId="ADAL" clId="{91A8131E-1014-47BE-A0DF-6BBF90BE221F}" dt="2022-10-16T12:59:04.026" v="1330" actId="20577"/>
          <ac:spMkLst>
            <pc:docMk/>
            <pc:sldMk cId="0" sldId="262"/>
            <ac:spMk id="174" creationId="{00000000-0000-0000-0000-000000000000}"/>
          </ac:spMkLst>
        </pc:spChg>
        <pc:spChg chg="mod">
          <ac:chgData name="Dragana Žunič" userId="8ad69b84-948a-4bd4-8f2c-cdaa6cf17412" providerId="ADAL" clId="{91A8131E-1014-47BE-A0DF-6BBF90BE221F}" dt="2022-10-16T13:06:33.025" v="1468" actId="20577"/>
          <ac:spMkLst>
            <pc:docMk/>
            <pc:sldMk cId="0" sldId="262"/>
            <ac:spMk id="176" creationId="{00000000-0000-0000-0000-000000000000}"/>
          </ac:spMkLst>
        </pc:spChg>
        <pc:spChg chg="mod">
          <ac:chgData name="Dragana Žunič" userId="8ad69b84-948a-4bd4-8f2c-cdaa6cf17412" providerId="ADAL" clId="{91A8131E-1014-47BE-A0DF-6BBF90BE221F}" dt="2022-10-16T13:07:43.040" v="1551" actId="20577"/>
          <ac:spMkLst>
            <pc:docMk/>
            <pc:sldMk cId="0" sldId="262"/>
            <ac:spMk id="178" creationId="{00000000-0000-0000-0000-000000000000}"/>
          </ac:spMkLst>
        </pc:spChg>
        <pc:spChg chg="mod">
          <ac:chgData name="Dragana Žunič" userId="8ad69b84-948a-4bd4-8f2c-cdaa6cf17412" providerId="ADAL" clId="{91A8131E-1014-47BE-A0DF-6BBF90BE221F}" dt="2022-10-16T13:01:37.007" v="1423" actId="20577"/>
          <ac:spMkLst>
            <pc:docMk/>
            <pc:sldMk cId="0" sldId="262"/>
            <ac:spMk id="180" creationId="{00000000-0000-0000-0000-000000000000}"/>
          </ac:spMkLst>
        </pc:spChg>
        <pc:spChg chg="mod">
          <ac:chgData name="Dragana Žunič" userId="8ad69b84-948a-4bd4-8f2c-cdaa6cf17412" providerId="ADAL" clId="{91A8131E-1014-47BE-A0DF-6BBF90BE221F}" dt="2022-10-16T13:19:07.955" v="1614" actId="20577"/>
          <ac:spMkLst>
            <pc:docMk/>
            <pc:sldMk cId="0" sldId="262"/>
            <ac:spMk id="182" creationId="{00000000-0000-0000-0000-000000000000}"/>
          </ac:spMkLst>
        </pc:spChg>
        <pc:spChg chg="mod">
          <ac:chgData name="Dragana Žunič" userId="8ad69b84-948a-4bd4-8f2c-cdaa6cf17412" providerId="ADAL" clId="{91A8131E-1014-47BE-A0DF-6BBF90BE221F}" dt="2022-10-16T13:07:09.529" v="1508" actId="20577"/>
          <ac:spMkLst>
            <pc:docMk/>
            <pc:sldMk cId="0" sldId="262"/>
            <ac:spMk id="184" creationId="{00000000-0000-0000-0000-000000000000}"/>
          </ac:spMkLst>
        </pc:spChg>
        <pc:spChg chg="mod">
          <ac:chgData name="Dragana Žunič" userId="8ad69b84-948a-4bd4-8f2c-cdaa6cf17412" providerId="ADAL" clId="{91A8131E-1014-47BE-A0DF-6BBF90BE221F}" dt="2022-10-16T13:07:24.062" v="1543" actId="20577"/>
          <ac:spMkLst>
            <pc:docMk/>
            <pc:sldMk cId="0" sldId="262"/>
            <ac:spMk id="186" creationId="{00000000-0000-0000-0000-000000000000}"/>
          </ac:spMkLst>
        </pc:spChg>
      </pc:sldChg>
      <pc:sldChg chg="modSp mod">
        <pc:chgData name="Dragana Žunič" userId="8ad69b84-948a-4bd4-8f2c-cdaa6cf17412" providerId="ADAL" clId="{91A8131E-1014-47BE-A0DF-6BBF90BE221F}" dt="2022-10-16T13:08:17.903" v="1577" actId="20577"/>
        <pc:sldMkLst>
          <pc:docMk/>
          <pc:sldMk cId="0" sldId="264"/>
        </pc:sldMkLst>
        <pc:spChg chg="mod">
          <ac:chgData name="Dragana Žunič" userId="8ad69b84-948a-4bd4-8f2c-cdaa6cf17412" providerId="ADAL" clId="{91A8131E-1014-47BE-A0DF-6BBF90BE221F}" dt="2022-10-16T13:08:17.903" v="1577" actId="20577"/>
          <ac:spMkLst>
            <pc:docMk/>
            <pc:sldMk cId="0" sldId="264"/>
            <ac:spMk id="219" creationId="{00000000-0000-0000-0000-000000000000}"/>
          </ac:spMkLst>
        </pc:spChg>
      </pc:sldChg>
      <pc:sldChg chg="modSp mod">
        <pc:chgData name="Dragana Žunič" userId="8ad69b84-948a-4bd4-8f2c-cdaa6cf17412" providerId="ADAL" clId="{91A8131E-1014-47BE-A0DF-6BBF90BE221F}" dt="2022-10-16T13:08:31.553" v="1605" actId="20577"/>
        <pc:sldMkLst>
          <pc:docMk/>
          <pc:sldMk cId="0" sldId="265"/>
        </pc:sldMkLst>
        <pc:spChg chg="mod">
          <ac:chgData name="Dragana Žunič" userId="8ad69b84-948a-4bd4-8f2c-cdaa6cf17412" providerId="ADAL" clId="{91A8131E-1014-47BE-A0DF-6BBF90BE221F}" dt="2022-10-16T13:08:31.553" v="1605" actId="20577"/>
          <ac:spMkLst>
            <pc:docMk/>
            <pc:sldMk cId="0" sldId="265"/>
            <ac:spMk id="2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nnerisms%20video18.4.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dirty="0"/>
              <a:t>Social Skills Make Inclusive Life Easier</a:t>
            </a:r>
            <a:endParaRPr sz="2800" dirty="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37" name="Google Shape;237;p10"/>
          <p:cNvGrpSpPr/>
          <p:nvPr/>
        </p:nvGrpSpPr>
        <p:grpSpPr>
          <a:xfrm>
            <a:off x="1303402" y="3985"/>
            <a:ext cx="9772765" cy="6858000"/>
            <a:chOff x="1303402" y="3985"/>
            <a:chExt cx="9772765" cy="6858000"/>
          </a:xfrm>
        </p:grpSpPr>
        <p:sp>
          <p:nvSpPr>
            <p:cNvPr id="238" name="Google Shape;238;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5" name="Google Shape;245;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sym typeface="Overlock"/>
              </a:rPr>
              <a:t>Hvala </a:t>
            </a:r>
            <a:r>
              <a:rPr lang="sl-SI" sz="5200">
                <a:solidFill>
                  <a:schemeClr val="dk2"/>
                </a:solidFill>
                <a:latin typeface="Overlock"/>
                <a:sym typeface="Overlock"/>
              </a:rPr>
              <a:t>za pozornost.</a:t>
            </a:r>
            <a:endParaRPr/>
          </a:p>
        </p:txBody>
      </p:sp>
      <p:sp>
        <p:nvSpPr>
          <p:cNvPr id="246" name="Google Shape;246;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2" name="Google Shape;252;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3" name="Google Shape;253;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4" name="Google Shape;254;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5" name="Google Shape;255;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40082" y="1709837"/>
            <a:ext cx="3839452" cy="3622452"/>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sl-SI" sz="4000" dirty="0">
                <a:solidFill>
                  <a:srgbClr val="FFFFFF"/>
                </a:solidFill>
                <a:latin typeface="Overlock"/>
                <a:sym typeface="Overlock"/>
              </a:rPr>
              <a:t>Stereotipna vedenja</a:t>
            </a:r>
            <a:endParaRPr sz="4000" dirty="0"/>
          </a:p>
        </p:txBody>
      </p:sp>
      <p:pic>
        <p:nvPicPr>
          <p:cNvPr id="98" name="Google Shape;98;p2"/>
          <p:cNvPicPr preferRelativeResize="0">
            <a:picLocks noGrp="1"/>
          </p:cNvPicPr>
          <p:nvPr>
            <p:ph type="body" idx="1"/>
          </p:nvPr>
        </p:nvPicPr>
        <p:blipFill rotWithShape="1">
          <a:blip r:embed="rId3">
            <a:alphaModFix/>
          </a:blip>
          <a:srcRect t="24137" b="19614"/>
          <a:stretch/>
        </p:blipFill>
        <p:spPr>
          <a:xfrm>
            <a:off x="4787757" y="1407355"/>
            <a:ext cx="6764163" cy="40432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ea typeface="Overlock"/>
                <a:cs typeface="Overlock"/>
                <a:sym typeface="Overlock"/>
              </a:rPr>
              <a:t>Pogovorimo se o</a:t>
            </a:r>
            <a:r>
              <a:rPr lang="en-US" sz="4000" dirty="0">
                <a:solidFill>
                  <a:schemeClr val="dk2"/>
                </a:solidFill>
                <a:latin typeface="Overlock"/>
                <a:ea typeface="Overlock"/>
                <a:cs typeface="Overlock"/>
                <a:sym typeface="Overlock"/>
              </a:rPr>
              <a:t>…</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1066876"/>
            <a:ext cx="5115491" cy="4725370"/>
            <a:chOff x="0" y="111223"/>
            <a:chExt cx="5115491" cy="4725370"/>
          </a:xfrm>
        </p:grpSpPr>
        <p:sp>
          <p:nvSpPr>
            <p:cNvPr id="113" name="Google Shape;113;p3"/>
            <p:cNvSpPr/>
            <p:nvPr/>
          </p:nvSpPr>
          <p:spPr>
            <a:xfrm>
              <a:off x="0" y="111223"/>
              <a:ext cx="5115491" cy="114678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55981" y="167204"/>
              <a:ext cx="5003529" cy="103482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err="1">
                  <a:solidFill>
                    <a:schemeClr val="lt1"/>
                  </a:solidFill>
                  <a:latin typeface="Calibri"/>
                  <a:ea typeface="Calibri"/>
                  <a:cs typeface="Calibri"/>
                  <a:sym typeface="Calibri"/>
                </a:rPr>
                <a:t>Kaj</a:t>
              </a:r>
              <a:r>
                <a:rPr lang="en-US" sz="1600" b="0" i="0" u="none" strike="noStrike" cap="none" dirty="0">
                  <a:solidFill>
                    <a:schemeClr val="lt1"/>
                  </a:solidFill>
                  <a:latin typeface="Calibri"/>
                  <a:ea typeface="Calibri"/>
                  <a:cs typeface="Calibri"/>
                  <a:sym typeface="Calibri"/>
                </a:rPr>
                <a:t> so </a:t>
              </a:r>
              <a:r>
                <a:rPr lang="sl-SI" sz="1600" b="0" i="0" u="none" strike="noStrike" cap="none" dirty="0">
                  <a:solidFill>
                    <a:schemeClr val="lt1"/>
                  </a:solidFill>
                  <a:latin typeface="Calibri"/>
                  <a:ea typeface="Calibri"/>
                  <a:cs typeface="Calibri"/>
                  <a:sym typeface="Calibri"/>
                </a:rPr>
                <a:t>stereotipna vedenja</a:t>
              </a:r>
              <a:r>
                <a:rPr lang="en-US" sz="1600" b="0" i="0" u="none" strike="noStrike" cap="none" dirty="0">
                  <a:solidFill>
                    <a:schemeClr val="lt1"/>
                  </a:solidFill>
                  <a:latin typeface="Calibri"/>
                  <a:ea typeface="Calibri"/>
                  <a:cs typeface="Calibri"/>
                  <a:sym typeface="Calibri"/>
                </a:rPr>
                <a:t>? </a:t>
              </a:r>
              <a:r>
                <a:rPr lang="sl-SI" sz="1600" b="0" i="0" u="none" strike="noStrike" cap="none" dirty="0">
                  <a:solidFill>
                    <a:schemeClr val="lt1"/>
                  </a:solidFill>
                  <a:latin typeface="Calibri"/>
                  <a:ea typeface="Calibri"/>
                  <a:cs typeface="Calibri"/>
                  <a:sym typeface="Calibri"/>
                </a:rPr>
                <a:t>Neobičajna,</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ponavljajoča</a:t>
              </a:r>
              <a:r>
                <a:rPr lang="en-US" sz="1600" b="0" i="0" u="none" strike="noStrike" cap="none" dirty="0">
                  <a:solidFill>
                    <a:schemeClr val="lt1"/>
                  </a:solidFill>
                  <a:latin typeface="Calibri"/>
                  <a:ea typeface="Calibri"/>
                  <a:cs typeface="Calibri"/>
                  <a:sym typeface="Calibri"/>
                </a:rPr>
                <a:t> se</a:t>
              </a:r>
              <a:r>
                <a:rPr lang="sl-SI" sz="1600" b="0" i="0" u="none" strike="noStrike" cap="none" dirty="0">
                  <a:solidFill>
                    <a:schemeClr val="lt1"/>
                  </a:solidFill>
                  <a:latin typeface="Calibri"/>
                  <a:ea typeface="Calibri"/>
                  <a:cs typeface="Calibri"/>
                  <a:sym typeface="Calibri"/>
                </a:rPr>
                <a:t> gibanja in</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vedenja</a:t>
              </a:r>
              <a:r>
                <a:rPr lang="en-US" sz="1600" b="0" i="0" u="none" strike="noStrike" cap="none" dirty="0">
                  <a:solidFill>
                    <a:schemeClr val="lt1"/>
                  </a:solidFill>
                  <a:latin typeface="Calibri"/>
                  <a:ea typeface="Calibri"/>
                  <a:cs typeface="Calibri"/>
                  <a:sym typeface="Calibri"/>
                </a:rPr>
                <a:t>, ki so </a:t>
              </a:r>
              <a:r>
                <a:rPr lang="en-US" sz="1600" b="0" i="0" u="none" strike="noStrike" cap="none" dirty="0" err="1">
                  <a:solidFill>
                    <a:schemeClr val="lt1"/>
                  </a:solidFill>
                  <a:latin typeface="Calibri"/>
                  <a:ea typeface="Calibri"/>
                  <a:cs typeface="Calibri"/>
                  <a:sym typeface="Calibri"/>
                </a:rPr>
                <a:t>družbeno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nesprejemljiva</a:t>
              </a:r>
              <a:r>
                <a:rPr lang="sl-SI" sz="1600" b="0" i="0" u="none" strike="noStrike" cap="none" dirty="0">
                  <a:solidFill>
                    <a:schemeClr val="lt1"/>
                  </a:solidFill>
                  <a:latin typeface="Calibri"/>
                  <a:ea typeface="Calibri"/>
                  <a:cs typeface="Calibri"/>
                  <a:sym typeface="Calibri"/>
                </a:rPr>
                <a:t>.</a:t>
              </a:r>
              <a:endParaRPr sz="1600" b="0" i="0" u="none" strike="noStrike" cap="none" dirty="0">
                <a:solidFill>
                  <a:schemeClr val="lt1"/>
                </a:solidFill>
                <a:latin typeface="Calibri"/>
                <a:ea typeface="Calibri"/>
                <a:cs typeface="Calibri"/>
                <a:sym typeface="Calibri"/>
              </a:endParaRPr>
            </a:p>
          </p:txBody>
        </p:sp>
        <p:sp>
          <p:nvSpPr>
            <p:cNvPr id="115" name="Google Shape;115;p3"/>
            <p:cNvSpPr/>
            <p:nvPr/>
          </p:nvSpPr>
          <p:spPr>
            <a:xfrm>
              <a:off x="0" y="1304086"/>
              <a:ext cx="5115491" cy="1146782"/>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55981" y="1304086"/>
              <a:ext cx="5003529" cy="103482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lt1"/>
                  </a:solidFill>
                  <a:latin typeface="Calibri"/>
                  <a:ea typeface="Calibri"/>
                  <a:cs typeface="Calibri"/>
                  <a:sym typeface="Calibri"/>
                </a:rPr>
                <a:t>K</a:t>
              </a:r>
              <a:r>
                <a:rPr lang="sl-SI" sz="1600" b="0" i="0" u="none" strike="noStrike" cap="none" dirty="0" err="1">
                  <a:solidFill>
                    <a:schemeClr val="lt1"/>
                  </a:solidFill>
                  <a:latin typeface="Calibri"/>
                  <a:ea typeface="Calibri"/>
                  <a:cs typeface="Calibri"/>
                  <a:sym typeface="Calibri"/>
                </a:rPr>
                <a:t>atera</a:t>
              </a:r>
              <a:r>
                <a:rPr lang="sl-SI" sz="1600" b="0" i="0" u="none" strike="noStrike" cap="none" dirty="0">
                  <a:solidFill>
                    <a:schemeClr val="lt1"/>
                  </a:solidFill>
                  <a:latin typeface="Calibri"/>
                  <a:ea typeface="Calibri"/>
                  <a:cs typeface="Calibri"/>
                  <a:sym typeface="Calibri"/>
                </a:rPr>
                <a:t> so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družbeno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nesprejemljiv</a:t>
              </a:r>
              <a:r>
                <a:rPr lang="sl-SI" sz="1600" b="0" i="0" u="none" strike="noStrike" cap="none" dirty="0">
                  <a:solidFill>
                    <a:schemeClr val="lt1"/>
                  </a:solidFill>
                  <a:latin typeface="Calibri"/>
                  <a:ea typeface="Calibri"/>
                  <a:cs typeface="Calibri"/>
                  <a:sym typeface="Calibri"/>
                </a:rPr>
                <a:t>a</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vedenj</a:t>
              </a:r>
              <a:r>
                <a:rPr lang="sl-SI" sz="1600" b="0" i="0" u="none" strike="noStrike" cap="none" dirty="0">
                  <a:solidFill>
                    <a:schemeClr val="lt1"/>
                  </a:solidFill>
                  <a:latin typeface="Calibri"/>
                  <a:ea typeface="Calibri"/>
                  <a:cs typeface="Calibri"/>
                  <a:sym typeface="Calibri"/>
                </a:rPr>
                <a:t>a</a:t>
              </a:r>
              <a:r>
                <a:rPr lang="en-US" sz="1600" b="0" i="0" u="none" strike="noStrike" cap="none" dirty="0">
                  <a:solidFill>
                    <a:schemeClr val="lt1"/>
                  </a:solidFill>
                  <a:latin typeface="Calibri"/>
                  <a:ea typeface="Calibri"/>
                  <a:cs typeface="Calibri"/>
                  <a:sym typeface="Calibri"/>
                </a:rPr>
                <a:t>? </a:t>
              </a:r>
              <a:r>
                <a:rPr lang="sl-SI" sz="1600" dirty="0">
                  <a:solidFill>
                    <a:schemeClr val="lt1"/>
                  </a:solidFill>
                  <a:latin typeface="Calibri"/>
                  <a:ea typeface="Calibri"/>
                  <a:cs typeface="Calibri"/>
                  <a:sym typeface="Calibri"/>
                </a:rPr>
                <a:t>V</a:t>
              </a:r>
              <a:r>
                <a:rPr lang="en-US" sz="1600" b="0" i="0" u="none" strike="noStrike" cap="none" dirty="0" err="1">
                  <a:solidFill>
                    <a:schemeClr val="lt1"/>
                  </a:solidFill>
                  <a:latin typeface="Calibri"/>
                  <a:ea typeface="Calibri"/>
                  <a:cs typeface="Calibri"/>
                  <a:sym typeface="Calibri"/>
                </a:rPr>
                <a:t>rtanje</a:t>
              </a:r>
              <a:r>
                <a:rPr lang="en-US" sz="1600" b="0" i="0" u="none" strike="noStrike" cap="none" dirty="0">
                  <a:solidFill>
                    <a:schemeClr val="lt1"/>
                  </a:solidFill>
                  <a:latin typeface="Calibri"/>
                  <a:ea typeface="Calibri"/>
                  <a:cs typeface="Calibri"/>
                  <a:sym typeface="Calibri"/>
                </a:rPr>
                <a:t> po </a:t>
              </a:r>
              <a:r>
                <a:rPr lang="en-US" sz="1600" b="0" i="0" u="none" strike="noStrike" cap="none" dirty="0" err="1">
                  <a:solidFill>
                    <a:schemeClr val="lt1"/>
                  </a:solidFill>
                  <a:latin typeface="Calibri"/>
                  <a:ea typeface="Calibri"/>
                  <a:cs typeface="Calibri"/>
                  <a:sym typeface="Calibri"/>
                </a:rPr>
                <a:t>nosu</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dotikanje</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intimnih</a:t>
              </a:r>
              <a:r>
                <a:rPr lang="en-US" sz="1600" b="0" i="0" u="none" strike="noStrike" cap="none" dirty="0">
                  <a:solidFill>
                    <a:schemeClr val="lt1"/>
                  </a:solidFill>
                  <a:latin typeface="Calibri"/>
                  <a:ea typeface="Calibri"/>
                  <a:cs typeface="Calibri"/>
                  <a:sym typeface="Calibri"/>
                </a:rPr>
                <a:t> </a:t>
              </a:r>
              <a:r>
                <a:rPr lang="sl-SI" sz="1600" b="0" i="0" u="none" strike="noStrike" cap="none" dirty="0">
                  <a:solidFill>
                    <a:schemeClr val="lt1"/>
                  </a:solidFill>
                  <a:latin typeface="Calibri"/>
                  <a:ea typeface="Calibri"/>
                  <a:cs typeface="Calibri"/>
                  <a:sym typeface="Calibri"/>
                </a:rPr>
                <a:t>predelov</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telesa</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prehranjevanje</a:t>
              </a:r>
              <a:r>
                <a:rPr lang="en-US" sz="1600" b="0" i="0" u="none" strike="noStrike" cap="none" dirty="0">
                  <a:solidFill>
                    <a:schemeClr val="lt1"/>
                  </a:solidFill>
                  <a:latin typeface="Calibri"/>
                  <a:ea typeface="Calibri"/>
                  <a:cs typeface="Calibri"/>
                  <a:sym typeface="Calibri"/>
                </a:rPr>
                <a:t> z </a:t>
              </a:r>
              <a:r>
                <a:rPr lang="en-US" sz="1600" b="0" i="0" u="none" strike="noStrike" cap="none" dirty="0" err="1">
                  <a:solidFill>
                    <a:schemeClr val="lt1"/>
                  </a:solidFill>
                  <a:latin typeface="Calibri"/>
                  <a:ea typeface="Calibri"/>
                  <a:cs typeface="Calibri"/>
                  <a:sym typeface="Calibri"/>
                </a:rPr>
                <a:t>odprtimi</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ust</a:t>
              </a:r>
              <a:r>
                <a:rPr lang="sl-SI" sz="1600" b="0" i="0" u="none" strike="noStrike" cap="none" dirty="0">
                  <a:solidFill>
                    <a:schemeClr val="lt1"/>
                  </a:solidFill>
                  <a:latin typeface="Calibri"/>
                  <a:ea typeface="Calibri"/>
                  <a:cs typeface="Calibri"/>
                  <a:sym typeface="Calibri"/>
                </a:rPr>
                <a:t>m</a:t>
              </a:r>
              <a:r>
                <a:rPr lang="en-US" sz="1600" b="0" i="0" u="none" strike="noStrike" cap="none" dirty="0" err="1">
                  <a:solidFill>
                    <a:schemeClr val="lt1"/>
                  </a:solidFill>
                  <a:latin typeface="Calibri"/>
                  <a:ea typeface="Calibri"/>
                  <a:cs typeface="Calibri"/>
                  <a:sym typeface="Calibri"/>
                </a:rPr>
                <a:t>i</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zibanje</a:t>
              </a:r>
              <a:r>
                <a:rPr lang="sl-SI" sz="1600" b="0" i="0" u="none" strike="noStrike" cap="none" dirty="0">
                  <a:solidFill>
                    <a:schemeClr val="lt1"/>
                  </a:solidFill>
                  <a:latin typeface="Calibri"/>
                  <a:ea typeface="Calibri"/>
                  <a:cs typeface="Calibri"/>
                  <a:sym typeface="Calibri"/>
                </a:rPr>
                <a:t> zgornjega dela telesa</a:t>
              </a:r>
              <a:r>
                <a:rPr lang="en-US" sz="1600" b="0" i="0" u="none" strike="noStrike" cap="none" dirty="0">
                  <a:solidFill>
                    <a:schemeClr val="lt1"/>
                  </a:solidFill>
                  <a:latin typeface="Calibri"/>
                  <a:ea typeface="Calibri"/>
                  <a:cs typeface="Calibri"/>
                  <a:sym typeface="Calibri"/>
                </a:rPr>
                <a:t>, </a:t>
              </a:r>
              <a:r>
                <a:rPr lang="sl-SI" sz="1600" b="0" i="0" u="none" strike="noStrike" cap="none" dirty="0">
                  <a:solidFill>
                    <a:schemeClr val="lt1"/>
                  </a:solidFill>
                  <a:latin typeface="Calibri"/>
                  <a:ea typeface="Calibri"/>
                  <a:cs typeface="Calibri"/>
                  <a:sym typeface="Calibri"/>
                </a:rPr>
                <a:t>pritiskanje s prsti v oko.</a:t>
              </a:r>
              <a:endParaRPr sz="1600" b="0" i="0" u="none" strike="noStrike" cap="none" dirty="0">
                <a:solidFill>
                  <a:schemeClr val="lt1"/>
                </a:solidFill>
                <a:latin typeface="Calibri"/>
                <a:ea typeface="Calibri"/>
                <a:cs typeface="Calibri"/>
                <a:sym typeface="Calibri"/>
              </a:endParaRPr>
            </a:p>
          </p:txBody>
        </p:sp>
        <p:sp>
          <p:nvSpPr>
            <p:cNvPr id="117" name="Google Shape;117;p3"/>
            <p:cNvSpPr/>
            <p:nvPr/>
          </p:nvSpPr>
          <p:spPr>
            <a:xfrm>
              <a:off x="0" y="2496949"/>
              <a:ext cx="5115491" cy="1146782"/>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55981" y="2552930"/>
              <a:ext cx="5003529" cy="103482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sl-SI" sz="1600" dirty="0">
                  <a:solidFill>
                    <a:schemeClr val="lt1"/>
                  </a:solidFill>
                  <a:latin typeface="Calibri"/>
                  <a:ea typeface="Calibri"/>
                  <a:cs typeface="Calibri"/>
                  <a:sym typeface="Calibri"/>
                </a:rPr>
                <a:t>V knjigi</a:t>
              </a:r>
              <a:r>
                <a:rPr lang="en-US" sz="1600" b="0" i="0" u="none" strike="noStrike" cap="none" dirty="0">
                  <a:solidFill>
                    <a:schemeClr val="lt1"/>
                  </a:solidFill>
                  <a:latin typeface="Calibri"/>
                  <a:ea typeface="Calibri"/>
                  <a:cs typeface="Calibri"/>
                  <a:sym typeface="Calibri"/>
                </a:rPr>
                <a:t> »</a:t>
              </a:r>
              <a:r>
                <a:rPr lang="en-US" sz="1600" b="0" u="none" strike="noStrike" cap="none" dirty="0">
                  <a:solidFill>
                    <a:schemeClr val="lt1"/>
                  </a:solidFill>
                  <a:latin typeface="Calibri"/>
                  <a:ea typeface="Calibri"/>
                  <a:cs typeface="Calibri"/>
                  <a:sym typeface="Calibri"/>
                </a:rPr>
                <a:t>Visual Impairment: Access to education for children and young people« </a:t>
              </a:r>
              <a:r>
                <a:rPr lang="sl-SI" sz="1600" b="0" i="0" u="none" strike="noStrike" cap="none" dirty="0">
                  <a:solidFill>
                    <a:schemeClr val="lt1"/>
                  </a:solidFill>
                  <a:latin typeface="Calibri"/>
                  <a:ea typeface="Calibri"/>
                  <a:cs typeface="Calibri"/>
                  <a:sym typeface="Calibri"/>
                </a:rPr>
                <a:t>avtorja (</a:t>
              </a:r>
              <a:r>
                <a:rPr lang="sl-SI" sz="1600" b="0" i="0" u="none" strike="noStrike" cap="none" dirty="0" err="1">
                  <a:solidFill>
                    <a:schemeClr val="lt1"/>
                  </a:solidFill>
                  <a:latin typeface="Calibri"/>
                  <a:ea typeface="Calibri"/>
                  <a:cs typeface="Calibri"/>
                  <a:sym typeface="Calibri"/>
                </a:rPr>
                <a:t>Masson</a:t>
              </a:r>
              <a:r>
                <a:rPr lang="sl-SI" sz="1600" b="0" i="0" u="none" strike="noStrike" cap="none" dirty="0">
                  <a:solidFill>
                    <a:schemeClr val="lt1"/>
                  </a:solidFill>
                  <a:latin typeface="Calibri"/>
                  <a:ea typeface="Calibri"/>
                  <a:cs typeface="Calibri"/>
                  <a:sym typeface="Calibri"/>
                </a:rPr>
                <a:t> in </a:t>
              </a:r>
              <a:r>
                <a:rPr lang="sl-SI" sz="1600" b="0" i="0" u="none" strike="noStrike" cap="none" dirty="0" err="1">
                  <a:solidFill>
                    <a:schemeClr val="lt1"/>
                  </a:solidFill>
                  <a:latin typeface="Calibri"/>
                  <a:ea typeface="Calibri"/>
                  <a:cs typeface="Calibri"/>
                  <a:sym typeface="Calibri"/>
                </a:rPr>
                <a:t>McCall</a:t>
              </a:r>
              <a:r>
                <a:rPr lang="sl-SI" sz="1600" b="0" i="0" u="none" strike="noStrike" cap="none" dirty="0">
                  <a:solidFill>
                    <a:schemeClr val="lt1"/>
                  </a:solidFill>
                  <a:latin typeface="Calibri"/>
                  <a:ea typeface="Calibri"/>
                  <a:cs typeface="Calibri"/>
                  <a:sym typeface="Calibri"/>
                </a:rPr>
                <a:t> , 1996) navajata, da</a:t>
              </a:r>
              <a:r>
                <a:rPr lang="en-US" sz="1600" b="0" i="0" u="none" strike="noStrike" cap="none" dirty="0">
                  <a:solidFill>
                    <a:schemeClr val="lt1"/>
                  </a:solidFill>
                  <a:latin typeface="Calibri"/>
                  <a:ea typeface="Calibri"/>
                  <a:cs typeface="Calibri"/>
                  <a:sym typeface="Calibri"/>
                </a:rPr>
                <a:t>: “</a:t>
              </a:r>
              <a:r>
                <a:rPr lang="sl-SI" sz="1600" i="1" dirty="0">
                  <a:solidFill>
                    <a:schemeClr val="lt1"/>
                  </a:solidFill>
                  <a:latin typeface="Calibri"/>
                  <a:ea typeface="Calibri"/>
                  <a:cs typeface="Calibri"/>
                  <a:sym typeface="Calibri"/>
                </a:rPr>
                <a:t>so spretnosti in predstave samopodobe lahko manj razvite pri nekaterih mladostnikih z okvaro vida</a:t>
              </a:r>
              <a:r>
                <a:rPr lang="sl-SI" sz="1600" dirty="0">
                  <a:solidFill>
                    <a:schemeClr val="lt1"/>
                  </a:solidFill>
                  <a:latin typeface="Calibri"/>
                  <a:ea typeface="Calibri"/>
                  <a:cs typeface="Calibri"/>
                  <a:sym typeface="Calibri"/>
                </a:rPr>
                <a:t>.</a:t>
              </a:r>
              <a:r>
                <a:rPr lang="en-US" sz="1600" b="0" i="0" u="none" strike="noStrike" cap="none" dirty="0">
                  <a:solidFill>
                    <a:schemeClr val="lt1"/>
                  </a:solidFill>
                  <a:latin typeface="Calibri"/>
                  <a:ea typeface="Calibri"/>
                  <a:cs typeface="Calibri"/>
                  <a:sym typeface="Calibri"/>
                </a:rPr>
                <a:t>” </a:t>
              </a:r>
              <a:endParaRPr sz="16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0" y="3689811"/>
              <a:ext cx="5115491" cy="1146782"/>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55981" y="3745792"/>
              <a:ext cx="5003529" cy="103482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dirty="0">
                  <a:solidFill>
                    <a:schemeClr val="lt1"/>
                  </a:solidFill>
                  <a:latin typeface="Calibri"/>
                  <a:ea typeface="Calibri"/>
                  <a:cs typeface="Calibri"/>
                  <a:sym typeface="Calibri"/>
                </a:rPr>
                <a:t>Lombana (1980) </a:t>
              </a:r>
              <a:r>
                <a:rPr lang="en-US" sz="1600" b="0" i="0" u="none" strike="noStrike" cap="none" dirty="0" err="1">
                  <a:solidFill>
                    <a:schemeClr val="lt1"/>
                  </a:solidFill>
                  <a:latin typeface="Calibri"/>
                  <a:ea typeface="Calibri"/>
                  <a:cs typeface="Calibri"/>
                  <a:sym typeface="Calibri"/>
                </a:rPr>
                <a:t>navaja</a:t>
              </a:r>
              <a:r>
                <a:rPr lang="en-US" sz="1600" b="0" i="0" u="none" strike="noStrike" cap="none" dirty="0">
                  <a:solidFill>
                    <a:schemeClr val="lt1"/>
                  </a:solidFill>
                  <a:latin typeface="Calibri"/>
                  <a:ea typeface="Calibri"/>
                  <a:cs typeface="Calibri"/>
                  <a:sym typeface="Calibri"/>
                </a:rPr>
                <a:t>, da</a:t>
              </a:r>
              <a:r>
                <a:rPr lang="sl-SI"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neustrezna</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drža</a:t>
              </a:r>
              <a:r>
                <a:rPr lang="en-US" sz="1600" b="0" i="0" u="none" strike="noStrike" cap="none" dirty="0">
                  <a:solidFill>
                    <a:schemeClr val="lt1"/>
                  </a:solidFill>
                  <a:latin typeface="Calibri"/>
                  <a:ea typeface="Calibri"/>
                  <a:cs typeface="Calibri"/>
                  <a:sym typeface="Calibri"/>
                </a:rPr>
                <a:t> </a:t>
              </a:r>
              <a:r>
                <a:rPr lang="sl-SI" sz="1600" b="0" i="0" u="none" strike="noStrike" cap="none" dirty="0">
                  <a:solidFill>
                    <a:schemeClr val="lt1"/>
                  </a:solidFill>
                  <a:latin typeface="Calibri"/>
                  <a:ea typeface="Calibri"/>
                  <a:cs typeface="Calibri"/>
                  <a:sym typeface="Calibri"/>
                </a:rPr>
                <a:t>telesa</a:t>
              </a:r>
              <a:r>
                <a:rPr lang="en-US" sz="1600" b="0" i="0" u="none" strike="noStrike" cap="none" dirty="0">
                  <a:solidFill>
                    <a:schemeClr val="lt1"/>
                  </a:solidFill>
                  <a:latin typeface="Calibri"/>
                  <a:ea typeface="Calibri"/>
                  <a:cs typeface="Calibri"/>
                  <a:sym typeface="Calibri"/>
                </a:rPr>
                <a:t> in drug</a:t>
              </a:r>
              <a:r>
                <a:rPr lang="sl-SI" sz="1600" dirty="0">
                  <a:solidFill>
                    <a:schemeClr val="lt1"/>
                  </a:solidFill>
                  <a:latin typeface="Calibri"/>
                  <a:ea typeface="Calibri"/>
                  <a:cs typeface="Calibri"/>
                  <a:sym typeface="Calibri"/>
                </a:rPr>
                <a:t>a neverbalna stereotipna vedenja »</a:t>
              </a:r>
              <a:r>
                <a:rPr lang="en-US" sz="1600" b="0" i="0" u="none" strike="noStrike" cap="none" dirty="0" err="1">
                  <a:solidFill>
                    <a:schemeClr val="lt1"/>
                  </a:solidFill>
                  <a:latin typeface="Calibri"/>
                  <a:ea typeface="Calibri"/>
                  <a:cs typeface="Calibri"/>
                  <a:sym typeface="Calibri"/>
                </a:rPr>
                <a:t>motijo</a:t>
              </a:r>
              <a:r>
                <a:rPr lang="en-US" sz="1600" b="0" i="0" u="none" strike="noStrike" cap="none" dirty="0">
                  <a:solidFill>
                    <a:schemeClr val="lt1"/>
                  </a:solidFill>
                  <a:latin typeface="Calibri"/>
                  <a:ea typeface="Calibri"/>
                  <a:cs typeface="Calibri"/>
                  <a:sym typeface="Calibri"/>
                </a:rPr>
                <a:t> ​​in </a:t>
              </a:r>
              <a:r>
                <a:rPr lang="en-US" sz="1600" b="0" i="0" u="none" strike="noStrike" cap="none" dirty="0" err="1">
                  <a:solidFill>
                    <a:schemeClr val="lt1"/>
                  </a:solidFill>
                  <a:latin typeface="Calibri"/>
                  <a:ea typeface="Calibri"/>
                  <a:cs typeface="Calibri"/>
                  <a:sym typeface="Calibri"/>
                </a:rPr>
                <a:t>odvračajo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delodajalce</a:t>
              </a:r>
              <a:r>
                <a:rPr lang="en-US" sz="1600" b="0" i="0" u="none" strike="noStrike" cap="none" dirty="0">
                  <a:solidFill>
                    <a:schemeClr val="lt1"/>
                  </a:solidFill>
                  <a:latin typeface="Calibri"/>
                  <a:ea typeface="Calibri"/>
                  <a:cs typeface="Calibri"/>
                  <a:sym typeface="Calibri"/>
                </a:rPr>
                <a:t>.</a:t>
              </a:r>
              <a:endParaRPr sz="1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ea typeface="Overlock"/>
                <a:cs typeface="Overlock"/>
                <a:sym typeface="Overlock"/>
              </a:rPr>
              <a:t>Premislimo …</a:t>
            </a:r>
            <a:endParaRPr dirty="0"/>
          </a:p>
        </p:txBody>
      </p:sp>
      <p:sp>
        <p:nvSpPr>
          <p:cNvPr id="128" name="Google Shape;128;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2"/>
              </a:buClr>
              <a:buSzPts val="28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vaš</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otrok</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kaže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kak</a:t>
            </a:r>
            <a:r>
              <a:rPr lang="sl-SI" dirty="0" err="1">
                <a:solidFill>
                  <a:schemeClr val="dk2"/>
                </a:solidFill>
                <a:latin typeface="Overlock"/>
                <a:ea typeface="Overlock"/>
                <a:cs typeface="Overlock"/>
                <a:sym typeface="Overlock"/>
              </a:rPr>
              <a:t>šno</a:t>
            </a:r>
            <a:r>
              <a:rPr lang="sl-SI" dirty="0">
                <a:solidFill>
                  <a:schemeClr val="dk2"/>
                </a:solidFill>
                <a:latin typeface="Overlock"/>
                <a:ea typeface="Overlock"/>
                <a:cs typeface="Overlock"/>
                <a:sym typeface="Overlock"/>
              </a:rPr>
              <a:t> stereotipno vedenje</a:t>
            </a:r>
            <a:r>
              <a:rPr lang="en-US" dirty="0">
                <a:solidFill>
                  <a:schemeClr val="dk2"/>
                </a:solidFill>
                <a:latin typeface="Overlock"/>
                <a:ea typeface="Overlock"/>
                <a:cs typeface="Overlock"/>
                <a:sym typeface="Overlock"/>
              </a:rPr>
              <a:t>?</a:t>
            </a:r>
          </a:p>
          <a:p>
            <a:pPr marL="228600" lvl="0" indent="-228600" algn="l" rtl="0">
              <a:lnSpc>
                <a:spcPct val="90000"/>
              </a:lnSpc>
              <a:spcBef>
                <a:spcPts val="0"/>
              </a:spcBef>
              <a:spcAft>
                <a:spcPts val="0"/>
              </a:spcAft>
              <a:buClr>
                <a:schemeClr val="dk2"/>
              </a:buClr>
              <a:buSzPts val="2800"/>
              <a:buChar char="•"/>
            </a:pPr>
            <a:r>
              <a:rPr lang="en-US" dirty="0" err="1">
                <a:solidFill>
                  <a:schemeClr val="dk2"/>
                </a:solidFill>
                <a:latin typeface="Overlock"/>
                <a:ea typeface="Overlock"/>
                <a:cs typeface="Overlock"/>
                <a:sym typeface="Overlock"/>
              </a:rPr>
              <a:t>Kaj</a:t>
            </a:r>
            <a:r>
              <a:rPr lang="en-US" dirty="0">
                <a:solidFill>
                  <a:schemeClr val="dk2"/>
                </a:solidFill>
                <a:latin typeface="Overlock"/>
                <a:ea typeface="Overlock"/>
                <a:cs typeface="Overlock"/>
                <a:sym typeface="Overlock"/>
              </a:rPr>
              <a:t> on/</a:t>
            </a:r>
            <a:r>
              <a:rPr lang="en-US" dirty="0" err="1">
                <a:solidFill>
                  <a:schemeClr val="dk2"/>
                </a:solidFill>
                <a:latin typeface="Overlock"/>
                <a:ea typeface="Overlock"/>
                <a:cs typeface="Overlock"/>
                <a:sym typeface="Overlock"/>
              </a:rPr>
              <a:t>ona</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počne</a:t>
            </a:r>
            <a:r>
              <a:rPr lang="en-US" dirty="0">
                <a:solidFill>
                  <a:schemeClr val="dk2"/>
                </a:solidFill>
                <a:latin typeface="Overlock"/>
                <a:ea typeface="Overlock"/>
                <a:cs typeface="Overlock"/>
                <a:sym typeface="Overlock"/>
              </a:rPr>
              <a:t>?</a:t>
            </a:r>
          </a:p>
          <a:p>
            <a:pPr marL="228600" lvl="0" indent="-228600" algn="l" rtl="0">
              <a:lnSpc>
                <a:spcPct val="90000"/>
              </a:lnSpc>
              <a:spcBef>
                <a:spcPts val="0"/>
              </a:spcBef>
              <a:spcAft>
                <a:spcPts val="0"/>
              </a:spcAft>
              <a:buClr>
                <a:schemeClr val="dk2"/>
              </a:buClr>
              <a:buSzPts val="2800"/>
              <a:buChar char="•"/>
            </a:pPr>
            <a:r>
              <a:rPr lang="en-US" dirty="0" err="1">
                <a:solidFill>
                  <a:schemeClr val="dk2"/>
                </a:solidFill>
                <a:latin typeface="Overlock"/>
                <a:ea typeface="Overlock"/>
                <a:cs typeface="Overlock"/>
                <a:sym typeface="Overlock"/>
              </a:rPr>
              <a:t>Kako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pogosto</a:t>
            </a:r>
            <a:r>
              <a:rPr lang="en-US" dirty="0">
                <a:solidFill>
                  <a:schemeClr val="dk2"/>
                </a:solidFill>
                <a:latin typeface="Overlock"/>
                <a:ea typeface="Overlock"/>
                <a:cs typeface="Overlock"/>
                <a:sym typeface="Overlock"/>
              </a:rPr>
              <a:t>? </a:t>
            </a:r>
            <a:endParaRPr lang="sl-SI" dirty="0">
              <a:solidFill>
                <a:schemeClr val="dk2"/>
              </a:solidFill>
              <a:latin typeface="Overlock"/>
              <a:ea typeface="Overlock"/>
              <a:cs typeface="Overlock"/>
              <a:sym typeface="Overlock"/>
            </a:endParaRPr>
          </a:p>
          <a:p>
            <a:pPr marL="228600" lvl="0" indent="-228600" algn="l" rtl="0">
              <a:lnSpc>
                <a:spcPct val="90000"/>
              </a:lnSpc>
              <a:spcBef>
                <a:spcPts val="0"/>
              </a:spcBef>
              <a:spcAft>
                <a:spcPts val="0"/>
              </a:spcAft>
              <a:buClr>
                <a:schemeClr val="dk2"/>
              </a:buClr>
              <a:buSzPts val="2800"/>
              <a:buChar char="•"/>
            </a:pPr>
            <a:r>
              <a:rPr lang="en-US" dirty="0" err="1">
                <a:solidFill>
                  <a:schemeClr val="dk2"/>
                </a:solidFill>
                <a:latin typeface="Overlock"/>
                <a:ea typeface="Overlock"/>
                <a:cs typeface="Overlock"/>
                <a:sym typeface="Overlock"/>
              </a:rPr>
              <a:t>Kdaj</a:t>
            </a:r>
            <a:r>
              <a:rPr lang="en-US" dirty="0">
                <a:solidFill>
                  <a:schemeClr val="dk2"/>
                </a:solidFill>
                <a:latin typeface="Overlock"/>
                <a:ea typeface="Overlock"/>
                <a:cs typeface="Overlock"/>
                <a:sym typeface="Overlock"/>
              </a:rPr>
              <a:t>?</a:t>
            </a:r>
          </a:p>
          <a:p>
            <a:pPr marL="228600" lvl="0" indent="-228600" algn="l" rtl="0">
              <a:lnSpc>
                <a:spcPct val="90000"/>
              </a:lnSpc>
              <a:spcBef>
                <a:spcPts val="0"/>
              </a:spcBef>
              <a:spcAft>
                <a:spcPts val="0"/>
              </a:spcAft>
              <a:buClr>
                <a:schemeClr val="dk2"/>
              </a:buClr>
              <a:buSzPts val="2800"/>
              <a:buChar char="•"/>
            </a:pPr>
            <a:r>
              <a:rPr lang="sl-SI" dirty="0">
                <a:solidFill>
                  <a:schemeClr val="dk2"/>
                </a:solidFill>
                <a:latin typeface="Overlock"/>
                <a:ea typeface="Overlock"/>
                <a:cs typeface="Overlock"/>
                <a:sym typeface="Overlock"/>
              </a:rPr>
              <a:t>Spomnite se primera in reakcije okolice na stereotipno vedenje vašega otroka. </a:t>
            </a:r>
            <a:endParaRPr dirty="0">
              <a:solidFill>
                <a:schemeClr val="dk2"/>
              </a:solidFill>
              <a:latin typeface="Overlock"/>
              <a:ea typeface="Overlock"/>
              <a:cs typeface="Overlock"/>
              <a:sym typeface="Overlock"/>
            </a:endParaRPr>
          </a:p>
        </p:txBody>
      </p:sp>
      <p:grpSp>
        <p:nvGrpSpPr>
          <p:cNvPr id="129" name="Google Shape;129;p4"/>
          <p:cNvGrpSpPr/>
          <p:nvPr/>
        </p:nvGrpSpPr>
        <p:grpSpPr>
          <a:xfrm>
            <a:off x="5818240" y="-16714"/>
            <a:ext cx="6373761" cy="6874714"/>
            <a:chOff x="5818240" y="-1"/>
            <a:chExt cx="6373761" cy="6874714"/>
          </a:xfrm>
        </p:grpSpPr>
        <p:sp>
          <p:nvSpPr>
            <p:cNvPr id="130" name="Google Shape;130;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4" name="Google Shape;134;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800" dirty="0">
                <a:solidFill>
                  <a:schemeClr val="lt1"/>
                </a:solidFill>
                <a:latin typeface="Overlock"/>
                <a:ea typeface="Overlock"/>
                <a:cs typeface="Overlock"/>
                <a:sym typeface="Overlock"/>
              </a:rPr>
              <a:t>Možni</a:t>
            </a:r>
            <a:r>
              <a:rPr lang="sl-SI" dirty="0">
                <a:solidFill>
                  <a:schemeClr val="lt1"/>
                </a:solidFill>
                <a:latin typeface="Overlock"/>
                <a:ea typeface="Overlock"/>
                <a:cs typeface="Overlock"/>
                <a:sym typeface="Overlock"/>
              </a:rPr>
              <a:t> vzroki</a:t>
            </a:r>
            <a:endParaRPr lang="en-GB" dirty="0">
              <a:solidFill>
                <a:schemeClr val="lt1"/>
              </a:solidFill>
              <a:latin typeface="Overlock"/>
              <a:ea typeface="Overlock"/>
              <a:cs typeface="Overlock"/>
              <a:sym typeface="Overlock"/>
            </a:endParaRPr>
          </a:p>
        </p:txBody>
      </p:sp>
      <p:grpSp>
        <p:nvGrpSpPr>
          <p:cNvPr id="141" name="Google Shape;141;p5"/>
          <p:cNvGrpSpPr/>
          <p:nvPr/>
        </p:nvGrpSpPr>
        <p:grpSpPr>
          <a:xfrm>
            <a:off x="5468389" y="653655"/>
            <a:ext cx="6263640" cy="5438161"/>
            <a:chOff x="0" y="33263"/>
            <a:chExt cx="6263640" cy="5438161"/>
          </a:xfrm>
        </p:grpSpPr>
        <p:sp>
          <p:nvSpPr>
            <p:cNvPr id="142" name="Google Shape;142;p5"/>
            <p:cNvSpPr/>
            <p:nvPr/>
          </p:nvSpPr>
          <p:spPr>
            <a:xfrm>
              <a:off x="0" y="33263"/>
              <a:ext cx="6263640" cy="12472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60884" y="9414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4400" b="0" i="0" u="none" strike="noStrike" cap="none" dirty="0">
                  <a:solidFill>
                    <a:schemeClr val="lt1"/>
                  </a:solidFill>
                  <a:latin typeface="Calibri"/>
                  <a:ea typeface="Calibri"/>
                  <a:cs typeface="Calibri"/>
                  <a:sym typeface="Calibri"/>
                </a:rPr>
                <a:t>Motorične spretnosti</a:t>
              </a:r>
              <a:endParaRPr sz="4400" b="0" i="0" u="none" strike="noStrike" cap="none" dirty="0">
                <a:solidFill>
                  <a:schemeClr val="lt1"/>
                </a:solidFill>
                <a:latin typeface="Calibri"/>
                <a:ea typeface="Calibri"/>
                <a:cs typeface="Calibri"/>
                <a:sym typeface="Calibri"/>
              </a:endParaRPr>
            </a:p>
          </p:txBody>
        </p:sp>
        <p:sp>
          <p:nvSpPr>
            <p:cNvPr id="144" name="Google Shape;144;p5"/>
            <p:cNvSpPr/>
            <p:nvPr/>
          </p:nvSpPr>
          <p:spPr>
            <a:xfrm>
              <a:off x="0" y="1430243"/>
              <a:ext cx="6263640" cy="1247220"/>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121768" y="1552010"/>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en-US" sz="4400" b="0" i="0" u="none" strike="noStrike" cap="none" dirty="0">
                  <a:solidFill>
                    <a:schemeClr val="lt1"/>
                  </a:solidFill>
                  <a:latin typeface="Calibri"/>
                  <a:ea typeface="Calibri"/>
                  <a:cs typeface="Calibri"/>
                  <a:sym typeface="Calibri"/>
                </a:rPr>
                <a:t>Se</a:t>
              </a:r>
              <a:r>
                <a:rPr lang="sl-SI" sz="4400" b="0" i="0" u="none" strike="noStrike" cap="none" dirty="0" err="1">
                  <a:solidFill>
                    <a:schemeClr val="lt1"/>
                  </a:solidFill>
                  <a:latin typeface="Calibri"/>
                  <a:ea typeface="Calibri"/>
                  <a:cs typeface="Calibri"/>
                  <a:sym typeface="Calibri"/>
                </a:rPr>
                <a:t>nzorna</a:t>
              </a:r>
              <a:r>
                <a:rPr lang="sl-SI" sz="4400" b="0" i="0" u="none" strike="noStrike" cap="none" dirty="0">
                  <a:solidFill>
                    <a:schemeClr val="lt1"/>
                  </a:solidFill>
                  <a:latin typeface="Calibri"/>
                  <a:ea typeface="Calibri"/>
                  <a:cs typeface="Calibri"/>
                  <a:sym typeface="Calibri"/>
                </a:rPr>
                <a:t> stimulacija</a:t>
              </a:r>
              <a:endParaRPr sz="4400" b="0" i="0" u="none" strike="noStrike" cap="none" dirty="0">
                <a:solidFill>
                  <a:schemeClr val="lt1"/>
                </a:solidFill>
                <a:latin typeface="Calibri"/>
                <a:ea typeface="Calibri"/>
                <a:cs typeface="Calibri"/>
                <a:sym typeface="Calibri"/>
              </a:endParaRPr>
            </a:p>
          </p:txBody>
        </p:sp>
        <p:sp>
          <p:nvSpPr>
            <p:cNvPr id="146" name="Google Shape;146;p5"/>
            <p:cNvSpPr/>
            <p:nvPr/>
          </p:nvSpPr>
          <p:spPr>
            <a:xfrm>
              <a:off x="0" y="2827223"/>
              <a:ext cx="6263640" cy="1247220"/>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60884" y="2888107"/>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4400" dirty="0">
                  <a:solidFill>
                    <a:schemeClr val="lt1"/>
                  </a:solidFill>
                  <a:latin typeface="Calibri"/>
                  <a:cs typeface="Calibri"/>
                  <a:sym typeface="Calibri"/>
                </a:rPr>
                <a:t>Samoregulacija</a:t>
              </a:r>
              <a:endParaRPr sz="4400" dirty="0"/>
            </a:p>
          </p:txBody>
        </p:sp>
        <p:sp>
          <p:nvSpPr>
            <p:cNvPr id="148" name="Google Shape;148;p5"/>
            <p:cNvSpPr/>
            <p:nvPr/>
          </p:nvSpPr>
          <p:spPr>
            <a:xfrm>
              <a:off x="0" y="4224204"/>
              <a:ext cx="6263640" cy="12472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60884" y="4285088"/>
              <a:ext cx="6141872" cy="1125452"/>
            </a:xfrm>
            <a:prstGeom prst="rect">
              <a:avLst/>
            </a:prstGeom>
            <a:noFill/>
            <a:ln>
              <a:noFill/>
            </a:ln>
          </p:spPr>
          <p:txBody>
            <a:bodyPr spcFirstLastPara="1" wrap="square" lIns="198100" tIns="198100" rIns="198100" bIns="198100" anchor="ctr" anchorCtr="0">
              <a:noAutofit/>
            </a:bodyPr>
            <a:lstStyle/>
            <a:p>
              <a:pPr marL="0" marR="0" lvl="0" indent="0" algn="l" rtl="0">
                <a:lnSpc>
                  <a:spcPct val="90000"/>
                </a:lnSpc>
                <a:spcBef>
                  <a:spcPts val="0"/>
                </a:spcBef>
                <a:spcAft>
                  <a:spcPts val="0"/>
                </a:spcAft>
                <a:buClr>
                  <a:schemeClr val="lt1"/>
                </a:buClr>
                <a:buSzPts val="5200"/>
                <a:buFont typeface="Calibri"/>
                <a:buNone/>
              </a:pPr>
              <a:r>
                <a:rPr lang="sl-SI" sz="4400" dirty="0">
                  <a:solidFill>
                    <a:schemeClr val="lt1"/>
                  </a:solidFill>
                  <a:latin typeface="Calibri"/>
                  <a:cs typeface="Calibri"/>
                  <a:sym typeface="Calibri"/>
                </a:rPr>
                <a:t>Socialna prikrajšanost</a:t>
              </a:r>
              <a:endParaRPr sz="4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title"/>
          </p:nvPr>
        </p:nvSpPr>
        <p:spPr>
          <a:xfrm>
            <a:off x="513708" y="712269"/>
            <a:ext cx="3800567"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57" name="Google Shape;157;p6"/>
          <p:cNvGrpSpPr/>
          <p:nvPr/>
        </p:nvGrpSpPr>
        <p:grpSpPr>
          <a:xfrm>
            <a:off x="5280790" y="1489057"/>
            <a:ext cx="6267507" cy="3879885"/>
            <a:chOff x="765" y="846119"/>
            <a:chExt cx="6267507" cy="3879885"/>
          </a:xfrm>
        </p:grpSpPr>
        <p:sp>
          <p:nvSpPr>
            <p:cNvPr id="158" name="Google Shape;158;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765" y="846119"/>
              <a:ext cx="2984527" cy="1790716"/>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4400" b="0" i="0" u="none" strike="noStrike" cap="none" dirty="0">
                  <a:solidFill>
                    <a:schemeClr val="lt1"/>
                  </a:solidFill>
                  <a:latin typeface="Calibri"/>
                  <a:ea typeface="Calibri"/>
                  <a:cs typeface="Calibri"/>
                  <a:sym typeface="Calibri"/>
                </a:rPr>
                <a:t>Poškodba</a:t>
              </a:r>
              <a:endParaRPr sz="4400" dirty="0"/>
            </a:p>
          </p:txBody>
        </p:sp>
        <p:sp>
          <p:nvSpPr>
            <p:cNvPr id="160" name="Google Shape;160;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3283745" y="846119"/>
              <a:ext cx="2984527" cy="1790716"/>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n-US" sz="4400" b="0" i="0" u="none" strike="noStrike" cap="none" dirty="0">
                  <a:solidFill>
                    <a:schemeClr val="lt1"/>
                  </a:solidFill>
                  <a:latin typeface="Calibri"/>
                  <a:ea typeface="Calibri"/>
                  <a:cs typeface="Calibri"/>
                  <a:sym typeface="Calibri"/>
                </a:rPr>
                <a:t>I</a:t>
              </a:r>
              <a:r>
                <a:rPr lang="sl-SI" sz="4400" b="0" i="0" u="none" strike="noStrike" cap="none" dirty="0" err="1">
                  <a:solidFill>
                    <a:schemeClr val="lt1"/>
                  </a:solidFill>
                  <a:latin typeface="Calibri"/>
                  <a:ea typeface="Calibri"/>
                  <a:cs typeface="Calibri"/>
                  <a:sym typeface="Calibri"/>
                </a:rPr>
                <a:t>zolacija</a:t>
              </a:r>
              <a:endParaRPr sz="4400" dirty="0"/>
            </a:p>
          </p:txBody>
        </p:sp>
        <p:sp>
          <p:nvSpPr>
            <p:cNvPr id="162" name="Google Shape;162;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765" y="2935288"/>
              <a:ext cx="2984527" cy="1790716"/>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4400" dirty="0">
                  <a:solidFill>
                    <a:schemeClr val="lt1"/>
                  </a:solidFill>
                  <a:latin typeface="Calibri"/>
                  <a:cs typeface="Calibri"/>
                  <a:sym typeface="Calibri"/>
                </a:rPr>
                <a:t>Omejitve v izkušnjah</a:t>
              </a:r>
              <a:endParaRPr sz="4400" dirty="0"/>
            </a:p>
          </p:txBody>
        </p:sp>
        <p:sp>
          <p:nvSpPr>
            <p:cNvPr id="164" name="Google Shape;164;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3283745" y="2935288"/>
              <a:ext cx="2984527" cy="1790716"/>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4400" dirty="0">
                  <a:solidFill>
                    <a:schemeClr val="lt1"/>
                  </a:solidFill>
                  <a:latin typeface="Calibri"/>
                  <a:ea typeface="Calibri"/>
                  <a:cs typeface="Calibri"/>
                  <a:sym typeface="Calibri"/>
                </a:rPr>
                <a:t>Manjša</a:t>
              </a:r>
              <a:r>
                <a:rPr lang="sl-SI" sz="4400" b="0" i="0" u="none" strike="noStrike" cap="none" dirty="0">
                  <a:solidFill>
                    <a:schemeClr val="lt1"/>
                  </a:solidFill>
                  <a:latin typeface="Calibri"/>
                  <a:ea typeface="Calibri"/>
                  <a:cs typeface="Calibri"/>
                  <a:sym typeface="Calibri"/>
                </a:rPr>
                <a:t> avtonomija</a:t>
              </a:r>
              <a:endParaRPr sz="4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omejiti stereotipna vedenja?</a:t>
            </a:r>
            <a:endParaRPr sz="4600" dirty="0">
              <a:solidFill>
                <a:schemeClr val="lt1"/>
              </a:solidFill>
              <a:latin typeface="Overlock"/>
              <a:ea typeface="Overlock"/>
              <a:cs typeface="Overlock"/>
              <a:sym typeface="Overlock"/>
            </a:endParaRPr>
          </a:p>
        </p:txBody>
      </p:sp>
      <p:grpSp>
        <p:nvGrpSpPr>
          <p:cNvPr id="172" name="Google Shape;172;p7"/>
          <p:cNvGrpSpPr/>
          <p:nvPr/>
        </p:nvGrpSpPr>
        <p:grpSpPr>
          <a:xfrm>
            <a:off x="5468389" y="714531"/>
            <a:ext cx="6263640" cy="5316409"/>
            <a:chOff x="0" y="94139"/>
            <a:chExt cx="6263640" cy="5316409"/>
          </a:xfrm>
        </p:grpSpPr>
        <p:sp>
          <p:nvSpPr>
            <p:cNvPr id="173" name="Google Shape;173;p7"/>
            <p:cNvSpPr/>
            <p:nvPr/>
          </p:nvSpPr>
          <p:spPr>
            <a:xfrm>
              <a:off x="0" y="94139"/>
              <a:ext cx="6263640" cy="7150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34906" y="129045"/>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1. </a:t>
              </a:r>
              <a:r>
                <a:rPr lang="sl-SI" sz="1800" b="0" i="0" u="none" strike="noStrike" cap="none" dirty="0">
                  <a:solidFill>
                    <a:schemeClr val="lt1"/>
                  </a:solidFill>
                  <a:latin typeface="Calibri"/>
                  <a:ea typeface="Calibri"/>
                  <a:cs typeface="Calibri"/>
                  <a:sym typeface="Calibri"/>
                </a:rPr>
                <a:t>Preventiva je najboljša intervencija. </a:t>
              </a:r>
              <a:endParaRPr dirty="0"/>
            </a:p>
          </p:txBody>
        </p:sp>
        <p:sp>
          <p:nvSpPr>
            <p:cNvPr id="175" name="Google Shape;175;p7"/>
            <p:cNvSpPr/>
            <p:nvPr/>
          </p:nvSpPr>
          <p:spPr>
            <a:xfrm>
              <a:off x="0" y="861031"/>
              <a:ext cx="6263640" cy="715052"/>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34906" y="895937"/>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2. </a:t>
              </a:r>
              <a:r>
                <a:rPr lang="sl-SI" sz="1800" b="0" i="0" u="none" strike="noStrike" cap="none" dirty="0">
                  <a:solidFill>
                    <a:schemeClr val="lt1"/>
                  </a:solidFill>
                  <a:latin typeface="Calibri"/>
                  <a:ea typeface="Calibri"/>
                  <a:cs typeface="Calibri"/>
                  <a:sym typeface="Calibri"/>
                </a:rPr>
                <a:t>Razložite, </a:t>
              </a:r>
              <a:r>
                <a:rPr lang="en-US" sz="1800" b="0" i="0" u="none" strike="noStrike" cap="none" dirty="0">
                  <a:solidFill>
                    <a:schemeClr val="lt1"/>
                  </a:solidFill>
                  <a:latin typeface="Calibri"/>
                  <a:ea typeface="Calibri"/>
                  <a:cs typeface="Calibri"/>
                  <a:sym typeface="Calibri"/>
                </a:rPr>
                <a:t>da to </a:t>
              </a:r>
              <a:r>
                <a:rPr lang="en-US" sz="1800" b="0" i="0" u="none" strike="noStrike" cap="none" dirty="0" err="1">
                  <a:solidFill>
                    <a:schemeClr val="lt1"/>
                  </a:solidFill>
                  <a:latin typeface="Calibri"/>
                  <a:ea typeface="Calibri"/>
                  <a:cs typeface="Calibri"/>
                  <a:sym typeface="Calibri"/>
                </a:rPr>
                <a:t>vedenje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ni</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sprejemljivo</a:t>
              </a:r>
              <a:r>
                <a:rPr lang="en-US" sz="1800" b="0" i="0" u="none" strike="noStrike" cap="none" dirty="0">
                  <a:solidFill>
                    <a:schemeClr val="lt1"/>
                  </a:solidFill>
                  <a:latin typeface="Calibri"/>
                  <a:ea typeface="Calibri"/>
                  <a:cs typeface="Calibri"/>
                  <a:sym typeface="Calibri"/>
                </a:rPr>
                <a:t> (</a:t>
              </a:r>
              <a:r>
                <a:rPr lang="sl-SI" sz="1800" b="0" i="0" u="none" strike="noStrike" cap="none" dirty="0">
                  <a:solidFill>
                    <a:schemeClr val="lt1"/>
                  </a:solidFill>
                  <a:latin typeface="Calibri"/>
                  <a:ea typeface="Calibri"/>
                  <a:cs typeface="Calibri"/>
                  <a:sym typeface="Calibri"/>
                </a:rPr>
                <a:t>npr. socialne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zgodb</a:t>
              </a:r>
              <a:r>
                <a:rPr lang="sl-SI" sz="1800" b="0" i="0" u="none" strike="noStrike" cap="none" dirty="0">
                  <a:solidFill>
                    <a:schemeClr val="lt1"/>
                  </a:solidFill>
                  <a:latin typeface="Calibri"/>
                  <a:ea typeface="Calibri"/>
                  <a:cs typeface="Calibri"/>
                  <a:sym typeface="Calibri"/>
                </a:rPr>
                <a:t>e</a:t>
              </a:r>
              <a:r>
                <a:rPr lang="en-US" sz="1800" b="0" i="0" u="none" strike="noStrike" cap="none" dirty="0">
                  <a:solidFill>
                    <a:schemeClr val="lt1"/>
                  </a:solidFill>
                  <a:latin typeface="Calibri"/>
                  <a:ea typeface="Calibri"/>
                  <a:cs typeface="Calibri"/>
                  <a:sym typeface="Calibri"/>
                </a:rPr>
                <a:t>)</a:t>
              </a:r>
              <a:r>
                <a:rPr lang="sl-SI" sz="1800" b="0" i="0" u="none" strike="noStrike" cap="none" dirty="0">
                  <a:solidFill>
                    <a:schemeClr val="lt1"/>
                  </a:solidFill>
                  <a:latin typeface="Calibri"/>
                  <a:ea typeface="Calibri"/>
                  <a:cs typeface="Calibri"/>
                  <a:sym typeface="Calibri"/>
                </a:rPr>
                <a:t>.</a:t>
              </a:r>
              <a:endParaRPr dirty="0"/>
            </a:p>
          </p:txBody>
        </p:sp>
        <p:sp>
          <p:nvSpPr>
            <p:cNvPr id="177" name="Google Shape;177;p7"/>
            <p:cNvSpPr/>
            <p:nvPr/>
          </p:nvSpPr>
          <p:spPr>
            <a:xfrm>
              <a:off x="0" y="1627924"/>
              <a:ext cx="6263640" cy="715052"/>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34906" y="1662830"/>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3. </a:t>
              </a:r>
              <a:r>
                <a:rPr lang="pl-PL" sz="1800" b="0" i="0" u="none" strike="noStrike" cap="none" dirty="0">
                  <a:solidFill>
                    <a:schemeClr val="lt1"/>
                  </a:solidFill>
                  <a:latin typeface="Calibri"/>
                  <a:ea typeface="Calibri"/>
                  <a:cs typeface="Calibri"/>
                  <a:sym typeface="Calibri"/>
                </a:rPr>
                <a:t>Dogovorite z otrokom določen tipni znak, npr. roka na rami, nežen dotik z roko.</a:t>
              </a:r>
              <a:endParaRPr sz="1800" b="0" i="0" u="none" strike="noStrike" cap="none" dirty="0">
                <a:solidFill>
                  <a:schemeClr val="lt1"/>
                </a:solidFill>
                <a:latin typeface="Calibri"/>
                <a:ea typeface="Calibri"/>
                <a:cs typeface="Calibri"/>
                <a:sym typeface="Calibri"/>
              </a:endParaRPr>
            </a:p>
          </p:txBody>
        </p:sp>
        <p:sp>
          <p:nvSpPr>
            <p:cNvPr id="179" name="Google Shape;179;p7"/>
            <p:cNvSpPr/>
            <p:nvPr/>
          </p:nvSpPr>
          <p:spPr>
            <a:xfrm>
              <a:off x="0" y="2394817"/>
              <a:ext cx="6263640" cy="715052"/>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34906" y="2429723"/>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4. </a:t>
              </a:r>
              <a:r>
                <a:rPr lang="en-US" sz="1800" b="0" i="0" u="none" strike="noStrike" cap="none" dirty="0" err="1">
                  <a:solidFill>
                    <a:schemeClr val="lt1"/>
                  </a:solidFill>
                  <a:latin typeface="Calibri"/>
                  <a:ea typeface="Calibri"/>
                  <a:cs typeface="Calibri"/>
                  <a:sym typeface="Calibri"/>
                </a:rPr>
                <a:t>Preusmerite</a:t>
              </a:r>
              <a:r>
                <a:rPr lang="sl-SI" sz="1800" b="0" i="0" u="none" strike="noStrike" cap="none" dirty="0">
                  <a:solidFill>
                    <a:schemeClr val="lt1"/>
                  </a:solidFill>
                  <a:latin typeface="Calibri"/>
                  <a:ea typeface="Calibri"/>
                  <a:cs typeface="Calibri"/>
                  <a:sym typeface="Calibri"/>
                </a:rPr>
                <a:t> pozornost</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ali</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dajte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en</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predmet</a:t>
              </a:r>
              <a:r>
                <a:rPr lang="en-US" sz="1800" b="0" i="0" u="none" strike="noStrike" cap="none" dirty="0">
                  <a:solidFill>
                    <a:schemeClr val="lt1"/>
                  </a:solidFill>
                  <a:latin typeface="Calibri"/>
                  <a:ea typeface="Calibri"/>
                  <a:cs typeface="Calibri"/>
                  <a:sym typeface="Calibri"/>
                </a:rPr>
                <a:t> v </a:t>
              </a:r>
              <a:r>
                <a:rPr lang="en-US" sz="1800" b="0" i="0" u="none" strike="noStrike" cap="none" dirty="0" err="1">
                  <a:solidFill>
                    <a:schemeClr val="lt1"/>
                  </a:solidFill>
                  <a:latin typeface="Calibri"/>
                  <a:ea typeface="Calibri"/>
                  <a:cs typeface="Calibri"/>
                  <a:sym typeface="Calibri"/>
                </a:rPr>
                <a:t>njihove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roke</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npr</a:t>
              </a:r>
              <a:r>
                <a:rPr lang="en-US" sz="1800" b="0" i="0" u="none" strike="noStrike" cap="none" dirty="0">
                  <a:solidFill>
                    <a:schemeClr val="lt1"/>
                  </a:solidFill>
                  <a:latin typeface="Calibri"/>
                  <a:ea typeface="Calibri"/>
                  <a:cs typeface="Calibri"/>
                  <a:sym typeface="Calibri"/>
                </a:rPr>
                <a:t>. fidget </a:t>
              </a:r>
              <a:r>
                <a:rPr lang="en-US" sz="1800" b="0" i="0" u="none" strike="noStrike" cap="none" dirty="0" err="1">
                  <a:solidFill>
                    <a:schemeClr val="lt1"/>
                  </a:solidFill>
                  <a:latin typeface="Calibri"/>
                  <a:ea typeface="Calibri"/>
                  <a:cs typeface="Calibri"/>
                  <a:sym typeface="Calibri"/>
                </a:rPr>
                <a:t>igračo</a:t>
              </a:r>
              <a:r>
                <a:rPr lang="en-US" sz="1800" b="0" i="0" u="none" strike="noStrike" cap="none" dirty="0">
                  <a:solidFill>
                    <a:schemeClr val="lt1"/>
                  </a:solidFill>
                  <a:latin typeface="Calibri"/>
                  <a:ea typeface="Calibri"/>
                  <a:cs typeface="Calibri"/>
                  <a:sym typeface="Calibri"/>
                </a:rPr>
                <a:t>).</a:t>
              </a:r>
              <a:endParaRPr dirty="0"/>
            </a:p>
          </p:txBody>
        </p:sp>
        <p:sp>
          <p:nvSpPr>
            <p:cNvPr id="181" name="Google Shape;181;p7"/>
            <p:cNvSpPr/>
            <p:nvPr/>
          </p:nvSpPr>
          <p:spPr>
            <a:xfrm>
              <a:off x="0" y="3161710"/>
              <a:ext cx="6263640" cy="715052"/>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34906" y="3196616"/>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5. Po </a:t>
              </a:r>
              <a:r>
                <a:rPr lang="en-US" sz="1800" b="0" i="0" u="none" strike="noStrike" cap="none" dirty="0" err="1">
                  <a:solidFill>
                    <a:schemeClr val="lt1"/>
                  </a:solidFill>
                  <a:latin typeface="Calibri"/>
                  <a:ea typeface="Calibri"/>
                  <a:cs typeface="Calibri"/>
                  <a:sym typeface="Calibri"/>
                </a:rPr>
                <a:t>potrebi</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uporabite</a:t>
              </a:r>
              <a:r>
                <a:rPr lang="en-US" sz="1800" b="0" i="0" u="none" strike="noStrike" cap="none" dirty="0">
                  <a:solidFill>
                    <a:schemeClr val="lt1"/>
                  </a:solidFill>
                  <a:latin typeface="Calibri"/>
                  <a:ea typeface="Calibri"/>
                  <a:cs typeface="Calibri"/>
                  <a:sym typeface="Calibri"/>
                </a:rPr>
                <a:t> vi</a:t>
              </a:r>
              <a:r>
                <a:rPr lang="sl-SI" sz="1800" b="0" i="0" u="none" strike="noStrike" cap="none" dirty="0">
                  <a:solidFill>
                    <a:schemeClr val="lt1"/>
                  </a:solidFill>
                  <a:latin typeface="Calibri"/>
                  <a:ea typeface="Calibri"/>
                  <a:cs typeface="Calibri"/>
                  <a:sym typeface="Calibri"/>
                </a:rPr>
                <a:t>dne</a:t>
              </a:r>
              <a:r>
                <a:rPr lang="sl-SI" sz="1800" dirty="0">
                  <a:solidFill>
                    <a:schemeClr val="lt1"/>
                  </a:solidFill>
                  <a:latin typeface="Calibri"/>
                  <a:ea typeface="Calibri"/>
                  <a:cs typeface="Calibri"/>
                  <a:sym typeface="Calibri"/>
                </a:rPr>
                <a:t> opomnike</a:t>
              </a:r>
              <a:r>
                <a:rPr lang="sl-SI" sz="1800" b="0" i="0" u="none" strike="noStrike" cap="none" dirty="0">
                  <a:solidFill>
                    <a:schemeClr val="lt1"/>
                  </a:solidFill>
                  <a:latin typeface="Calibri"/>
                  <a:ea typeface="Calibri"/>
                  <a:cs typeface="Calibri"/>
                  <a:sym typeface="Calibri"/>
                </a:rPr>
                <a:t>.</a:t>
              </a:r>
              <a:endParaRPr dirty="0"/>
            </a:p>
          </p:txBody>
        </p:sp>
        <p:sp>
          <p:nvSpPr>
            <p:cNvPr id="183" name="Google Shape;183;p7"/>
            <p:cNvSpPr/>
            <p:nvPr/>
          </p:nvSpPr>
          <p:spPr>
            <a:xfrm>
              <a:off x="0" y="3928603"/>
              <a:ext cx="6263640" cy="715052"/>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34906" y="3963509"/>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6. P</a:t>
              </a:r>
              <a:r>
                <a:rPr lang="sl-SI" sz="1800" b="0" i="0" u="none" strike="noStrike" cap="none" dirty="0" err="1">
                  <a:solidFill>
                    <a:schemeClr val="lt1"/>
                  </a:solidFill>
                  <a:latin typeface="Calibri"/>
                  <a:ea typeface="Calibri"/>
                  <a:cs typeface="Calibri"/>
                  <a:sym typeface="Calibri"/>
                </a:rPr>
                <a:t>ohvala</a:t>
              </a:r>
              <a:r>
                <a:rPr lang="sl-SI" sz="1800" b="0" i="0" u="none" strike="noStrike" cap="none" dirty="0">
                  <a:solidFill>
                    <a:schemeClr val="lt1"/>
                  </a:solidFill>
                  <a:latin typeface="Calibri"/>
                  <a:ea typeface="Calibri"/>
                  <a:cs typeface="Calibri"/>
                  <a:sym typeface="Calibri"/>
                </a:rPr>
                <a:t>.</a:t>
              </a:r>
              <a:endParaRPr dirty="0"/>
            </a:p>
          </p:txBody>
        </p:sp>
        <p:sp>
          <p:nvSpPr>
            <p:cNvPr id="185" name="Google Shape;185;p7"/>
            <p:cNvSpPr/>
            <p:nvPr/>
          </p:nvSpPr>
          <p:spPr>
            <a:xfrm>
              <a:off x="0" y="4695496"/>
              <a:ext cx="6263640" cy="715052"/>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34906" y="4730402"/>
              <a:ext cx="6193828" cy="6452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7. </a:t>
              </a:r>
              <a:r>
                <a:rPr lang="sl-SI" sz="1800" dirty="0">
                  <a:solidFill>
                    <a:schemeClr val="lt1"/>
                  </a:solidFill>
                  <a:latin typeface="Calibri"/>
                  <a:ea typeface="Calibri"/>
                  <a:cs typeface="Calibri"/>
                  <a:sym typeface="Calibri"/>
                </a:rPr>
                <a:t>Timski pristop. </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3" name="Google Shape;193;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4" name="Google Shape;194;p8"/>
          <p:cNvGrpSpPr/>
          <p:nvPr/>
        </p:nvGrpSpPr>
        <p:grpSpPr>
          <a:xfrm>
            <a:off x="1318434" y="3984"/>
            <a:ext cx="9772765" cy="6858000"/>
            <a:chOff x="1303402" y="36937"/>
            <a:chExt cx="9772765" cy="6858000"/>
          </a:xfrm>
        </p:grpSpPr>
        <p:sp>
          <p:nvSpPr>
            <p:cNvPr id="195" name="Google Shape;195;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2" name="Google Shape;202;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dirty="0">
                <a:solidFill>
                  <a:schemeClr val="dk2"/>
                </a:solidFill>
                <a:latin typeface="Calibri"/>
                <a:ea typeface="Calibri"/>
                <a:cs typeface="Calibri"/>
                <a:sym typeface="Calibri"/>
              </a:rPr>
              <a:t>Video</a:t>
            </a:r>
            <a:br>
              <a:rPr lang="cs-CZ" sz="5200" dirty="0">
                <a:solidFill>
                  <a:schemeClr val="dk2"/>
                </a:solidFill>
                <a:latin typeface="Calibri"/>
                <a:ea typeface="Calibri"/>
                <a:cs typeface="Calibri"/>
                <a:sym typeface="Calibri"/>
              </a:rPr>
            </a:br>
            <a:r>
              <a:rPr lang="cs-CZ" sz="5200" dirty="0" err="1">
                <a:solidFill>
                  <a:schemeClr val="dk2"/>
                </a:solidFill>
                <a:latin typeface="Calibri"/>
                <a:ea typeface="Calibri"/>
                <a:cs typeface="Calibri"/>
                <a:sym typeface="Calibri"/>
                <a:hlinkClick r:id="rId3" action="ppaction://hlinkfile"/>
              </a:rPr>
              <a:t>mannerisms</a:t>
            </a:r>
            <a:r>
              <a:rPr lang="cs-CZ" sz="5200" dirty="0">
                <a:solidFill>
                  <a:schemeClr val="dk2"/>
                </a:solidFill>
                <a:latin typeface="Calibri"/>
                <a:ea typeface="Calibri"/>
                <a:cs typeface="Calibri"/>
                <a:sym typeface="Calibri"/>
                <a:hlinkClick r:id="rId3" action="ppaction://hlinkfile"/>
              </a:rPr>
              <a:t> video18.4.mp4</a:t>
            </a:r>
            <a:endParaRPr dirty="0"/>
          </a:p>
        </p:txBody>
      </p:sp>
      <p:grpSp>
        <p:nvGrpSpPr>
          <p:cNvPr id="203" name="Google Shape;203;p8"/>
          <p:cNvGrpSpPr/>
          <p:nvPr/>
        </p:nvGrpSpPr>
        <p:grpSpPr>
          <a:xfrm>
            <a:off x="-305" y="-4155"/>
            <a:ext cx="2514948" cy="2174333"/>
            <a:chOff x="-305" y="-4155"/>
            <a:chExt cx="2514948" cy="2174333"/>
          </a:xfrm>
        </p:grpSpPr>
        <p:sp>
          <p:nvSpPr>
            <p:cNvPr id="204" name="Google Shape;204;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7" name="Google Shape;207;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8" name="Google Shape;208;p8"/>
          <p:cNvGrpSpPr/>
          <p:nvPr/>
        </p:nvGrpSpPr>
        <p:grpSpPr>
          <a:xfrm rot="10800000">
            <a:off x="9685727" y="4683666"/>
            <a:ext cx="2514948" cy="2174333"/>
            <a:chOff x="-305" y="-4155"/>
            <a:chExt cx="2514948" cy="2174333"/>
          </a:xfrm>
        </p:grpSpPr>
        <p:sp>
          <p:nvSpPr>
            <p:cNvPr id="209" name="Google Shape;209;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2" name="Google Shape;212;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9" name="Google Shape;219;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sym typeface="Overlock"/>
              </a:rPr>
              <a:t>Ostali nasveti…</a:t>
            </a:r>
            <a:endParaRPr dirty="0"/>
          </a:p>
        </p:txBody>
      </p:sp>
      <p:grpSp>
        <p:nvGrpSpPr>
          <p:cNvPr id="220" name="Google Shape;220;p9"/>
          <p:cNvGrpSpPr/>
          <p:nvPr/>
        </p:nvGrpSpPr>
        <p:grpSpPr>
          <a:xfrm>
            <a:off x="0" y="0"/>
            <a:ext cx="3346102" cy="2510865"/>
            <a:chOff x="-305" y="-1"/>
            <a:chExt cx="3832880" cy="2876136"/>
          </a:xfrm>
        </p:grpSpPr>
        <p:sp>
          <p:nvSpPr>
            <p:cNvPr id="221" name="Google Shape;221;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5" name="Google Shape;225;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26" name="Google Shape;226;p9"/>
          <p:cNvGrpSpPr/>
          <p:nvPr/>
        </p:nvGrpSpPr>
        <p:grpSpPr>
          <a:xfrm rot="5400000">
            <a:off x="9072780" y="3734338"/>
            <a:ext cx="3878664" cy="2368659"/>
            <a:chOff x="6867015" y="-1"/>
            <a:chExt cx="5324985" cy="3251912"/>
          </a:xfrm>
        </p:grpSpPr>
        <p:sp>
          <p:nvSpPr>
            <p:cNvPr id="227" name="Google Shape;227;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338</Words>
  <Application>Microsoft Office PowerPoint</Application>
  <PresentationFormat>Širokozaslonsko</PresentationFormat>
  <Paragraphs>36</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Overlock</vt:lpstr>
      <vt:lpstr>Calibri</vt:lpstr>
      <vt:lpstr>Arial</vt:lpstr>
      <vt:lpstr>Officeova tema</vt:lpstr>
      <vt:lpstr>Project SMILE too</vt:lpstr>
      <vt:lpstr>Stereotipna vedenja</vt:lpstr>
      <vt:lpstr>Pogovorimo se o…</vt:lpstr>
      <vt:lpstr>Premislimo …</vt:lpstr>
      <vt:lpstr>Možni vzroki</vt:lpstr>
      <vt:lpstr>Posledice</vt:lpstr>
      <vt:lpstr>Kako omejiti stereotipna vedenja?</vt:lpstr>
      <vt:lpstr>Video mannerisms video18.4.mp4</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3</cp:revision>
  <dcterms:created xsi:type="dcterms:W3CDTF">2019-01-03T09:43:08Z</dcterms:created>
  <dcterms:modified xsi:type="dcterms:W3CDTF">2022-10-16T13:19:14Z</dcterms:modified>
</cp:coreProperties>
</file>