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7" r:id="rId2"/>
    <p:sldId id="259" r:id="rId3"/>
    <p:sldId id="257" r:id="rId4"/>
    <p:sldId id="260" r:id="rId5"/>
    <p:sldId id="261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2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1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4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1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96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7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31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313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9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8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94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03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989F49-1326-4317-96C5-B42012126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SREDA, 2. december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29D4DC3-9DE6-411B-93A7-83C10EDBC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5074998"/>
            <a:ext cx="10058400" cy="1143000"/>
          </a:xfrm>
        </p:spPr>
        <p:txBody>
          <a:bodyPr>
            <a:normAutofit/>
          </a:bodyPr>
          <a:lstStyle/>
          <a:p>
            <a:r>
              <a:rPr lang="sl-SI" sz="2000" cap="none" dirty="0"/>
              <a:t>Oglejta si PowerPoint projekcijo in prepišita besedilo.</a:t>
            </a:r>
          </a:p>
          <a:p>
            <a:endParaRPr lang="sl-SI" sz="2000" cap="none" dirty="0"/>
          </a:p>
        </p:txBody>
      </p:sp>
    </p:spTree>
    <p:extLst>
      <p:ext uri="{BB962C8B-B14F-4D97-AF65-F5344CB8AC3E}">
        <p14:creationId xmlns:p14="http://schemas.microsoft.com/office/powerpoint/2010/main" val="135080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SKUPNE LASTNOSTI KOVIN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sz="2400" dirty="0"/>
              <a:t>visoka plastičnost (lahko jih preoblikujemo),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so </a:t>
            </a:r>
            <a:r>
              <a:rPr lang="sl-SI" sz="2400" b="1" dirty="0"/>
              <a:t>trde</a:t>
            </a:r>
            <a:r>
              <a:rPr lang="sl-SI" sz="2400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dobro prevajajo </a:t>
            </a:r>
            <a:r>
              <a:rPr lang="sl-SI" sz="2400" b="1" dirty="0"/>
              <a:t>električni tok in toploto</a:t>
            </a:r>
            <a:r>
              <a:rPr lang="sl-SI" sz="2400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vse kovine, razen živega srebra, ki je tekoč,</a:t>
            </a:r>
          </a:p>
          <a:p>
            <a:pPr marL="0" indent="0">
              <a:buNone/>
            </a:pPr>
            <a:r>
              <a:rPr lang="sl-SI" sz="2400" dirty="0"/>
              <a:t>     so pri sobni temperaturi v </a:t>
            </a:r>
            <a:r>
              <a:rPr lang="sl-SI" sz="2400" b="1" dirty="0"/>
              <a:t>trdnem agregatnem stanju</a:t>
            </a:r>
            <a:r>
              <a:rPr lang="sl-SI" sz="2400" dirty="0"/>
              <a:t>. </a:t>
            </a:r>
          </a:p>
        </p:txBody>
      </p:sp>
      <p:sp>
        <p:nvSpPr>
          <p:cNvPr id="4" name="Zaobljen pravokotni oblaček 3"/>
          <p:cNvSpPr/>
          <p:nvPr/>
        </p:nvSpPr>
        <p:spPr>
          <a:xfrm>
            <a:off x="8106180" y="2552977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Prepišita, kar je na prosojnici.</a:t>
            </a:r>
          </a:p>
        </p:txBody>
      </p:sp>
      <p:pic>
        <p:nvPicPr>
          <p:cNvPr id="5" name="Picture 1" descr="Rezultat iskanja slik za teacher"/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2128983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8E9C91B-7EAD-4562-AB0E-DFB9663AE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grada vsebine 8" descr="DELITEV.JPG">
            <a:extLst>
              <a:ext uri="{FF2B5EF4-FFF2-40B4-BE49-F238E27FC236}">
                <a16:creationId xmlns:a16="http://schemas.microsoft.com/office/drawing/2014/main" id="{9D127FFD-EA09-463D-AAE2-0CD9F29BEF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173" y="914712"/>
            <a:ext cx="7098208" cy="5039728"/>
          </a:xfrm>
          <a:prstGeom prst="rect">
            <a:avLst/>
          </a:prstGeom>
        </p:spPr>
      </p:pic>
      <p:sp>
        <p:nvSpPr>
          <p:cNvPr id="17" name="Zaobljen pravokotni oblaček 3">
            <a:extLst>
              <a:ext uri="{FF2B5EF4-FFF2-40B4-BE49-F238E27FC236}">
                <a16:creationId xmlns:a16="http://schemas.microsoft.com/office/drawing/2014/main" id="{83213061-5237-49C4-8D80-81164C69CC5F}"/>
              </a:ext>
            </a:extLst>
          </p:cNvPr>
          <p:cNvSpPr/>
          <p:nvPr/>
        </p:nvSpPr>
        <p:spPr>
          <a:xfrm>
            <a:off x="8547385" y="664375"/>
            <a:ext cx="2520280" cy="1216135"/>
          </a:xfrm>
          <a:prstGeom prst="wedgeRoundRectCallout">
            <a:avLst>
              <a:gd name="adj1" fmla="val 37465"/>
              <a:gd name="adj2" fmla="val 1032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PREPIŠI!</a:t>
            </a:r>
          </a:p>
        </p:txBody>
      </p:sp>
      <p:pic>
        <p:nvPicPr>
          <p:cNvPr id="19" name="Picture 1" descr="Rezultat iskanja slik za teacher">
            <a:extLst>
              <a:ext uri="{FF2B5EF4-FFF2-40B4-BE49-F238E27FC236}">
                <a16:creationId xmlns:a16="http://schemas.microsoft.com/office/drawing/2014/main" id="{E01B6954-57E8-43E1-AE73-73F1BEFA44D7}"/>
              </a:ext>
            </a:extLst>
          </p:cNvPr>
          <p:cNvPicPr/>
          <p:nvPr/>
        </p:nvPicPr>
        <p:blipFill>
          <a:blip r:embed="rId3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270273" y="2337710"/>
            <a:ext cx="1191963" cy="166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E6E20B23-5245-4E10-81E8-F5CE82D900CA}"/>
              </a:ext>
            </a:extLst>
          </p:cNvPr>
          <p:cNvSpPr/>
          <p:nvPr/>
        </p:nvSpPr>
        <p:spPr>
          <a:xfrm>
            <a:off x="997527" y="1219200"/>
            <a:ext cx="2909455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620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D40791F6-715D-481A-9C4A-3645AECFD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C37FA7-95A5-47DF-A113-781D29FC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128" y="746657"/>
            <a:ext cx="7984507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LITO ŽELEZO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40F83A4-FAC4-4867-95A5-BBFD280C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6240" y="2267421"/>
            <a:ext cx="60350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3EAFAA9-ADB7-4A5D-BABD-EEC7CE89D332}"/>
              </a:ext>
            </a:extLst>
          </p:cNvPr>
          <p:cNvSpPr txBox="1"/>
          <p:nvPr/>
        </p:nvSpPr>
        <p:spPr>
          <a:xfrm>
            <a:off x="642257" y="2407436"/>
            <a:ext cx="6432434" cy="346165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pridelano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železove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rude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tako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da 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rudo talijo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velik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vroč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peč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(od 1000 do 2000 °C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peči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tako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strani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izteka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staljeno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drugi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odpadne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snovi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so bile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prisotne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železovi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rudi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 da se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kovati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valjati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stiskati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pic>
        <p:nvPicPr>
          <p:cNvPr id="1028" name="Picture 4" descr="Jeklo v Mežiški dolini kot dediščina in prihodnost">
            <a:extLst>
              <a:ext uri="{FF2B5EF4-FFF2-40B4-BE49-F238E27FC236}">
                <a16:creationId xmlns:a16="http://schemas.microsoft.com/office/drawing/2014/main" id="{A565DA44-EC53-4C9C-898C-D4891143BA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1660"/>
          <a:stretch/>
        </p:blipFill>
        <p:spPr bwMode="auto">
          <a:xfrm>
            <a:off x="8534022" y="3963839"/>
            <a:ext cx="3454777" cy="225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ONEC lito železo 5.3 l v spletni trgovini • Lesnina XXXL">
            <a:extLst>
              <a:ext uri="{FF2B5EF4-FFF2-40B4-BE49-F238E27FC236}">
                <a16:creationId xmlns:a16="http://schemas.microsoft.com/office/drawing/2014/main" id="{77DF1A6B-DA96-445F-979F-74B4530E56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" r="2264" b="-4"/>
          <a:stretch/>
        </p:blipFill>
        <p:spPr bwMode="auto">
          <a:xfrm>
            <a:off x="8626763" y="1360324"/>
            <a:ext cx="3454777" cy="225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811CBAFA-D7E0-40A7-BB94-2C05304B4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Zaobljen pravokotni oblaček 3">
            <a:extLst>
              <a:ext uri="{FF2B5EF4-FFF2-40B4-BE49-F238E27FC236}">
                <a16:creationId xmlns:a16="http://schemas.microsoft.com/office/drawing/2014/main" id="{01408ACE-0386-4E87-9CBE-7F53EC6C6DE8}"/>
              </a:ext>
            </a:extLst>
          </p:cNvPr>
          <p:cNvSpPr/>
          <p:nvPr/>
        </p:nvSpPr>
        <p:spPr>
          <a:xfrm>
            <a:off x="8106180" y="570105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Prepišita, kar je na prosojnici.</a:t>
            </a:r>
          </a:p>
        </p:txBody>
      </p:sp>
      <p:pic>
        <p:nvPicPr>
          <p:cNvPr id="18" name="Picture 1" descr="Rezultat iskanja slik za teacher">
            <a:extLst>
              <a:ext uri="{FF2B5EF4-FFF2-40B4-BE49-F238E27FC236}">
                <a16:creationId xmlns:a16="http://schemas.microsoft.com/office/drawing/2014/main" id="{1205A45E-1863-4AD6-9247-D8F67CC5A45C}"/>
              </a:ext>
            </a:extLst>
          </p:cNvPr>
          <p:cNvPicPr/>
          <p:nvPr/>
        </p:nvPicPr>
        <p:blipFill>
          <a:blip r:embed="rId4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129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E83F4-768A-41E5-9557-BFD60610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JEKLO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ACF57-EA2E-437B-B7E5-53AE64FD8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 </a:t>
            </a:r>
            <a:r>
              <a:rPr lang="sl-SI" sz="2000" dirty="0"/>
              <a:t>Je železova zlitina. Poleg železa vsebuje še do 2,11% ogljika.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 Lahko ga preoblikujemo.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Je trdnejše od čistega železa.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3074" name="Picture 2" descr="Valjana in kovana jekla – Kovan d.o.o.">
            <a:extLst>
              <a:ext uri="{FF2B5EF4-FFF2-40B4-BE49-F238E27FC236}">
                <a16:creationId xmlns:a16="http://schemas.microsoft.com/office/drawing/2014/main" id="{E9C4B767-9460-4860-9D70-3D135BD47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884" y="2734733"/>
            <a:ext cx="724852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aobljen pravokotni oblaček 3">
            <a:extLst>
              <a:ext uri="{FF2B5EF4-FFF2-40B4-BE49-F238E27FC236}">
                <a16:creationId xmlns:a16="http://schemas.microsoft.com/office/drawing/2014/main" id="{F6439A36-EDAA-45A1-8D68-EC3CC682C3E0}"/>
              </a:ext>
            </a:extLst>
          </p:cNvPr>
          <p:cNvSpPr/>
          <p:nvPr/>
        </p:nvSpPr>
        <p:spPr>
          <a:xfrm>
            <a:off x="8106180" y="570105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Prepišita, kar je na prosojnici.</a:t>
            </a:r>
          </a:p>
        </p:txBody>
      </p:sp>
      <p:pic>
        <p:nvPicPr>
          <p:cNvPr id="10" name="Picture 1" descr="Rezultat iskanja slik za teacher">
            <a:extLst>
              <a:ext uri="{FF2B5EF4-FFF2-40B4-BE49-F238E27FC236}">
                <a16:creationId xmlns:a16="http://schemas.microsoft.com/office/drawing/2014/main" id="{372F5C18-3E5A-40BB-8317-58C626018E9E}"/>
              </a:ext>
            </a:extLst>
          </p:cNvPr>
          <p:cNvPicPr/>
          <p:nvPr/>
        </p:nvPicPr>
        <p:blipFill>
          <a:blip r:embed="rId3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514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4646" y="415636"/>
            <a:ext cx="5385907" cy="1286541"/>
          </a:xfrm>
          <a:custGeom>
            <a:avLst/>
            <a:gdLst>
              <a:gd name="connsiteX0" fmla="*/ 0 w 5385907"/>
              <a:gd name="connsiteY0" fmla="*/ 0 h 1286541"/>
              <a:gd name="connsiteX1" fmla="*/ 673238 w 5385907"/>
              <a:gd name="connsiteY1" fmla="*/ 0 h 1286541"/>
              <a:gd name="connsiteX2" fmla="*/ 1292618 w 5385907"/>
              <a:gd name="connsiteY2" fmla="*/ 0 h 1286541"/>
              <a:gd name="connsiteX3" fmla="*/ 1965856 w 5385907"/>
              <a:gd name="connsiteY3" fmla="*/ 0 h 1286541"/>
              <a:gd name="connsiteX4" fmla="*/ 2531376 w 5385907"/>
              <a:gd name="connsiteY4" fmla="*/ 0 h 1286541"/>
              <a:gd name="connsiteX5" fmla="*/ 3258474 w 5385907"/>
              <a:gd name="connsiteY5" fmla="*/ 0 h 1286541"/>
              <a:gd name="connsiteX6" fmla="*/ 3985571 w 5385907"/>
              <a:gd name="connsiteY6" fmla="*/ 0 h 1286541"/>
              <a:gd name="connsiteX7" fmla="*/ 4712669 w 5385907"/>
              <a:gd name="connsiteY7" fmla="*/ 0 h 1286541"/>
              <a:gd name="connsiteX8" fmla="*/ 5385907 w 5385907"/>
              <a:gd name="connsiteY8" fmla="*/ 0 h 1286541"/>
              <a:gd name="connsiteX9" fmla="*/ 5385907 w 5385907"/>
              <a:gd name="connsiteY9" fmla="*/ 656136 h 1286541"/>
              <a:gd name="connsiteX10" fmla="*/ 5385907 w 5385907"/>
              <a:gd name="connsiteY10" fmla="*/ 1286541 h 1286541"/>
              <a:gd name="connsiteX11" fmla="*/ 4604950 w 5385907"/>
              <a:gd name="connsiteY11" fmla="*/ 1286541 h 1286541"/>
              <a:gd name="connsiteX12" fmla="*/ 3931712 w 5385907"/>
              <a:gd name="connsiteY12" fmla="*/ 1286541 h 1286541"/>
              <a:gd name="connsiteX13" fmla="*/ 3150756 w 5385907"/>
              <a:gd name="connsiteY13" fmla="*/ 1286541 h 1286541"/>
              <a:gd name="connsiteX14" fmla="*/ 2369799 w 5385907"/>
              <a:gd name="connsiteY14" fmla="*/ 1286541 h 1286541"/>
              <a:gd name="connsiteX15" fmla="*/ 1588843 w 5385907"/>
              <a:gd name="connsiteY15" fmla="*/ 1286541 h 1286541"/>
              <a:gd name="connsiteX16" fmla="*/ 861745 w 5385907"/>
              <a:gd name="connsiteY16" fmla="*/ 1286541 h 1286541"/>
              <a:gd name="connsiteX17" fmla="*/ 0 w 5385907"/>
              <a:gd name="connsiteY17" fmla="*/ 1286541 h 1286541"/>
              <a:gd name="connsiteX18" fmla="*/ 0 w 5385907"/>
              <a:gd name="connsiteY18" fmla="*/ 617540 h 1286541"/>
              <a:gd name="connsiteX19" fmla="*/ 0 w 5385907"/>
              <a:gd name="connsiteY19" fmla="*/ 0 h 128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85907" h="1286541" fill="none" extrusionOk="0">
                <a:moveTo>
                  <a:pt x="0" y="0"/>
                </a:moveTo>
                <a:cubicBezTo>
                  <a:pt x="196457" y="-9055"/>
                  <a:pt x="469469" y="33526"/>
                  <a:pt x="673238" y="0"/>
                </a:cubicBezTo>
                <a:cubicBezTo>
                  <a:pt x="877007" y="-33526"/>
                  <a:pt x="1167305" y="-28279"/>
                  <a:pt x="1292618" y="0"/>
                </a:cubicBezTo>
                <a:cubicBezTo>
                  <a:pt x="1417931" y="28279"/>
                  <a:pt x="1705014" y="-24140"/>
                  <a:pt x="1965856" y="0"/>
                </a:cubicBezTo>
                <a:cubicBezTo>
                  <a:pt x="2226698" y="24140"/>
                  <a:pt x="2417127" y="6366"/>
                  <a:pt x="2531376" y="0"/>
                </a:cubicBezTo>
                <a:cubicBezTo>
                  <a:pt x="2645625" y="-6366"/>
                  <a:pt x="3050038" y="31857"/>
                  <a:pt x="3258474" y="0"/>
                </a:cubicBezTo>
                <a:cubicBezTo>
                  <a:pt x="3466910" y="-31857"/>
                  <a:pt x="3647060" y="-30114"/>
                  <a:pt x="3985571" y="0"/>
                </a:cubicBezTo>
                <a:cubicBezTo>
                  <a:pt x="4324082" y="30114"/>
                  <a:pt x="4556004" y="28025"/>
                  <a:pt x="4712669" y="0"/>
                </a:cubicBezTo>
                <a:cubicBezTo>
                  <a:pt x="4869334" y="-28025"/>
                  <a:pt x="5121768" y="702"/>
                  <a:pt x="5385907" y="0"/>
                </a:cubicBezTo>
                <a:cubicBezTo>
                  <a:pt x="5397446" y="281974"/>
                  <a:pt x="5406633" y="372760"/>
                  <a:pt x="5385907" y="656136"/>
                </a:cubicBezTo>
                <a:cubicBezTo>
                  <a:pt x="5365181" y="939512"/>
                  <a:pt x="5368629" y="1020453"/>
                  <a:pt x="5385907" y="1286541"/>
                </a:cubicBezTo>
                <a:cubicBezTo>
                  <a:pt x="5038980" y="1269619"/>
                  <a:pt x="4924625" y="1321631"/>
                  <a:pt x="4604950" y="1286541"/>
                </a:cubicBezTo>
                <a:cubicBezTo>
                  <a:pt x="4285275" y="1251451"/>
                  <a:pt x="4105132" y="1302277"/>
                  <a:pt x="3931712" y="1286541"/>
                </a:cubicBezTo>
                <a:cubicBezTo>
                  <a:pt x="3758292" y="1270805"/>
                  <a:pt x="3321733" y="1315795"/>
                  <a:pt x="3150756" y="1286541"/>
                </a:cubicBezTo>
                <a:cubicBezTo>
                  <a:pt x="2979779" y="1257287"/>
                  <a:pt x="2671738" y="1278592"/>
                  <a:pt x="2369799" y="1286541"/>
                </a:cubicBezTo>
                <a:cubicBezTo>
                  <a:pt x="2067860" y="1294490"/>
                  <a:pt x="1841449" y="1288624"/>
                  <a:pt x="1588843" y="1286541"/>
                </a:cubicBezTo>
                <a:cubicBezTo>
                  <a:pt x="1336237" y="1284458"/>
                  <a:pt x="1109220" y="1308372"/>
                  <a:pt x="861745" y="1286541"/>
                </a:cubicBezTo>
                <a:cubicBezTo>
                  <a:pt x="614270" y="1264710"/>
                  <a:pt x="354703" y="1323714"/>
                  <a:pt x="0" y="1286541"/>
                </a:cubicBezTo>
                <a:cubicBezTo>
                  <a:pt x="33373" y="961900"/>
                  <a:pt x="7" y="903180"/>
                  <a:pt x="0" y="617540"/>
                </a:cubicBezTo>
                <a:cubicBezTo>
                  <a:pt x="-7" y="331900"/>
                  <a:pt x="-1796" y="235566"/>
                  <a:pt x="0" y="0"/>
                </a:cubicBezTo>
                <a:close/>
              </a:path>
              <a:path w="5385907" h="1286541" stroke="0" extrusionOk="0">
                <a:moveTo>
                  <a:pt x="0" y="0"/>
                </a:moveTo>
                <a:cubicBezTo>
                  <a:pt x="303162" y="-13387"/>
                  <a:pt x="441418" y="264"/>
                  <a:pt x="673238" y="0"/>
                </a:cubicBezTo>
                <a:cubicBezTo>
                  <a:pt x="905058" y="-264"/>
                  <a:pt x="1140119" y="3154"/>
                  <a:pt x="1346477" y="0"/>
                </a:cubicBezTo>
                <a:cubicBezTo>
                  <a:pt x="1552835" y="-3154"/>
                  <a:pt x="1901102" y="10409"/>
                  <a:pt x="2073574" y="0"/>
                </a:cubicBezTo>
                <a:cubicBezTo>
                  <a:pt x="2246046" y="-10409"/>
                  <a:pt x="2638026" y="2540"/>
                  <a:pt x="2800672" y="0"/>
                </a:cubicBezTo>
                <a:cubicBezTo>
                  <a:pt x="2963318" y="-2540"/>
                  <a:pt x="3125555" y="205"/>
                  <a:pt x="3420051" y="0"/>
                </a:cubicBezTo>
                <a:cubicBezTo>
                  <a:pt x="3714547" y="-205"/>
                  <a:pt x="3952540" y="-16903"/>
                  <a:pt x="4201007" y="0"/>
                </a:cubicBezTo>
                <a:cubicBezTo>
                  <a:pt x="4449474" y="16903"/>
                  <a:pt x="4502360" y="-15504"/>
                  <a:pt x="4712669" y="0"/>
                </a:cubicBezTo>
                <a:cubicBezTo>
                  <a:pt x="4922978" y="15504"/>
                  <a:pt x="5188896" y="-30396"/>
                  <a:pt x="5385907" y="0"/>
                </a:cubicBezTo>
                <a:cubicBezTo>
                  <a:pt x="5408192" y="214892"/>
                  <a:pt x="5373137" y="455940"/>
                  <a:pt x="5385907" y="643271"/>
                </a:cubicBezTo>
                <a:cubicBezTo>
                  <a:pt x="5398677" y="830602"/>
                  <a:pt x="5358034" y="971370"/>
                  <a:pt x="5385907" y="1286541"/>
                </a:cubicBezTo>
                <a:cubicBezTo>
                  <a:pt x="5060798" y="1261420"/>
                  <a:pt x="4898845" y="1286624"/>
                  <a:pt x="4712669" y="1286541"/>
                </a:cubicBezTo>
                <a:cubicBezTo>
                  <a:pt x="4526493" y="1286458"/>
                  <a:pt x="4423913" y="1264283"/>
                  <a:pt x="4147148" y="1286541"/>
                </a:cubicBezTo>
                <a:cubicBezTo>
                  <a:pt x="3870383" y="1308799"/>
                  <a:pt x="3734085" y="1256053"/>
                  <a:pt x="3473910" y="1286541"/>
                </a:cubicBezTo>
                <a:cubicBezTo>
                  <a:pt x="3213735" y="1317029"/>
                  <a:pt x="3124815" y="1302212"/>
                  <a:pt x="2908390" y="1286541"/>
                </a:cubicBezTo>
                <a:cubicBezTo>
                  <a:pt x="2691965" y="1270870"/>
                  <a:pt x="2491602" y="1279699"/>
                  <a:pt x="2235151" y="1286541"/>
                </a:cubicBezTo>
                <a:cubicBezTo>
                  <a:pt x="1978700" y="1293383"/>
                  <a:pt x="1945243" y="1297865"/>
                  <a:pt x="1723490" y="1286541"/>
                </a:cubicBezTo>
                <a:cubicBezTo>
                  <a:pt x="1501737" y="1275217"/>
                  <a:pt x="1442827" y="1289974"/>
                  <a:pt x="1211829" y="1286541"/>
                </a:cubicBezTo>
                <a:cubicBezTo>
                  <a:pt x="980831" y="1283108"/>
                  <a:pt x="808571" y="1275808"/>
                  <a:pt x="646309" y="1286541"/>
                </a:cubicBezTo>
                <a:cubicBezTo>
                  <a:pt x="484047" y="1297274"/>
                  <a:pt x="145197" y="1290645"/>
                  <a:pt x="0" y="1286541"/>
                </a:cubicBezTo>
                <a:cubicBezTo>
                  <a:pt x="20677" y="1103387"/>
                  <a:pt x="-4126" y="937591"/>
                  <a:pt x="0" y="643271"/>
                </a:cubicBezTo>
                <a:cubicBezTo>
                  <a:pt x="4126" y="348951"/>
                  <a:pt x="-11918" y="205658"/>
                  <a:pt x="0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DELITEV  JEKEL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PO SESTAVI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809456" y="1513243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OGLJIKOVA</a:t>
            </a:r>
          </a:p>
        </p:txBody>
      </p:sp>
      <p:cxnSp>
        <p:nvCxnSpPr>
          <p:cNvPr id="6" name="Raven puščični povezovalnik 11">
            <a:extLst>
              <a:ext uri="{FF2B5EF4-FFF2-40B4-BE49-F238E27FC236}">
                <a16:creationId xmlns:a16="http://schemas.microsoft.com/office/drawing/2014/main" id="{BEFA88C8-F48C-40D9-BD81-52DC5A4ED3A8}"/>
              </a:ext>
            </a:extLst>
          </p:cNvPr>
          <p:cNvCxnSpPr/>
          <p:nvPr/>
        </p:nvCxnSpPr>
        <p:spPr>
          <a:xfrm flipH="1">
            <a:off x="2096650" y="899538"/>
            <a:ext cx="1296144" cy="36004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9223605" y="2361072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LEGIRANA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9406558" y="570105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Prepišita.</a:t>
            </a:r>
          </a:p>
        </p:txBody>
      </p:sp>
      <p:pic>
        <p:nvPicPr>
          <p:cNvPr id="11" name="Picture 1" descr="Rezultat iskanja slik za teacher">
            <a:extLst>
              <a:ext uri="{FF2B5EF4-FFF2-40B4-BE49-F238E27FC236}">
                <a16:creationId xmlns:a16="http://schemas.microsoft.com/office/drawing/2014/main" id="{3D84CD5A-22F1-44AB-AFA9-2E41281CA51B}"/>
              </a:ext>
            </a:extLst>
          </p:cNvPr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F6680A8E-7324-45E1-9113-613FA556E07D}"/>
              </a:ext>
            </a:extLst>
          </p:cNvPr>
          <p:cNvCxnSpPr>
            <a:cxnSpLocks/>
          </p:cNvCxnSpPr>
          <p:nvPr/>
        </p:nvCxnSpPr>
        <p:spPr>
          <a:xfrm>
            <a:off x="8959568" y="1071259"/>
            <a:ext cx="1056941" cy="103637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E7DC75A-C050-4CA7-B53E-6745254B9514}"/>
              </a:ext>
            </a:extLst>
          </p:cNvPr>
          <p:cNvSpPr txBox="1"/>
          <p:nvPr/>
        </p:nvSpPr>
        <p:spPr>
          <a:xfrm>
            <a:off x="8890553" y="3668454"/>
            <a:ext cx="309488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800" dirty="0"/>
              <a:t>Legirne elemente dodajamo železu, da mu s tem spremenimo določene lastnosti. </a:t>
            </a:r>
          </a:p>
          <a:p>
            <a:endParaRPr lang="sl-SI" dirty="0"/>
          </a:p>
          <a:p>
            <a:r>
              <a:rPr lang="sl-SI" dirty="0"/>
              <a:t>npr. </a:t>
            </a:r>
            <a:r>
              <a:rPr lang="sl-SI" sz="1800" dirty="0"/>
              <a:t>krom (Cr) dodajajo k jedilnemu priboru.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8705A94-627B-46B2-A720-2FE0B7EC6CC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727" b="1778"/>
          <a:stretch/>
        </p:blipFill>
        <p:spPr>
          <a:xfrm>
            <a:off x="369455" y="2467999"/>
            <a:ext cx="2810575" cy="3951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F0F19A-8566-44A0-ADBB-61F622328F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2485" y="2409563"/>
            <a:ext cx="3521705" cy="3849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341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4646" y="415636"/>
            <a:ext cx="5385907" cy="1286541"/>
          </a:xfrm>
          <a:custGeom>
            <a:avLst/>
            <a:gdLst>
              <a:gd name="connsiteX0" fmla="*/ 0 w 5385907"/>
              <a:gd name="connsiteY0" fmla="*/ 0 h 1286541"/>
              <a:gd name="connsiteX1" fmla="*/ 673238 w 5385907"/>
              <a:gd name="connsiteY1" fmla="*/ 0 h 1286541"/>
              <a:gd name="connsiteX2" fmla="*/ 1292618 w 5385907"/>
              <a:gd name="connsiteY2" fmla="*/ 0 h 1286541"/>
              <a:gd name="connsiteX3" fmla="*/ 1965856 w 5385907"/>
              <a:gd name="connsiteY3" fmla="*/ 0 h 1286541"/>
              <a:gd name="connsiteX4" fmla="*/ 2531376 w 5385907"/>
              <a:gd name="connsiteY4" fmla="*/ 0 h 1286541"/>
              <a:gd name="connsiteX5" fmla="*/ 3258474 w 5385907"/>
              <a:gd name="connsiteY5" fmla="*/ 0 h 1286541"/>
              <a:gd name="connsiteX6" fmla="*/ 3985571 w 5385907"/>
              <a:gd name="connsiteY6" fmla="*/ 0 h 1286541"/>
              <a:gd name="connsiteX7" fmla="*/ 4712669 w 5385907"/>
              <a:gd name="connsiteY7" fmla="*/ 0 h 1286541"/>
              <a:gd name="connsiteX8" fmla="*/ 5385907 w 5385907"/>
              <a:gd name="connsiteY8" fmla="*/ 0 h 1286541"/>
              <a:gd name="connsiteX9" fmla="*/ 5385907 w 5385907"/>
              <a:gd name="connsiteY9" fmla="*/ 656136 h 1286541"/>
              <a:gd name="connsiteX10" fmla="*/ 5385907 w 5385907"/>
              <a:gd name="connsiteY10" fmla="*/ 1286541 h 1286541"/>
              <a:gd name="connsiteX11" fmla="*/ 4604950 w 5385907"/>
              <a:gd name="connsiteY11" fmla="*/ 1286541 h 1286541"/>
              <a:gd name="connsiteX12" fmla="*/ 3931712 w 5385907"/>
              <a:gd name="connsiteY12" fmla="*/ 1286541 h 1286541"/>
              <a:gd name="connsiteX13" fmla="*/ 3150756 w 5385907"/>
              <a:gd name="connsiteY13" fmla="*/ 1286541 h 1286541"/>
              <a:gd name="connsiteX14" fmla="*/ 2369799 w 5385907"/>
              <a:gd name="connsiteY14" fmla="*/ 1286541 h 1286541"/>
              <a:gd name="connsiteX15" fmla="*/ 1588843 w 5385907"/>
              <a:gd name="connsiteY15" fmla="*/ 1286541 h 1286541"/>
              <a:gd name="connsiteX16" fmla="*/ 861745 w 5385907"/>
              <a:gd name="connsiteY16" fmla="*/ 1286541 h 1286541"/>
              <a:gd name="connsiteX17" fmla="*/ 0 w 5385907"/>
              <a:gd name="connsiteY17" fmla="*/ 1286541 h 1286541"/>
              <a:gd name="connsiteX18" fmla="*/ 0 w 5385907"/>
              <a:gd name="connsiteY18" fmla="*/ 617540 h 1286541"/>
              <a:gd name="connsiteX19" fmla="*/ 0 w 5385907"/>
              <a:gd name="connsiteY19" fmla="*/ 0 h 128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85907" h="1286541" fill="none" extrusionOk="0">
                <a:moveTo>
                  <a:pt x="0" y="0"/>
                </a:moveTo>
                <a:cubicBezTo>
                  <a:pt x="196457" y="-9055"/>
                  <a:pt x="469469" y="33526"/>
                  <a:pt x="673238" y="0"/>
                </a:cubicBezTo>
                <a:cubicBezTo>
                  <a:pt x="877007" y="-33526"/>
                  <a:pt x="1167305" y="-28279"/>
                  <a:pt x="1292618" y="0"/>
                </a:cubicBezTo>
                <a:cubicBezTo>
                  <a:pt x="1417931" y="28279"/>
                  <a:pt x="1705014" y="-24140"/>
                  <a:pt x="1965856" y="0"/>
                </a:cubicBezTo>
                <a:cubicBezTo>
                  <a:pt x="2226698" y="24140"/>
                  <a:pt x="2417127" y="6366"/>
                  <a:pt x="2531376" y="0"/>
                </a:cubicBezTo>
                <a:cubicBezTo>
                  <a:pt x="2645625" y="-6366"/>
                  <a:pt x="3050038" y="31857"/>
                  <a:pt x="3258474" y="0"/>
                </a:cubicBezTo>
                <a:cubicBezTo>
                  <a:pt x="3466910" y="-31857"/>
                  <a:pt x="3647060" y="-30114"/>
                  <a:pt x="3985571" y="0"/>
                </a:cubicBezTo>
                <a:cubicBezTo>
                  <a:pt x="4324082" y="30114"/>
                  <a:pt x="4556004" y="28025"/>
                  <a:pt x="4712669" y="0"/>
                </a:cubicBezTo>
                <a:cubicBezTo>
                  <a:pt x="4869334" y="-28025"/>
                  <a:pt x="5121768" y="702"/>
                  <a:pt x="5385907" y="0"/>
                </a:cubicBezTo>
                <a:cubicBezTo>
                  <a:pt x="5397446" y="281974"/>
                  <a:pt x="5406633" y="372760"/>
                  <a:pt x="5385907" y="656136"/>
                </a:cubicBezTo>
                <a:cubicBezTo>
                  <a:pt x="5365181" y="939512"/>
                  <a:pt x="5368629" y="1020453"/>
                  <a:pt x="5385907" y="1286541"/>
                </a:cubicBezTo>
                <a:cubicBezTo>
                  <a:pt x="5038980" y="1269619"/>
                  <a:pt x="4924625" y="1321631"/>
                  <a:pt x="4604950" y="1286541"/>
                </a:cubicBezTo>
                <a:cubicBezTo>
                  <a:pt x="4285275" y="1251451"/>
                  <a:pt x="4105132" y="1302277"/>
                  <a:pt x="3931712" y="1286541"/>
                </a:cubicBezTo>
                <a:cubicBezTo>
                  <a:pt x="3758292" y="1270805"/>
                  <a:pt x="3321733" y="1315795"/>
                  <a:pt x="3150756" y="1286541"/>
                </a:cubicBezTo>
                <a:cubicBezTo>
                  <a:pt x="2979779" y="1257287"/>
                  <a:pt x="2671738" y="1278592"/>
                  <a:pt x="2369799" y="1286541"/>
                </a:cubicBezTo>
                <a:cubicBezTo>
                  <a:pt x="2067860" y="1294490"/>
                  <a:pt x="1841449" y="1288624"/>
                  <a:pt x="1588843" y="1286541"/>
                </a:cubicBezTo>
                <a:cubicBezTo>
                  <a:pt x="1336237" y="1284458"/>
                  <a:pt x="1109220" y="1308372"/>
                  <a:pt x="861745" y="1286541"/>
                </a:cubicBezTo>
                <a:cubicBezTo>
                  <a:pt x="614270" y="1264710"/>
                  <a:pt x="354703" y="1323714"/>
                  <a:pt x="0" y="1286541"/>
                </a:cubicBezTo>
                <a:cubicBezTo>
                  <a:pt x="33373" y="961900"/>
                  <a:pt x="7" y="903180"/>
                  <a:pt x="0" y="617540"/>
                </a:cubicBezTo>
                <a:cubicBezTo>
                  <a:pt x="-7" y="331900"/>
                  <a:pt x="-1796" y="235566"/>
                  <a:pt x="0" y="0"/>
                </a:cubicBezTo>
                <a:close/>
              </a:path>
              <a:path w="5385907" h="1286541" stroke="0" extrusionOk="0">
                <a:moveTo>
                  <a:pt x="0" y="0"/>
                </a:moveTo>
                <a:cubicBezTo>
                  <a:pt x="303162" y="-13387"/>
                  <a:pt x="441418" y="264"/>
                  <a:pt x="673238" y="0"/>
                </a:cubicBezTo>
                <a:cubicBezTo>
                  <a:pt x="905058" y="-264"/>
                  <a:pt x="1140119" y="3154"/>
                  <a:pt x="1346477" y="0"/>
                </a:cubicBezTo>
                <a:cubicBezTo>
                  <a:pt x="1552835" y="-3154"/>
                  <a:pt x="1901102" y="10409"/>
                  <a:pt x="2073574" y="0"/>
                </a:cubicBezTo>
                <a:cubicBezTo>
                  <a:pt x="2246046" y="-10409"/>
                  <a:pt x="2638026" y="2540"/>
                  <a:pt x="2800672" y="0"/>
                </a:cubicBezTo>
                <a:cubicBezTo>
                  <a:pt x="2963318" y="-2540"/>
                  <a:pt x="3125555" y="205"/>
                  <a:pt x="3420051" y="0"/>
                </a:cubicBezTo>
                <a:cubicBezTo>
                  <a:pt x="3714547" y="-205"/>
                  <a:pt x="3952540" y="-16903"/>
                  <a:pt x="4201007" y="0"/>
                </a:cubicBezTo>
                <a:cubicBezTo>
                  <a:pt x="4449474" y="16903"/>
                  <a:pt x="4502360" y="-15504"/>
                  <a:pt x="4712669" y="0"/>
                </a:cubicBezTo>
                <a:cubicBezTo>
                  <a:pt x="4922978" y="15504"/>
                  <a:pt x="5188896" y="-30396"/>
                  <a:pt x="5385907" y="0"/>
                </a:cubicBezTo>
                <a:cubicBezTo>
                  <a:pt x="5408192" y="214892"/>
                  <a:pt x="5373137" y="455940"/>
                  <a:pt x="5385907" y="643271"/>
                </a:cubicBezTo>
                <a:cubicBezTo>
                  <a:pt x="5398677" y="830602"/>
                  <a:pt x="5358034" y="971370"/>
                  <a:pt x="5385907" y="1286541"/>
                </a:cubicBezTo>
                <a:cubicBezTo>
                  <a:pt x="5060798" y="1261420"/>
                  <a:pt x="4898845" y="1286624"/>
                  <a:pt x="4712669" y="1286541"/>
                </a:cubicBezTo>
                <a:cubicBezTo>
                  <a:pt x="4526493" y="1286458"/>
                  <a:pt x="4423913" y="1264283"/>
                  <a:pt x="4147148" y="1286541"/>
                </a:cubicBezTo>
                <a:cubicBezTo>
                  <a:pt x="3870383" y="1308799"/>
                  <a:pt x="3734085" y="1256053"/>
                  <a:pt x="3473910" y="1286541"/>
                </a:cubicBezTo>
                <a:cubicBezTo>
                  <a:pt x="3213735" y="1317029"/>
                  <a:pt x="3124815" y="1302212"/>
                  <a:pt x="2908390" y="1286541"/>
                </a:cubicBezTo>
                <a:cubicBezTo>
                  <a:pt x="2691965" y="1270870"/>
                  <a:pt x="2491602" y="1279699"/>
                  <a:pt x="2235151" y="1286541"/>
                </a:cubicBezTo>
                <a:cubicBezTo>
                  <a:pt x="1978700" y="1293383"/>
                  <a:pt x="1945243" y="1297865"/>
                  <a:pt x="1723490" y="1286541"/>
                </a:cubicBezTo>
                <a:cubicBezTo>
                  <a:pt x="1501737" y="1275217"/>
                  <a:pt x="1442827" y="1289974"/>
                  <a:pt x="1211829" y="1286541"/>
                </a:cubicBezTo>
                <a:cubicBezTo>
                  <a:pt x="980831" y="1283108"/>
                  <a:pt x="808571" y="1275808"/>
                  <a:pt x="646309" y="1286541"/>
                </a:cubicBezTo>
                <a:cubicBezTo>
                  <a:pt x="484047" y="1297274"/>
                  <a:pt x="145197" y="1290645"/>
                  <a:pt x="0" y="1286541"/>
                </a:cubicBezTo>
                <a:cubicBezTo>
                  <a:pt x="20677" y="1103387"/>
                  <a:pt x="-4126" y="937591"/>
                  <a:pt x="0" y="643271"/>
                </a:cubicBezTo>
                <a:cubicBezTo>
                  <a:pt x="4126" y="348951"/>
                  <a:pt x="-11918" y="205658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DELITEV  JEKEL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PO UPORABI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1323662" y="2133600"/>
            <a:ext cx="2918362" cy="720080"/>
          </a:xfrm>
          <a:custGeom>
            <a:avLst/>
            <a:gdLst>
              <a:gd name="connsiteX0" fmla="*/ 0 w 2918362"/>
              <a:gd name="connsiteY0" fmla="*/ 0 h 720080"/>
              <a:gd name="connsiteX1" fmla="*/ 612856 w 2918362"/>
              <a:gd name="connsiteY1" fmla="*/ 0 h 720080"/>
              <a:gd name="connsiteX2" fmla="*/ 1196528 w 2918362"/>
              <a:gd name="connsiteY2" fmla="*/ 0 h 720080"/>
              <a:gd name="connsiteX3" fmla="*/ 1780201 w 2918362"/>
              <a:gd name="connsiteY3" fmla="*/ 0 h 720080"/>
              <a:gd name="connsiteX4" fmla="*/ 2918362 w 2918362"/>
              <a:gd name="connsiteY4" fmla="*/ 0 h 720080"/>
              <a:gd name="connsiteX5" fmla="*/ 2918362 w 2918362"/>
              <a:gd name="connsiteY5" fmla="*/ 360040 h 720080"/>
              <a:gd name="connsiteX6" fmla="*/ 2918362 w 2918362"/>
              <a:gd name="connsiteY6" fmla="*/ 720080 h 720080"/>
              <a:gd name="connsiteX7" fmla="*/ 2276322 w 2918362"/>
              <a:gd name="connsiteY7" fmla="*/ 720080 h 720080"/>
              <a:gd name="connsiteX8" fmla="*/ 1634283 w 2918362"/>
              <a:gd name="connsiteY8" fmla="*/ 720080 h 720080"/>
              <a:gd name="connsiteX9" fmla="*/ 1138161 w 2918362"/>
              <a:gd name="connsiteY9" fmla="*/ 720080 h 720080"/>
              <a:gd name="connsiteX10" fmla="*/ 583672 w 2918362"/>
              <a:gd name="connsiteY10" fmla="*/ 720080 h 720080"/>
              <a:gd name="connsiteX11" fmla="*/ 0 w 2918362"/>
              <a:gd name="connsiteY11" fmla="*/ 720080 h 720080"/>
              <a:gd name="connsiteX12" fmla="*/ 0 w 2918362"/>
              <a:gd name="connsiteY12" fmla="*/ 367241 h 720080"/>
              <a:gd name="connsiteX13" fmla="*/ 0 w 2918362"/>
              <a:gd name="connsiteY13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8362" h="720080" fill="none" extrusionOk="0">
                <a:moveTo>
                  <a:pt x="0" y="0"/>
                </a:moveTo>
                <a:cubicBezTo>
                  <a:pt x="136193" y="14113"/>
                  <a:pt x="487691" y="-24064"/>
                  <a:pt x="612856" y="0"/>
                </a:cubicBezTo>
                <a:cubicBezTo>
                  <a:pt x="738021" y="24064"/>
                  <a:pt x="982727" y="8522"/>
                  <a:pt x="1196528" y="0"/>
                </a:cubicBezTo>
                <a:cubicBezTo>
                  <a:pt x="1410329" y="-8522"/>
                  <a:pt x="1584361" y="2653"/>
                  <a:pt x="1780201" y="0"/>
                </a:cubicBezTo>
                <a:cubicBezTo>
                  <a:pt x="1976041" y="-2653"/>
                  <a:pt x="2493871" y="-51814"/>
                  <a:pt x="2918362" y="0"/>
                </a:cubicBezTo>
                <a:cubicBezTo>
                  <a:pt x="2934097" y="117872"/>
                  <a:pt x="2934653" y="261656"/>
                  <a:pt x="2918362" y="360040"/>
                </a:cubicBezTo>
                <a:cubicBezTo>
                  <a:pt x="2902071" y="458424"/>
                  <a:pt x="2901521" y="563071"/>
                  <a:pt x="2918362" y="720080"/>
                </a:cubicBezTo>
                <a:cubicBezTo>
                  <a:pt x="2686888" y="698518"/>
                  <a:pt x="2411329" y="735322"/>
                  <a:pt x="2276322" y="720080"/>
                </a:cubicBezTo>
                <a:cubicBezTo>
                  <a:pt x="2141315" y="704838"/>
                  <a:pt x="1889974" y="707180"/>
                  <a:pt x="1634283" y="720080"/>
                </a:cubicBezTo>
                <a:cubicBezTo>
                  <a:pt x="1378592" y="732980"/>
                  <a:pt x="1264694" y="721272"/>
                  <a:pt x="1138161" y="720080"/>
                </a:cubicBezTo>
                <a:cubicBezTo>
                  <a:pt x="1011628" y="718888"/>
                  <a:pt x="816094" y="736324"/>
                  <a:pt x="583672" y="720080"/>
                </a:cubicBezTo>
                <a:cubicBezTo>
                  <a:pt x="351250" y="703836"/>
                  <a:pt x="118951" y="740788"/>
                  <a:pt x="0" y="720080"/>
                </a:cubicBezTo>
                <a:cubicBezTo>
                  <a:pt x="1045" y="558122"/>
                  <a:pt x="5654" y="530225"/>
                  <a:pt x="0" y="367241"/>
                </a:cubicBezTo>
                <a:cubicBezTo>
                  <a:pt x="-5654" y="204257"/>
                  <a:pt x="11774" y="171210"/>
                  <a:pt x="0" y="0"/>
                </a:cubicBezTo>
                <a:close/>
              </a:path>
              <a:path w="2918362" h="720080" stroke="0" extrusionOk="0">
                <a:moveTo>
                  <a:pt x="0" y="0"/>
                </a:moveTo>
                <a:cubicBezTo>
                  <a:pt x="217787" y="7144"/>
                  <a:pt x="423384" y="19140"/>
                  <a:pt x="583672" y="0"/>
                </a:cubicBezTo>
                <a:cubicBezTo>
                  <a:pt x="743960" y="-19140"/>
                  <a:pt x="1021056" y="2217"/>
                  <a:pt x="1167345" y="0"/>
                </a:cubicBezTo>
                <a:cubicBezTo>
                  <a:pt x="1313634" y="-2217"/>
                  <a:pt x="1584226" y="-8733"/>
                  <a:pt x="1692650" y="0"/>
                </a:cubicBezTo>
                <a:cubicBezTo>
                  <a:pt x="1801074" y="8733"/>
                  <a:pt x="2144817" y="-20606"/>
                  <a:pt x="2334690" y="0"/>
                </a:cubicBezTo>
                <a:cubicBezTo>
                  <a:pt x="2524563" y="20606"/>
                  <a:pt x="2645576" y="15713"/>
                  <a:pt x="2918362" y="0"/>
                </a:cubicBezTo>
                <a:cubicBezTo>
                  <a:pt x="2902505" y="168691"/>
                  <a:pt x="2924987" y="279737"/>
                  <a:pt x="2918362" y="360040"/>
                </a:cubicBezTo>
                <a:cubicBezTo>
                  <a:pt x="2911737" y="440343"/>
                  <a:pt x="2923627" y="572148"/>
                  <a:pt x="2918362" y="720080"/>
                </a:cubicBezTo>
                <a:cubicBezTo>
                  <a:pt x="2776353" y="718275"/>
                  <a:pt x="2554332" y="707699"/>
                  <a:pt x="2334690" y="720080"/>
                </a:cubicBezTo>
                <a:cubicBezTo>
                  <a:pt x="2115048" y="732461"/>
                  <a:pt x="1964558" y="741740"/>
                  <a:pt x="1780201" y="720080"/>
                </a:cubicBezTo>
                <a:cubicBezTo>
                  <a:pt x="1595844" y="698420"/>
                  <a:pt x="1398085" y="747589"/>
                  <a:pt x="1138161" y="720080"/>
                </a:cubicBezTo>
                <a:cubicBezTo>
                  <a:pt x="878237" y="692571"/>
                  <a:pt x="769566" y="724030"/>
                  <a:pt x="583672" y="720080"/>
                </a:cubicBezTo>
                <a:cubicBezTo>
                  <a:pt x="397778" y="716130"/>
                  <a:pt x="123502" y="698975"/>
                  <a:pt x="0" y="720080"/>
                </a:cubicBezTo>
                <a:cubicBezTo>
                  <a:pt x="-13714" y="561822"/>
                  <a:pt x="7238" y="460789"/>
                  <a:pt x="0" y="345638"/>
                </a:cubicBezTo>
                <a:cubicBezTo>
                  <a:pt x="-7238" y="230487"/>
                  <a:pt x="8612" y="135395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KONSTUKCIJSKA</a:t>
            </a:r>
          </a:p>
        </p:txBody>
      </p:sp>
      <p:cxnSp>
        <p:nvCxnSpPr>
          <p:cNvPr id="6" name="Raven puščični povezovalnik 11">
            <a:extLst>
              <a:ext uri="{FF2B5EF4-FFF2-40B4-BE49-F238E27FC236}">
                <a16:creationId xmlns:a16="http://schemas.microsoft.com/office/drawing/2014/main" id="{BEFA88C8-F48C-40D9-BD81-52DC5A4ED3A8}"/>
              </a:ext>
            </a:extLst>
          </p:cNvPr>
          <p:cNvCxnSpPr>
            <a:cxnSpLocks/>
          </p:cNvCxnSpPr>
          <p:nvPr/>
        </p:nvCxnSpPr>
        <p:spPr>
          <a:xfrm flipH="1">
            <a:off x="2484582" y="1068203"/>
            <a:ext cx="908212" cy="80407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8330499" y="2064349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ORODNA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9406558" y="570105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Prepišita.</a:t>
            </a:r>
          </a:p>
        </p:txBody>
      </p:sp>
      <p:pic>
        <p:nvPicPr>
          <p:cNvPr id="11" name="Picture 1" descr="Rezultat iskanja slik za teacher">
            <a:extLst>
              <a:ext uri="{FF2B5EF4-FFF2-40B4-BE49-F238E27FC236}">
                <a16:creationId xmlns:a16="http://schemas.microsoft.com/office/drawing/2014/main" id="{3D84CD5A-22F1-44AB-AFA9-2E41281CA51B}"/>
              </a:ext>
            </a:extLst>
          </p:cNvPr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F6680A8E-7324-45E1-9113-613FA556E07D}"/>
              </a:ext>
            </a:extLst>
          </p:cNvPr>
          <p:cNvCxnSpPr>
            <a:cxnSpLocks/>
          </p:cNvCxnSpPr>
          <p:nvPr/>
        </p:nvCxnSpPr>
        <p:spPr>
          <a:xfrm>
            <a:off x="9002405" y="1219479"/>
            <a:ext cx="806613" cy="652794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2ED69F2-4B78-4E2D-A3DE-43300ED8AB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339" y="3825754"/>
            <a:ext cx="5019675" cy="2990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43E909-AB09-4D75-B577-04C82DB67C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1111" y="3630601"/>
            <a:ext cx="5029200" cy="2981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0E6C2E-B12F-498B-9F0B-7311C38490D1}"/>
              </a:ext>
            </a:extLst>
          </p:cNvPr>
          <p:cNvSpPr txBox="1"/>
          <p:nvPr/>
        </p:nvSpPr>
        <p:spPr>
          <a:xfrm>
            <a:off x="684135" y="2984270"/>
            <a:ext cx="5141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Če železu zmanjšujemo količino ogljika in drugih primesi dobimo </a:t>
            </a:r>
            <a:r>
              <a:rPr lang="sl-SI" b="1" dirty="0"/>
              <a:t>konstrukcijsko jeklo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25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298" y="2549236"/>
            <a:ext cx="3726411" cy="1347965"/>
          </a:xfrm>
          <a:custGeom>
            <a:avLst/>
            <a:gdLst>
              <a:gd name="connsiteX0" fmla="*/ 0 w 3726411"/>
              <a:gd name="connsiteY0" fmla="*/ 0 h 1347965"/>
              <a:gd name="connsiteX1" fmla="*/ 546540 w 3726411"/>
              <a:gd name="connsiteY1" fmla="*/ 0 h 1347965"/>
              <a:gd name="connsiteX2" fmla="*/ 1242137 w 3726411"/>
              <a:gd name="connsiteY2" fmla="*/ 0 h 1347965"/>
              <a:gd name="connsiteX3" fmla="*/ 1825941 w 3726411"/>
              <a:gd name="connsiteY3" fmla="*/ 0 h 1347965"/>
              <a:gd name="connsiteX4" fmla="*/ 2484274 w 3726411"/>
              <a:gd name="connsiteY4" fmla="*/ 0 h 1347965"/>
              <a:gd name="connsiteX5" fmla="*/ 3105342 w 3726411"/>
              <a:gd name="connsiteY5" fmla="*/ 0 h 1347965"/>
              <a:gd name="connsiteX6" fmla="*/ 3726411 w 3726411"/>
              <a:gd name="connsiteY6" fmla="*/ 0 h 1347965"/>
              <a:gd name="connsiteX7" fmla="*/ 3726411 w 3726411"/>
              <a:gd name="connsiteY7" fmla="*/ 660503 h 1347965"/>
              <a:gd name="connsiteX8" fmla="*/ 3726411 w 3726411"/>
              <a:gd name="connsiteY8" fmla="*/ 1347965 h 1347965"/>
              <a:gd name="connsiteX9" fmla="*/ 3142607 w 3726411"/>
              <a:gd name="connsiteY9" fmla="*/ 1347965 h 1347965"/>
              <a:gd name="connsiteX10" fmla="*/ 2596066 w 3726411"/>
              <a:gd name="connsiteY10" fmla="*/ 1347965 h 1347965"/>
              <a:gd name="connsiteX11" fmla="*/ 1900470 w 3726411"/>
              <a:gd name="connsiteY11" fmla="*/ 1347965 h 1347965"/>
              <a:gd name="connsiteX12" fmla="*/ 1316665 w 3726411"/>
              <a:gd name="connsiteY12" fmla="*/ 1347965 h 1347965"/>
              <a:gd name="connsiteX13" fmla="*/ 695597 w 3726411"/>
              <a:gd name="connsiteY13" fmla="*/ 1347965 h 1347965"/>
              <a:gd name="connsiteX14" fmla="*/ 0 w 3726411"/>
              <a:gd name="connsiteY14" fmla="*/ 1347965 h 1347965"/>
              <a:gd name="connsiteX15" fmla="*/ 0 w 3726411"/>
              <a:gd name="connsiteY15" fmla="*/ 673983 h 1347965"/>
              <a:gd name="connsiteX16" fmla="*/ 0 w 3726411"/>
              <a:gd name="connsiteY16" fmla="*/ 0 h 1347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26411" h="1347965" fill="none" extrusionOk="0">
                <a:moveTo>
                  <a:pt x="0" y="0"/>
                </a:moveTo>
                <a:cubicBezTo>
                  <a:pt x="116173" y="-776"/>
                  <a:pt x="368200" y="-24024"/>
                  <a:pt x="546540" y="0"/>
                </a:cubicBezTo>
                <a:cubicBezTo>
                  <a:pt x="724880" y="24024"/>
                  <a:pt x="1099684" y="21700"/>
                  <a:pt x="1242137" y="0"/>
                </a:cubicBezTo>
                <a:cubicBezTo>
                  <a:pt x="1384590" y="-21700"/>
                  <a:pt x="1672069" y="-22387"/>
                  <a:pt x="1825941" y="0"/>
                </a:cubicBezTo>
                <a:cubicBezTo>
                  <a:pt x="1979813" y="22387"/>
                  <a:pt x="2161178" y="9611"/>
                  <a:pt x="2484274" y="0"/>
                </a:cubicBezTo>
                <a:cubicBezTo>
                  <a:pt x="2807370" y="-9611"/>
                  <a:pt x="2903617" y="11024"/>
                  <a:pt x="3105342" y="0"/>
                </a:cubicBezTo>
                <a:cubicBezTo>
                  <a:pt x="3307067" y="-11024"/>
                  <a:pt x="3530931" y="14393"/>
                  <a:pt x="3726411" y="0"/>
                </a:cubicBezTo>
                <a:cubicBezTo>
                  <a:pt x="3713337" y="179683"/>
                  <a:pt x="3730418" y="495687"/>
                  <a:pt x="3726411" y="660503"/>
                </a:cubicBezTo>
                <a:cubicBezTo>
                  <a:pt x="3722404" y="825319"/>
                  <a:pt x="3723864" y="1124407"/>
                  <a:pt x="3726411" y="1347965"/>
                </a:cubicBezTo>
                <a:cubicBezTo>
                  <a:pt x="3557671" y="1325589"/>
                  <a:pt x="3377145" y="1355122"/>
                  <a:pt x="3142607" y="1347965"/>
                </a:cubicBezTo>
                <a:cubicBezTo>
                  <a:pt x="2908069" y="1340808"/>
                  <a:pt x="2848228" y="1356116"/>
                  <a:pt x="2596066" y="1347965"/>
                </a:cubicBezTo>
                <a:cubicBezTo>
                  <a:pt x="2343904" y="1339814"/>
                  <a:pt x="2110050" y="1373173"/>
                  <a:pt x="1900470" y="1347965"/>
                </a:cubicBezTo>
                <a:cubicBezTo>
                  <a:pt x="1690890" y="1322757"/>
                  <a:pt x="1589283" y="1336207"/>
                  <a:pt x="1316665" y="1347965"/>
                </a:cubicBezTo>
                <a:cubicBezTo>
                  <a:pt x="1044048" y="1359723"/>
                  <a:pt x="903968" y="1373221"/>
                  <a:pt x="695597" y="1347965"/>
                </a:cubicBezTo>
                <a:cubicBezTo>
                  <a:pt x="487226" y="1322709"/>
                  <a:pt x="166205" y="1351375"/>
                  <a:pt x="0" y="1347965"/>
                </a:cubicBezTo>
                <a:cubicBezTo>
                  <a:pt x="-17594" y="1050859"/>
                  <a:pt x="-30576" y="980003"/>
                  <a:pt x="0" y="673983"/>
                </a:cubicBezTo>
                <a:cubicBezTo>
                  <a:pt x="30576" y="367963"/>
                  <a:pt x="-10446" y="176275"/>
                  <a:pt x="0" y="0"/>
                </a:cubicBezTo>
                <a:close/>
              </a:path>
              <a:path w="3726411" h="1347965" stroke="0" extrusionOk="0">
                <a:moveTo>
                  <a:pt x="0" y="0"/>
                </a:moveTo>
                <a:cubicBezTo>
                  <a:pt x="208469" y="-24430"/>
                  <a:pt x="324057" y="-20395"/>
                  <a:pt x="621069" y="0"/>
                </a:cubicBezTo>
                <a:cubicBezTo>
                  <a:pt x="918081" y="20395"/>
                  <a:pt x="975272" y="27398"/>
                  <a:pt x="1242137" y="0"/>
                </a:cubicBezTo>
                <a:cubicBezTo>
                  <a:pt x="1509002" y="-27398"/>
                  <a:pt x="1624069" y="26157"/>
                  <a:pt x="1900470" y="0"/>
                </a:cubicBezTo>
                <a:cubicBezTo>
                  <a:pt x="2176871" y="-26157"/>
                  <a:pt x="2265685" y="-31122"/>
                  <a:pt x="2558802" y="0"/>
                </a:cubicBezTo>
                <a:cubicBezTo>
                  <a:pt x="2851919" y="31122"/>
                  <a:pt x="3006029" y="-19141"/>
                  <a:pt x="3142607" y="0"/>
                </a:cubicBezTo>
                <a:cubicBezTo>
                  <a:pt x="3279185" y="19141"/>
                  <a:pt x="3464104" y="-3273"/>
                  <a:pt x="3726411" y="0"/>
                </a:cubicBezTo>
                <a:cubicBezTo>
                  <a:pt x="3727861" y="157000"/>
                  <a:pt x="3735942" y="411368"/>
                  <a:pt x="3726411" y="633544"/>
                </a:cubicBezTo>
                <a:cubicBezTo>
                  <a:pt x="3716880" y="855720"/>
                  <a:pt x="3748071" y="1089799"/>
                  <a:pt x="3726411" y="1347965"/>
                </a:cubicBezTo>
                <a:cubicBezTo>
                  <a:pt x="3511225" y="1375723"/>
                  <a:pt x="3320042" y="1341787"/>
                  <a:pt x="3068078" y="1347965"/>
                </a:cubicBezTo>
                <a:cubicBezTo>
                  <a:pt x="2816114" y="1354143"/>
                  <a:pt x="2692737" y="1358202"/>
                  <a:pt x="2409746" y="1347965"/>
                </a:cubicBezTo>
                <a:cubicBezTo>
                  <a:pt x="2126755" y="1337728"/>
                  <a:pt x="1964491" y="1314104"/>
                  <a:pt x="1714149" y="1347965"/>
                </a:cubicBezTo>
                <a:cubicBezTo>
                  <a:pt x="1463807" y="1381826"/>
                  <a:pt x="1372283" y="1360226"/>
                  <a:pt x="1167609" y="1347965"/>
                </a:cubicBezTo>
                <a:cubicBezTo>
                  <a:pt x="962935" y="1335704"/>
                  <a:pt x="675514" y="1377538"/>
                  <a:pt x="546540" y="1347965"/>
                </a:cubicBezTo>
                <a:cubicBezTo>
                  <a:pt x="417566" y="1318392"/>
                  <a:pt x="212381" y="1343081"/>
                  <a:pt x="0" y="1347965"/>
                </a:cubicBezTo>
                <a:cubicBezTo>
                  <a:pt x="-9445" y="1060725"/>
                  <a:pt x="10628" y="844380"/>
                  <a:pt x="0" y="673983"/>
                </a:cubicBezTo>
                <a:cubicBezTo>
                  <a:pt x="-10628" y="503586"/>
                  <a:pt x="-31861" y="320925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LASTNOSTI 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KOVIN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8320346" y="389342"/>
            <a:ext cx="2153690" cy="720080"/>
          </a:xfrm>
          <a:custGeom>
            <a:avLst/>
            <a:gdLst>
              <a:gd name="connsiteX0" fmla="*/ 0 w 2153690"/>
              <a:gd name="connsiteY0" fmla="*/ 0 h 720080"/>
              <a:gd name="connsiteX1" fmla="*/ 581496 w 2153690"/>
              <a:gd name="connsiteY1" fmla="*/ 0 h 720080"/>
              <a:gd name="connsiteX2" fmla="*/ 1055308 w 2153690"/>
              <a:gd name="connsiteY2" fmla="*/ 0 h 720080"/>
              <a:gd name="connsiteX3" fmla="*/ 1636804 w 2153690"/>
              <a:gd name="connsiteY3" fmla="*/ 0 h 720080"/>
              <a:gd name="connsiteX4" fmla="*/ 2153690 w 2153690"/>
              <a:gd name="connsiteY4" fmla="*/ 0 h 720080"/>
              <a:gd name="connsiteX5" fmla="*/ 2153690 w 2153690"/>
              <a:gd name="connsiteY5" fmla="*/ 360040 h 720080"/>
              <a:gd name="connsiteX6" fmla="*/ 2153690 w 2153690"/>
              <a:gd name="connsiteY6" fmla="*/ 720080 h 720080"/>
              <a:gd name="connsiteX7" fmla="*/ 1572194 w 2153690"/>
              <a:gd name="connsiteY7" fmla="*/ 720080 h 720080"/>
              <a:gd name="connsiteX8" fmla="*/ 1033771 w 2153690"/>
              <a:gd name="connsiteY8" fmla="*/ 720080 h 720080"/>
              <a:gd name="connsiteX9" fmla="*/ 473812 w 2153690"/>
              <a:gd name="connsiteY9" fmla="*/ 720080 h 720080"/>
              <a:gd name="connsiteX10" fmla="*/ 0 w 2153690"/>
              <a:gd name="connsiteY10" fmla="*/ 720080 h 720080"/>
              <a:gd name="connsiteX11" fmla="*/ 0 w 2153690"/>
              <a:gd name="connsiteY11" fmla="*/ 381642 h 720080"/>
              <a:gd name="connsiteX12" fmla="*/ 0 w 2153690"/>
              <a:gd name="connsiteY12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53690" h="720080" fill="none" extrusionOk="0">
                <a:moveTo>
                  <a:pt x="0" y="0"/>
                </a:moveTo>
                <a:cubicBezTo>
                  <a:pt x="132330" y="15047"/>
                  <a:pt x="463894" y="-813"/>
                  <a:pt x="581496" y="0"/>
                </a:cubicBezTo>
                <a:cubicBezTo>
                  <a:pt x="699098" y="813"/>
                  <a:pt x="850738" y="8452"/>
                  <a:pt x="1055308" y="0"/>
                </a:cubicBezTo>
                <a:cubicBezTo>
                  <a:pt x="1259878" y="-8452"/>
                  <a:pt x="1450683" y="3264"/>
                  <a:pt x="1636804" y="0"/>
                </a:cubicBezTo>
                <a:cubicBezTo>
                  <a:pt x="1822925" y="-3264"/>
                  <a:pt x="1967400" y="17329"/>
                  <a:pt x="2153690" y="0"/>
                </a:cubicBezTo>
                <a:cubicBezTo>
                  <a:pt x="2141633" y="164635"/>
                  <a:pt x="2158331" y="202495"/>
                  <a:pt x="2153690" y="360040"/>
                </a:cubicBezTo>
                <a:cubicBezTo>
                  <a:pt x="2149049" y="517585"/>
                  <a:pt x="2148327" y="643304"/>
                  <a:pt x="2153690" y="720080"/>
                </a:cubicBezTo>
                <a:cubicBezTo>
                  <a:pt x="1865787" y="694629"/>
                  <a:pt x="1772675" y="705024"/>
                  <a:pt x="1572194" y="720080"/>
                </a:cubicBezTo>
                <a:cubicBezTo>
                  <a:pt x="1371713" y="735136"/>
                  <a:pt x="1158080" y="729455"/>
                  <a:pt x="1033771" y="720080"/>
                </a:cubicBezTo>
                <a:cubicBezTo>
                  <a:pt x="909462" y="710705"/>
                  <a:pt x="699996" y="732990"/>
                  <a:pt x="473812" y="720080"/>
                </a:cubicBezTo>
                <a:cubicBezTo>
                  <a:pt x="247628" y="707170"/>
                  <a:pt x="129800" y="704566"/>
                  <a:pt x="0" y="720080"/>
                </a:cubicBezTo>
                <a:cubicBezTo>
                  <a:pt x="-6021" y="553315"/>
                  <a:pt x="-12866" y="511461"/>
                  <a:pt x="0" y="381642"/>
                </a:cubicBezTo>
                <a:cubicBezTo>
                  <a:pt x="12866" y="251823"/>
                  <a:pt x="14129" y="151907"/>
                  <a:pt x="0" y="0"/>
                </a:cubicBezTo>
                <a:close/>
              </a:path>
              <a:path w="2153690" h="720080" stroke="0" extrusionOk="0">
                <a:moveTo>
                  <a:pt x="0" y="0"/>
                </a:moveTo>
                <a:cubicBezTo>
                  <a:pt x="220147" y="-12560"/>
                  <a:pt x="408636" y="-2933"/>
                  <a:pt x="538423" y="0"/>
                </a:cubicBezTo>
                <a:cubicBezTo>
                  <a:pt x="668210" y="2933"/>
                  <a:pt x="895177" y="2470"/>
                  <a:pt x="1076845" y="0"/>
                </a:cubicBezTo>
                <a:cubicBezTo>
                  <a:pt x="1258513" y="-2470"/>
                  <a:pt x="1407946" y="-22987"/>
                  <a:pt x="1572194" y="0"/>
                </a:cubicBezTo>
                <a:cubicBezTo>
                  <a:pt x="1736442" y="22987"/>
                  <a:pt x="1913971" y="24587"/>
                  <a:pt x="2153690" y="0"/>
                </a:cubicBezTo>
                <a:cubicBezTo>
                  <a:pt x="2168626" y="137254"/>
                  <a:pt x="2164443" y="232952"/>
                  <a:pt x="2153690" y="374442"/>
                </a:cubicBezTo>
                <a:cubicBezTo>
                  <a:pt x="2142937" y="515932"/>
                  <a:pt x="2147351" y="638999"/>
                  <a:pt x="2153690" y="720080"/>
                </a:cubicBezTo>
                <a:cubicBezTo>
                  <a:pt x="1895639" y="711757"/>
                  <a:pt x="1866510" y="720597"/>
                  <a:pt x="1593731" y="720080"/>
                </a:cubicBezTo>
                <a:cubicBezTo>
                  <a:pt x="1320952" y="719563"/>
                  <a:pt x="1331209" y="699926"/>
                  <a:pt x="1076845" y="720080"/>
                </a:cubicBezTo>
                <a:cubicBezTo>
                  <a:pt x="822481" y="740234"/>
                  <a:pt x="795753" y="740524"/>
                  <a:pt x="559959" y="720080"/>
                </a:cubicBezTo>
                <a:cubicBezTo>
                  <a:pt x="324165" y="699636"/>
                  <a:pt x="145556" y="716636"/>
                  <a:pt x="0" y="720080"/>
                </a:cubicBezTo>
                <a:cubicBezTo>
                  <a:pt x="14705" y="584999"/>
                  <a:pt x="14826" y="470267"/>
                  <a:pt x="0" y="367241"/>
                </a:cubicBezTo>
                <a:cubicBezTo>
                  <a:pt x="-14826" y="264215"/>
                  <a:pt x="13603" y="148899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FIZIKALNE</a:t>
            </a:r>
          </a:p>
        </p:txBody>
      </p: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4561878" y="4475963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KEMIJSKE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10972098" y="146111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Prepišita.</a:t>
            </a:r>
          </a:p>
        </p:txBody>
      </p:sp>
      <p:sp>
        <p:nvSpPr>
          <p:cNvPr id="14" name="Pravokotnik 4">
            <a:extLst>
              <a:ext uri="{FF2B5EF4-FFF2-40B4-BE49-F238E27FC236}">
                <a16:creationId xmlns:a16="http://schemas.microsoft.com/office/drawing/2014/main" id="{BF836125-4A27-4A0C-A6DA-AB9353810829}"/>
              </a:ext>
            </a:extLst>
          </p:cNvPr>
          <p:cNvSpPr/>
          <p:nvPr/>
        </p:nvSpPr>
        <p:spPr>
          <a:xfrm>
            <a:off x="1475584" y="546227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MEHANSKE</a:t>
            </a:r>
          </a:p>
        </p:txBody>
      </p:sp>
      <p:sp>
        <p:nvSpPr>
          <p:cNvPr id="15" name="Pravokotnik 4">
            <a:extLst>
              <a:ext uri="{FF2B5EF4-FFF2-40B4-BE49-F238E27FC236}">
                <a16:creationId xmlns:a16="http://schemas.microsoft.com/office/drawing/2014/main" id="{7532FC01-C410-4E5C-8EE5-CCE2FEB146F9}"/>
              </a:ext>
            </a:extLst>
          </p:cNvPr>
          <p:cNvSpPr/>
          <p:nvPr/>
        </p:nvSpPr>
        <p:spPr>
          <a:xfrm>
            <a:off x="8210664" y="4247821"/>
            <a:ext cx="2457335" cy="720080"/>
          </a:xfrm>
          <a:custGeom>
            <a:avLst/>
            <a:gdLst>
              <a:gd name="connsiteX0" fmla="*/ 0 w 2457335"/>
              <a:gd name="connsiteY0" fmla="*/ 0 h 720080"/>
              <a:gd name="connsiteX1" fmla="*/ 663480 w 2457335"/>
              <a:gd name="connsiteY1" fmla="*/ 0 h 720080"/>
              <a:gd name="connsiteX2" fmla="*/ 1204094 w 2457335"/>
              <a:gd name="connsiteY2" fmla="*/ 0 h 720080"/>
              <a:gd name="connsiteX3" fmla="*/ 1867575 w 2457335"/>
              <a:gd name="connsiteY3" fmla="*/ 0 h 720080"/>
              <a:gd name="connsiteX4" fmla="*/ 2457335 w 2457335"/>
              <a:gd name="connsiteY4" fmla="*/ 0 h 720080"/>
              <a:gd name="connsiteX5" fmla="*/ 2457335 w 2457335"/>
              <a:gd name="connsiteY5" fmla="*/ 360040 h 720080"/>
              <a:gd name="connsiteX6" fmla="*/ 2457335 w 2457335"/>
              <a:gd name="connsiteY6" fmla="*/ 720080 h 720080"/>
              <a:gd name="connsiteX7" fmla="*/ 1793855 w 2457335"/>
              <a:gd name="connsiteY7" fmla="*/ 720080 h 720080"/>
              <a:gd name="connsiteX8" fmla="*/ 1179521 w 2457335"/>
              <a:gd name="connsiteY8" fmla="*/ 720080 h 720080"/>
              <a:gd name="connsiteX9" fmla="*/ 540614 w 2457335"/>
              <a:gd name="connsiteY9" fmla="*/ 720080 h 720080"/>
              <a:gd name="connsiteX10" fmla="*/ 0 w 2457335"/>
              <a:gd name="connsiteY10" fmla="*/ 720080 h 720080"/>
              <a:gd name="connsiteX11" fmla="*/ 0 w 2457335"/>
              <a:gd name="connsiteY11" fmla="*/ 381642 h 720080"/>
              <a:gd name="connsiteX12" fmla="*/ 0 w 2457335"/>
              <a:gd name="connsiteY12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57335" h="720080" fill="none" extrusionOk="0">
                <a:moveTo>
                  <a:pt x="0" y="0"/>
                </a:moveTo>
                <a:cubicBezTo>
                  <a:pt x="247935" y="-15186"/>
                  <a:pt x="428509" y="8470"/>
                  <a:pt x="663480" y="0"/>
                </a:cubicBezTo>
                <a:cubicBezTo>
                  <a:pt x="898451" y="-8470"/>
                  <a:pt x="1037235" y="13359"/>
                  <a:pt x="1204094" y="0"/>
                </a:cubicBezTo>
                <a:cubicBezTo>
                  <a:pt x="1370953" y="-13359"/>
                  <a:pt x="1651677" y="-32705"/>
                  <a:pt x="1867575" y="0"/>
                </a:cubicBezTo>
                <a:cubicBezTo>
                  <a:pt x="2083473" y="32705"/>
                  <a:pt x="2301408" y="4733"/>
                  <a:pt x="2457335" y="0"/>
                </a:cubicBezTo>
                <a:cubicBezTo>
                  <a:pt x="2445278" y="164635"/>
                  <a:pt x="2461976" y="202495"/>
                  <a:pt x="2457335" y="360040"/>
                </a:cubicBezTo>
                <a:cubicBezTo>
                  <a:pt x="2452694" y="517585"/>
                  <a:pt x="2451972" y="643304"/>
                  <a:pt x="2457335" y="720080"/>
                </a:cubicBezTo>
                <a:cubicBezTo>
                  <a:pt x="2320391" y="712655"/>
                  <a:pt x="2073491" y="701093"/>
                  <a:pt x="1793855" y="720080"/>
                </a:cubicBezTo>
                <a:cubicBezTo>
                  <a:pt x="1514219" y="739067"/>
                  <a:pt x="1365274" y="734917"/>
                  <a:pt x="1179521" y="720080"/>
                </a:cubicBezTo>
                <a:cubicBezTo>
                  <a:pt x="993768" y="705243"/>
                  <a:pt x="844762" y="749841"/>
                  <a:pt x="540614" y="720080"/>
                </a:cubicBezTo>
                <a:cubicBezTo>
                  <a:pt x="236466" y="690319"/>
                  <a:pt x="141156" y="724053"/>
                  <a:pt x="0" y="720080"/>
                </a:cubicBezTo>
                <a:cubicBezTo>
                  <a:pt x="-6021" y="553315"/>
                  <a:pt x="-12866" y="511461"/>
                  <a:pt x="0" y="381642"/>
                </a:cubicBezTo>
                <a:cubicBezTo>
                  <a:pt x="12866" y="251823"/>
                  <a:pt x="14129" y="151907"/>
                  <a:pt x="0" y="0"/>
                </a:cubicBezTo>
                <a:close/>
              </a:path>
              <a:path w="2457335" h="720080" stroke="0" extrusionOk="0">
                <a:moveTo>
                  <a:pt x="0" y="0"/>
                </a:moveTo>
                <a:cubicBezTo>
                  <a:pt x="254262" y="3811"/>
                  <a:pt x="434683" y="29443"/>
                  <a:pt x="614334" y="0"/>
                </a:cubicBezTo>
                <a:cubicBezTo>
                  <a:pt x="793985" y="-29443"/>
                  <a:pt x="972876" y="-5649"/>
                  <a:pt x="1228668" y="0"/>
                </a:cubicBezTo>
                <a:cubicBezTo>
                  <a:pt x="1484460" y="5649"/>
                  <a:pt x="1629328" y="338"/>
                  <a:pt x="1793855" y="0"/>
                </a:cubicBezTo>
                <a:cubicBezTo>
                  <a:pt x="1958382" y="-338"/>
                  <a:pt x="2309736" y="-2562"/>
                  <a:pt x="2457335" y="0"/>
                </a:cubicBezTo>
                <a:cubicBezTo>
                  <a:pt x="2472271" y="137254"/>
                  <a:pt x="2468088" y="232952"/>
                  <a:pt x="2457335" y="374442"/>
                </a:cubicBezTo>
                <a:cubicBezTo>
                  <a:pt x="2446582" y="515932"/>
                  <a:pt x="2450996" y="638999"/>
                  <a:pt x="2457335" y="720080"/>
                </a:cubicBezTo>
                <a:cubicBezTo>
                  <a:pt x="2190641" y="726010"/>
                  <a:pt x="2124396" y="737337"/>
                  <a:pt x="1818428" y="720080"/>
                </a:cubicBezTo>
                <a:cubicBezTo>
                  <a:pt x="1512460" y="702823"/>
                  <a:pt x="1473151" y="699898"/>
                  <a:pt x="1228668" y="720080"/>
                </a:cubicBezTo>
                <a:cubicBezTo>
                  <a:pt x="984185" y="740262"/>
                  <a:pt x="908910" y="707859"/>
                  <a:pt x="638907" y="720080"/>
                </a:cubicBezTo>
                <a:cubicBezTo>
                  <a:pt x="368904" y="732301"/>
                  <a:pt x="257311" y="717214"/>
                  <a:pt x="0" y="720080"/>
                </a:cubicBezTo>
                <a:cubicBezTo>
                  <a:pt x="14705" y="584999"/>
                  <a:pt x="14826" y="470267"/>
                  <a:pt x="0" y="367241"/>
                </a:cubicBezTo>
                <a:cubicBezTo>
                  <a:pt x="-14826" y="264215"/>
                  <a:pt x="13603" y="148899"/>
                  <a:pt x="0" y="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TEHNOLOŠKE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8E5714-6F52-4D07-961E-4FCF0162BF6B}"/>
              </a:ext>
            </a:extLst>
          </p:cNvPr>
          <p:cNvSpPr txBox="1"/>
          <p:nvPr/>
        </p:nvSpPr>
        <p:spPr>
          <a:xfrm>
            <a:off x="8320346" y="1266307"/>
            <a:ext cx="3069002" cy="871585"/>
          </a:xfrm>
          <a:custGeom>
            <a:avLst/>
            <a:gdLst>
              <a:gd name="connsiteX0" fmla="*/ 0 w 3069002"/>
              <a:gd name="connsiteY0" fmla="*/ 0 h 871585"/>
              <a:gd name="connsiteX1" fmla="*/ 675180 w 3069002"/>
              <a:gd name="connsiteY1" fmla="*/ 0 h 871585"/>
              <a:gd name="connsiteX2" fmla="*/ 1196911 w 3069002"/>
              <a:gd name="connsiteY2" fmla="*/ 0 h 871585"/>
              <a:gd name="connsiteX3" fmla="*/ 1780021 w 3069002"/>
              <a:gd name="connsiteY3" fmla="*/ 0 h 871585"/>
              <a:gd name="connsiteX4" fmla="*/ 2455202 w 3069002"/>
              <a:gd name="connsiteY4" fmla="*/ 0 h 871585"/>
              <a:gd name="connsiteX5" fmla="*/ 3069002 w 3069002"/>
              <a:gd name="connsiteY5" fmla="*/ 0 h 871585"/>
              <a:gd name="connsiteX6" fmla="*/ 3069002 w 3069002"/>
              <a:gd name="connsiteY6" fmla="*/ 427077 h 871585"/>
              <a:gd name="connsiteX7" fmla="*/ 3069002 w 3069002"/>
              <a:gd name="connsiteY7" fmla="*/ 871585 h 871585"/>
              <a:gd name="connsiteX8" fmla="*/ 2516582 w 3069002"/>
              <a:gd name="connsiteY8" fmla="*/ 871585 h 871585"/>
              <a:gd name="connsiteX9" fmla="*/ 1841401 w 3069002"/>
              <a:gd name="connsiteY9" fmla="*/ 871585 h 871585"/>
              <a:gd name="connsiteX10" fmla="*/ 1166221 w 3069002"/>
              <a:gd name="connsiteY10" fmla="*/ 871585 h 871585"/>
              <a:gd name="connsiteX11" fmla="*/ 552420 w 3069002"/>
              <a:gd name="connsiteY11" fmla="*/ 871585 h 871585"/>
              <a:gd name="connsiteX12" fmla="*/ 0 w 3069002"/>
              <a:gd name="connsiteY12" fmla="*/ 871585 h 871585"/>
              <a:gd name="connsiteX13" fmla="*/ 0 w 3069002"/>
              <a:gd name="connsiteY13" fmla="*/ 444508 h 871585"/>
              <a:gd name="connsiteX14" fmla="*/ 0 w 3069002"/>
              <a:gd name="connsiteY14" fmla="*/ 0 h 87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69002" h="871585" extrusionOk="0">
                <a:moveTo>
                  <a:pt x="0" y="0"/>
                </a:moveTo>
                <a:cubicBezTo>
                  <a:pt x="251042" y="-5713"/>
                  <a:pt x="439034" y="28012"/>
                  <a:pt x="675180" y="0"/>
                </a:cubicBezTo>
                <a:cubicBezTo>
                  <a:pt x="911326" y="-28012"/>
                  <a:pt x="995223" y="-16109"/>
                  <a:pt x="1196911" y="0"/>
                </a:cubicBezTo>
                <a:cubicBezTo>
                  <a:pt x="1398599" y="16109"/>
                  <a:pt x="1551604" y="9879"/>
                  <a:pt x="1780021" y="0"/>
                </a:cubicBezTo>
                <a:cubicBezTo>
                  <a:pt x="2008438" y="-9879"/>
                  <a:pt x="2284195" y="8521"/>
                  <a:pt x="2455202" y="0"/>
                </a:cubicBezTo>
                <a:cubicBezTo>
                  <a:pt x="2626209" y="-8521"/>
                  <a:pt x="2785574" y="-26252"/>
                  <a:pt x="3069002" y="0"/>
                </a:cubicBezTo>
                <a:cubicBezTo>
                  <a:pt x="3059768" y="189040"/>
                  <a:pt x="3089488" y="341058"/>
                  <a:pt x="3069002" y="427077"/>
                </a:cubicBezTo>
                <a:cubicBezTo>
                  <a:pt x="3048516" y="513096"/>
                  <a:pt x="3047714" y="739345"/>
                  <a:pt x="3069002" y="871585"/>
                </a:cubicBezTo>
                <a:cubicBezTo>
                  <a:pt x="2826932" y="853664"/>
                  <a:pt x="2702447" y="859464"/>
                  <a:pt x="2516582" y="871585"/>
                </a:cubicBezTo>
                <a:cubicBezTo>
                  <a:pt x="2330717" y="883706"/>
                  <a:pt x="2028031" y="896548"/>
                  <a:pt x="1841401" y="871585"/>
                </a:cubicBezTo>
                <a:cubicBezTo>
                  <a:pt x="1654771" y="846622"/>
                  <a:pt x="1333420" y="858648"/>
                  <a:pt x="1166221" y="871585"/>
                </a:cubicBezTo>
                <a:cubicBezTo>
                  <a:pt x="999022" y="884522"/>
                  <a:pt x="837999" y="884198"/>
                  <a:pt x="552420" y="871585"/>
                </a:cubicBezTo>
                <a:cubicBezTo>
                  <a:pt x="266841" y="858972"/>
                  <a:pt x="181303" y="898234"/>
                  <a:pt x="0" y="871585"/>
                </a:cubicBezTo>
                <a:cubicBezTo>
                  <a:pt x="-21246" y="730913"/>
                  <a:pt x="1202" y="621927"/>
                  <a:pt x="0" y="444508"/>
                </a:cubicBezTo>
                <a:cubicBezTo>
                  <a:pt x="-1202" y="267089"/>
                  <a:pt x="-10783" y="99557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1529333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barva, les, gostota, tališče, električna prevodnost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4D1E45-E813-4641-9AEC-88C6074F2931}"/>
              </a:ext>
            </a:extLst>
          </p:cNvPr>
          <p:cNvSpPr txBox="1"/>
          <p:nvPr/>
        </p:nvSpPr>
        <p:spPr>
          <a:xfrm>
            <a:off x="4429299" y="5451639"/>
            <a:ext cx="3338484" cy="871585"/>
          </a:xfrm>
          <a:custGeom>
            <a:avLst/>
            <a:gdLst>
              <a:gd name="connsiteX0" fmla="*/ 0 w 3338484"/>
              <a:gd name="connsiteY0" fmla="*/ 0 h 871585"/>
              <a:gd name="connsiteX1" fmla="*/ 567542 w 3338484"/>
              <a:gd name="connsiteY1" fmla="*/ 0 h 871585"/>
              <a:gd name="connsiteX2" fmla="*/ 1135085 w 3338484"/>
              <a:gd name="connsiteY2" fmla="*/ 0 h 871585"/>
              <a:gd name="connsiteX3" fmla="*/ 1802781 w 3338484"/>
              <a:gd name="connsiteY3" fmla="*/ 0 h 871585"/>
              <a:gd name="connsiteX4" fmla="*/ 2370324 w 3338484"/>
              <a:gd name="connsiteY4" fmla="*/ 0 h 871585"/>
              <a:gd name="connsiteX5" fmla="*/ 3338484 w 3338484"/>
              <a:gd name="connsiteY5" fmla="*/ 0 h 871585"/>
              <a:gd name="connsiteX6" fmla="*/ 3338484 w 3338484"/>
              <a:gd name="connsiteY6" fmla="*/ 444508 h 871585"/>
              <a:gd name="connsiteX7" fmla="*/ 3338484 w 3338484"/>
              <a:gd name="connsiteY7" fmla="*/ 871585 h 871585"/>
              <a:gd name="connsiteX8" fmla="*/ 2737557 w 3338484"/>
              <a:gd name="connsiteY8" fmla="*/ 871585 h 871585"/>
              <a:gd name="connsiteX9" fmla="*/ 2170015 w 3338484"/>
              <a:gd name="connsiteY9" fmla="*/ 871585 h 871585"/>
              <a:gd name="connsiteX10" fmla="*/ 1535703 w 3338484"/>
              <a:gd name="connsiteY10" fmla="*/ 871585 h 871585"/>
              <a:gd name="connsiteX11" fmla="*/ 901391 w 3338484"/>
              <a:gd name="connsiteY11" fmla="*/ 871585 h 871585"/>
              <a:gd name="connsiteX12" fmla="*/ 0 w 3338484"/>
              <a:gd name="connsiteY12" fmla="*/ 871585 h 871585"/>
              <a:gd name="connsiteX13" fmla="*/ 0 w 3338484"/>
              <a:gd name="connsiteY13" fmla="*/ 461940 h 871585"/>
              <a:gd name="connsiteX14" fmla="*/ 0 w 3338484"/>
              <a:gd name="connsiteY14" fmla="*/ 0 h 87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38484" h="871585" extrusionOk="0">
                <a:moveTo>
                  <a:pt x="0" y="0"/>
                </a:moveTo>
                <a:cubicBezTo>
                  <a:pt x="189042" y="-27408"/>
                  <a:pt x="374206" y="-19734"/>
                  <a:pt x="567542" y="0"/>
                </a:cubicBezTo>
                <a:cubicBezTo>
                  <a:pt x="760878" y="19734"/>
                  <a:pt x="1006140" y="-19407"/>
                  <a:pt x="1135085" y="0"/>
                </a:cubicBezTo>
                <a:cubicBezTo>
                  <a:pt x="1264030" y="19407"/>
                  <a:pt x="1629623" y="7428"/>
                  <a:pt x="1802781" y="0"/>
                </a:cubicBezTo>
                <a:cubicBezTo>
                  <a:pt x="1975939" y="-7428"/>
                  <a:pt x="2175708" y="-25813"/>
                  <a:pt x="2370324" y="0"/>
                </a:cubicBezTo>
                <a:cubicBezTo>
                  <a:pt x="2564940" y="25813"/>
                  <a:pt x="2957774" y="-42464"/>
                  <a:pt x="3338484" y="0"/>
                </a:cubicBezTo>
                <a:cubicBezTo>
                  <a:pt x="3333626" y="157892"/>
                  <a:pt x="3354967" y="350460"/>
                  <a:pt x="3338484" y="444508"/>
                </a:cubicBezTo>
                <a:cubicBezTo>
                  <a:pt x="3322001" y="538556"/>
                  <a:pt x="3358995" y="715022"/>
                  <a:pt x="3338484" y="871585"/>
                </a:cubicBezTo>
                <a:cubicBezTo>
                  <a:pt x="3078485" y="854944"/>
                  <a:pt x="2944727" y="852210"/>
                  <a:pt x="2737557" y="871585"/>
                </a:cubicBezTo>
                <a:cubicBezTo>
                  <a:pt x="2530387" y="890960"/>
                  <a:pt x="2425846" y="893475"/>
                  <a:pt x="2170015" y="871585"/>
                </a:cubicBezTo>
                <a:cubicBezTo>
                  <a:pt x="1914184" y="849695"/>
                  <a:pt x="1726256" y="879384"/>
                  <a:pt x="1535703" y="871585"/>
                </a:cubicBezTo>
                <a:cubicBezTo>
                  <a:pt x="1345150" y="863786"/>
                  <a:pt x="1209051" y="886879"/>
                  <a:pt x="901391" y="871585"/>
                </a:cubicBezTo>
                <a:cubicBezTo>
                  <a:pt x="593731" y="856291"/>
                  <a:pt x="394016" y="829355"/>
                  <a:pt x="0" y="871585"/>
                </a:cubicBezTo>
                <a:cubicBezTo>
                  <a:pt x="-6280" y="754312"/>
                  <a:pt x="-2350" y="612657"/>
                  <a:pt x="0" y="461940"/>
                </a:cubicBezTo>
                <a:cubicBezTo>
                  <a:pt x="2350" y="311223"/>
                  <a:pt x="-7002" y="16826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2511519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Odpornost proti </a:t>
            </a:r>
          </a:p>
          <a:p>
            <a:pPr>
              <a:lnSpc>
                <a:spcPct val="150000"/>
              </a:lnSpc>
            </a:pPr>
            <a:r>
              <a:rPr lang="sl-SI" dirty="0"/>
              <a:t>KOROZIJI ali OKSIDACIJI („rji“)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D487A-E36B-41D9-B06A-EBBF01D3B50C}"/>
              </a:ext>
            </a:extLst>
          </p:cNvPr>
          <p:cNvSpPr txBox="1"/>
          <p:nvPr/>
        </p:nvSpPr>
        <p:spPr>
          <a:xfrm>
            <a:off x="545590" y="1471428"/>
            <a:ext cx="3326065" cy="3364575"/>
          </a:xfrm>
          <a:custGeom>
            <a:avLst/>
            <a:gdLst>
              <a:gd name="connsiteX0" fmla="*/ 0 w 3326065"/>
              <a:gd name="connsiteY0" fmla="*/ 0 h 3364575"/>
              <a:gd name="connsiteX1" fmla="*/ 698474 w 3326065"/>
              <a:gd name="connsiteY1" fmla="*/ 0 h 3364575"/>
              <a:gd name="connsiteX2" fmla="*/ 1396947 w 3326065"/>
              <a:gd name="connsiteY2" fmla="*/ 0 h 3364575"/>
              <a:gd name="connsiteX3" fmla="*/ 1962378 w 3326065"/>
              <a:gd name="connsiteY3" fmla="*/ 0 h 3364575"/>
              <a:gd name="connsiteX4" fmla="*/ 2694113 w 3326065"/>
              <a:gd name="connsiteY4" fmla="*/ 0 h 3364575"/>
              <a:gd name="connsiteX5" fmla="*/ 3326065 w 3326065"/>
              <a:gd name="connsiteY5" fmla="*/ 0 h 3364575"/>
              <a:gd name="connsiteX6" fmla="*/ 3326065 w 3326065"/>
              <a:gd name="connsiteY6" fmla="*/ 605624 h 3364575"/>
              <a:gd name="connsiteX7" fmla="*/ 3326065 w 3326065"/>
              <a:gd name="connsiteY7" fmla="*/ 1211247 h 3364575"/>
              <a:gd name="connsiteX8" fmla="*/ 3326065 w 3326065"/>
              <a:gd name="connsiteY8" fmla="*/ 1816871 h 3364575"/>
              <a:gd name="connsiteX9" fmla="*/ 3326065 w 3326065"/>
              <a:gd name="connsiteY9" fmla="*/ 2422494 h 3364575"/>
              <a:gd name="connsiteX10" fmla="*/ 3326065 w 3326065"/>
              <a:gd name="connsiteY10" fmla="*/ 3364575 h 3364575"/>
              <a:gd name="connsiteX11" fmla="*/ 2760634 w 3326065"/>
              <a:gd name="connsiteY11" fmla="*/ 3364575 h 3364575"/>
              <a:gd name="connsiteX12" fmla="*/ 2028900 w 3326065"/>
              <a:gd name="connsiteY12" fmla="*/ 3364575 h 3364575"/>
              <a:gd name="connsiteX13" fmla="*/ 1463469 w 3326065"/>
              <a:gd name="connsiteY13" fmla="*/ 3364575 h 3364575"/>
              <a:gd name="connsiteX14" fmla="*/ 798256 w 3326065"/>
              <a:gd name="connsiteY14" fmla="*/ 3364575 h 3364575"/>
              <a:gd name="connsiteX15" fmla="*/ 0 w 3326065"/>
              <a:gd name="connsiteY15" fmla="*/ 3364575 h 3364575"/>
              <a:gd name="connsiteX16" fmla="*/ 0 w 3326065"/>
              <a:gd name="connsiteY16" fmla="*/ 2758952 h 3364575"/>
              <a:gd name="connsiteX17" fmla="*/ 0 w 3326065"/>
              <a:gd name="connsiteY17" fmla="*/ 2119682 h 3364575"/>
              <a:gd name="connsiteX18" fmla="*/ 0 w 3326065"/>
              <a:gd name="connsiteY18" fmla="*/ 1480413 h 3364575"/>
              <a:gd name="connsiteX19" fmla="*/ 0 w 3326065"/>
              <a:gd name="connsiteY19" fmla="*/ 874789 h 3364575"/>
              <a:gd name="connsiteX20" fmla="*/ 0 w 3326065"/>
              <a:gd name="connsiteY20" fmla="*/ 0 h 336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326065" h="3364575" extrusionOk="0">
                <a:moveTo>
                  <a:pt x="0" y="0"/>
                </a:moveTo>
                <a:cubicBezTo>
                  <a:pt x="216116" y="-1088"/>
                  <a:pt x="443878" y="32518"/>
                  <a:pt x="698474" y="0"/>
                </a:cubicBezTo>
                <a:cubicBezTo>
                  <a:pt x="953070" y="-32518"/>
                  <a:pt x="1211076" y="7144"/>
                  <a:pt x="1396947" y="0"/>
                </a:cubicBezTo>
                <a:cubicBezTo>
                  <a:pt x="1582818" y="-7144"/>
                  <a:pt x="1810838" y="-12802"/>
                  <a:pt x="1962378" y="0"/>
                </a:cubicBezTo>
                <a:cubicBezTo>
                  <a:pt x="2113918" y="12802"/>
                  <a:pt x="2376524" y="-20561"/>
                  <a:pt x="2694113" y="0"/>
                </a:cubicBezTo>
                <a:cubicBezTo>
                  <a:pt x="3011703" y="20561"/>
                  <a:pt x="3132190" y="30375"/>
                  <a:pt x="3326065" y="0"/>
                </a:cubicBezTo>
                <a:cubicBezTo>
                  <a:pt x="3346219" y="259087"/>
                  <a:pt x="3297326" y="373076"/>
                  <a:pt x="3326065" y="605624"/>
                </a:cubicBezTo>
                <a:cubicBezTo>
                  <a:pt x="3354804" y="838172"/>
                  <a:pt x="3323622" y="916679"/>
                  <a:pt x="3326065" y="1211247"/>
                </a:cubicBezTo>
                <a:cubicBezTo>
                  <a:pt x="3328508" y="1505815"/>
                  <a:pt x="3346095" y="1693982"/>
                  <a:pt x="3326065" y="1816871"/>
                </a:cubicBezTo>
                <a:cubicBezTo>
                  <a:pt x="3306035" y="1939760"/>
                  <a:pt x="3329355" y="2240505"/>
                  <a:pt x="3326065" y="2422494"/>
                </a:cubicBezTo>
                <a:cubicBezTo>
                  <a:pt x="3322775" y="2604483"/>
                  <a:pt x="3331030" y="2970097"/>
                  <a:pt x="3326065" y="3364575"/>
                </a:cubicBezTo>
                <a:cubicBezTo>
                  <a:pt x="3150670" y="3379020"/>
                  <a:pt x="2915381" y="3378090"/>
                  <a:pt x="2760634" y="3364575"/>
                </a:cubicBezTo>
                <a:cubicBezTo>
                  <a:pt x="2605887" y="3351060"/>
                  <a:pt x="2248407" y="3341385"/>
                  <a:pt x="2028900" y="3364575"/>
                </a:cubicBezTo>
                <a:cubicBezTo>
                  <a:pt x="1809393" y="3387765"/>
                  <a:pt x="1607520" y="3355799"/>
                  <a:pt x="1463469" y="3364575"/>
                </a:cubicBezTo>
                <a:cubicBezTo>
                  <a:pt x="1319418" y="3373351"/>
                  <a:pt x="1009484" y="3352036"/>
                  <a:pt x="798256" y="3364575"/>
                </a:cubicBezTo>
                <a:cubicBezTo>
                  <a:pt x="587028" y="3377114"/>
                  <a:pt x="392044" y="3329574"/>
                  <a:pt x="0" y="3364575"/>
                </a:cubicBezTo>
                <a:cubicBezTo>
                  <a:pt x="-12176" y="3195177"/>
                  <a:pt x="20860" y="2970779"/>
                  <a:pt x="0" y="2758952"/>
                </a:cubicBezTo>
                <a:cubicBezTo>
                  <a:pt x="-20860" y="2547125"/>
                  <a:pt x="199" y="2338434"/>
                  <a:pt x="0" y="2119682"/>
                </a:cubicBezTo>
                <a:cubicBezTo>
                  <a:pt x="-199" y="1900930"/>
                  <a:pt x="2614" y="1727108"/>
                  <a:pt x="0" y="1480413"/>
                </a:cubicBezTo>
                <a:cubicBezTo>
                  <a:pt x="-2614" y="1233718"/>
                  <a:pt x="-4560" y="1035669"/>
                  <a:pt x="0" y="874789"/>
                </a:cubicBezTo>
                <a:cubicBezTo>
                  <a:pt x="4560" y="713909"/>
                  <a:pt x="14225" y="306911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003336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/>
              <a:t>TRDOTA </a:t>
            </a:r>
            <a:r>
              <a:rPr lang="sl-SI" dirty="0"/>
              <a:t>- odpornost proti udarcem</a:t>
            </a:r>
          </a:p>
          <a:p>
            <a:pPr>
              <a:lnSpc>
                <a:spcPct val="150000"/>
              </a:lnSpc>
            </a:pPr>
            <a:r>
              <a:rPr lang="sl-SI" b="1" dirty="0"/>
              <a:t>TRDNOST</a:t>
            </a:r>
            <a:r>
              <a:rPr lang="sl-SI" dirty="0"/>
              <a:t> - prenesejo velika bremena (npr. most)</a:t>
            </a:r>
          </a:p>
          <a:p>
            <a:pPr>
              <a:lnSpc>
                <a:spcPct val="150000"/>
              </a:lnSpc>
            </a:pPr>
            <a:r>
              <a:rPr lang="sl-SI" b="1" dirty="0"/>
              <a:t>ŽILAVOST</a:t>
            </a:r>
            <a:r>
              <a:rPr lang="sl-SI" dirty="0"/>
              <a:t> - ob pogostem zvijanju se ne pretrga</a:t>
            </a:r>
          </a:p>
          <a:p>
            <a:pPr>
              <a:lnSpc>
                <a:spcPct val="150000"/>
              </a:lnSpc>
            </a:pPr>
            <a:r>
              <a:rPr lang="sl-SI" b="1" dirty="0"/>
              <a:t>ELASTIČNOST </a:t>
            </a:r>
            <a:r>
              <a:rPr lang="sl-SI" dirty="0"/>
              <a:t>- po obremenitvi se vrne v prvotno stanje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D14C64-0BA8-4601-B640-71903B3D4166}"/>
              </a:ext>
            </a:extLst>
          </p:cNvPr>
          <p:cNvSpPr txBox="1"/>
          <p:nvPr/>
        </p:nvSpPr>
        <p:spPr>
          <a:xfrm>
            <a:off x="8561533" y="5027929"/>
            <a:ext cx="3069002" cy="456087"/>
          </a:xfrm>
          <a:custGeom>
            <a:avLst/>
            <a:gdLst>
              <a:gd name="connsiteX0" fmla="*/ 0 w 3069002"/>
              <a:gd name="connsiteY0" fmla="*/ 0 h 456087"/>
              <a:gd name="connsiteX1" fmla="*/ 644490 w 3069002"/>
              <a:gd name="connsiteY1" fmla="*/ 0 h 456087"/>
              <a:gd name="connsiteX2" fmla="*/ 1166221 w 3069002"/>
              <a:gd name="connsiteY2" fmla="*/ 0 h 456087"/>
              <a:gd name="connsiteX3" fmla="*/ 1780021 w 3069002"/>
              <a:gd name="connsiteY3" fmla="*/ 0 h 456087"/>
              <a:gd name="connsiteX4" fmla="*/ 2455202 w 3069002"/>
              <a:gd name="connsiteY4" fmla="*/ 0 h 456087"/>
              <a:gd name="connsiteX5" fmla="*/ 3069002 w 3069002"/>
              <a:gd name="connsiteY5" fmla="*/ 0 h 456087"/>
              <a:gd name="connsiteX6" fmla="*/ 3069002 w 3069002"/>
              <a:gd name="connsiteY6" fmla="*/ 456087 h 456087"/>
              <a:gd name="connsiteX7" fmla="*/ 2547272 w 3069002"/>
              <a:gd name="connsiteY7" fmla="*/ 456087 h 456087"/>
              <a:gd name="connsiteX8" fmla="*/ 1964161 w 3069002"/>
              <a:gd name="connsiteY8" fmla="*/ 456087 h 456087"/>
              <a:gd name="connsiteX9" fmla="*/ 1319671 w 3069002"/>
              <a:gd name="connsiteY9" fmla="*/ 456087 h 456087"/>
              <a:gd name="connsiteX10" fmla="*/ 705870 w 3069002"/>
              <a:gd name="connsiteY10" fmla="*/ 456087 h 456087"/>
              <a:gd name="connsiteX11" fmla="*/ 0 w 3069002"/>
              <a:gd name="connsiteY11" fmla="*/ 456087 h 456087"/>
              <a:gd name="connsiteX12" fmla="*/ 0 w 3069002"/>
              <a:gd name="connsiteY12" fmla="*/ 0 h 45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69002" h="456087" extrusionOk="0">
                <a:moveTo>
                  <a:pt x="0" y="0"/>
                </a:moveTo>
                <a:cubicBezTo>
                  <a:pt x="180298" y="16046"/>
                  <a:pt x="396624" y="-16099"/>
                  <a:pt x="644490" y="0"/>
                </a:cubicBezTo>
                <a:cubicBezTo>
                  <a:pt x="892356" y="16099"/>
                  <a:pt x="989467" y="-22610"/>
                  <a:pt x="1166221" y="0"/>
                </a:cubicBezTo>
                <a:cubicBezTo>
                  <a:pt x="1342975" y="22610"/>
                  <a:pt x="1580254" y="19759"/>
                  <a:pt x="1780021" y="0"/>
                </a:cubicBezTo>
                <a:cubicBezTo>
                  <a:pt x="1979788" y="-19759"/>
                  <a:pt x="2286873" y="-19059"/>
                  <a:pt x="2455202" y="0"/>
                </a:cubicBezTo>
                <a:cubicBezTo>
                  <a:pt x="2623531" y="19059"/>
                  <a:pt x="2923981" y="-6608"/>
                  <a:pt x="3069002" y="0"/>
                </a:cubicBezTo>
                <a:cubicBezTo>
                  <a:pt x="3082792" y="191189"/>
                  <a:pt x="3068460" y="316979"/>
                  <a:pt x="3069002" y="456087"/>
                </a:cubicBezTo>
                <a:cubicBezTo>
                  <a:pt x="2954388" y="445052"/>
                  <a:pt x="2754682" y="479222"/>
                  <a:pt x="2547272" y="456087"/>
                </a:cubicBezTo>
                <a:cubicBezTo>
                  <a:pt x="2339862" y="432953"/>
                  <a:pt x="2252267" y="428352"/>
                  <a:pt x="1964161" y="456087"/>
                </a:cubicBezTo>
                <a:cubicBezTo>
                  <a:pt x="1676055" y="483822"/>
                  <a:pt x="1478908" y="426718"/>
                  <a:pt x="1319671" y="456087"/>
                </a:cubicBezTo>
                <a:cubicBezTo>
                  <a:pt x="1160434" y="485457"/>
                  <a:pt x="956686" y="428751"/>
                  <a:pt x="705870" y="456087"/>
                </a:cubicBezTo>
                <a:cubicBezTo>
                  <a:pt x="455054" y="483423"/>
                  <a:pt x="218859" y="455861"/>
                  <a:pt x="0" y="456087"/>
                </a:cubicBezTo>
                <a:cubicBezTo>
                  <a:pt x="-14105" y="332542"/>
                  <a:pt x="-7468" y="201998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701116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kovnost, varivost</a:t>
            </a:r>
          </a:p>
        </p:txBody>
      </p:sp>
    </p:spTree>
    <p:extLst>
      <p:ext uri="{BB962C8B-B14F-4D97-AF65-F5344CB8AC3E}">
        <p14:creationId xmlns:p14="http://schemas.microsoft.com/office/powerpoint/2010/main" val="258969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RetrospectVTI">
  <a:themeElements>
    <a:clrScheme name="AnalogousFromRegularSeedLeftStep">
      <a:dk1>
        <a:srgbClr val="000000"/>
      </a:dk1>
      <a:lt1>
        <a:srgbClr val="FFFFFF"/>
      </a:lt1>
      <a:dk2>
        <a:srgbClr val="352441"/>
      </a:dk2>
      <a:lt2>
        <a:srgbClr val="E2E8E7"/>
      </a:lt2>
      <a:accent1>
        <a:srgbClr val="D33D56"/>
      </a:accent1>
      <a:accent2>
        <a:srgbClr val="C12B83"/>
      </a:accent2>
      <a:accent3>
        <a:srgbClr val="D33DD3"/>
      </a:accent3>
      <a:accent4>
        <a:srgbClr val="822BC1"/>
      </a:accent4>
      <a:accent5>
        <a:srgbClr val="563DD3"/>
      </a:accent5>
      <a:accent6>
        <a:srgbClr val="2B51C1"/>
      </a:accent6>
      <a:hlink>
        <a:srgbClr val="309282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285</Words>
  <Application>Microsoft Office PowerPoint</Application>
  <PresentationFormat>Širokozaslonsko</PresentationFormat>
  <Paragraphs>48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Arial Nova Light</vt:lpstr>
      <vt:lpstr>Bembo</vt:lpstr>
      <vt:lpstr>Calibri</vt:lpstr>
      <vt:lpstr>Wingdings</vt:lpstr>
      <vt:lpstr>RetrospectVTI</vt:lpstr>
      <vt:lpstr>SREDA, 2. december</vt:lpstr>
      <vt:lpstr>SKUPNE LASTNOSTI KOVIN</vt:lpstr>
      <vt:lpstr>PowerPointova predstavitev</vt:lpstr>
      <vt:lpstr>1. LITO ŽELEZO</vt:lpstr>
      <vt:lpstr>2. JEKLO</vt:lpstr>
      <vt:lpstr>DELITEV  JEKEL PO SESTAVI</vt:lpstr>
      <vt:lpstr>DELITEV  JEKEL PO UPORABI</vt:lpstr>
      <vt:lpstr>LASTNOSTI  KOVIN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KOVINE</dc:title>
  <dc:creator>Marijana Fidel</dc:creator>
  <cp:lastModifiedBy>Nina Pomberg</cp:lastModifiedBy>
  <cp:revision>11</cp:revision>
  <dcterms:created xsi:type="dcterms:W3CDTF">2020-11-17T22:59:17Z</dcterms:created>
  <dcterms:modified xsi:type="dcterms:W3CDTF">2020-11-28T14:15:36Z</dcterms:modified>
</cp:coreProperties>
</file>