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F9F40A-3FAC-4226-852F-4C3B114A79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POSSESSIVE ADJECTIVES AND POSSESSIVE PRONOUNS</a:t>
            </a:r>
            <a:endParaRPr lang="en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C0491D1-0BBF-4B6B-8C04-5BF7E90E45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51756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AAD5CD-9E38-4304-AF5F-4536E6B1F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POSSESSIVE ADJECTIVES- SVOJILNI PRIDEVNIKI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3C5E11F-837D-4E6C-B365-ED24325BF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200" dirty="0"/>
              <a:t>Stojijo </a:t>
            </a:r>
            <a:r>
              <a:rPr lang="sl-SI" sz="3200" u="sng" dirty="0"/>
              <a:t>vedno pred samostalnikom</a:t>
            </a:r>
          </a:p>
          <a:p>
            <a:r>
              <a:rPr lang="sl-SI" sz="3200" dirty="0"/>
              <a:t>Izražajo svojino nekoga ali nečesa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sz="5400" dirty="0"/>
              <a:t>                    </a:t>
            </a:r>
            <a:r>
              <a:rPr lang="sl-SI" sz="5400" u="sng" dirty="0" err="1">
                <a:solidFill>
                  <a:srgbClr val="FF0000"/>
                </a:solidFill>
              </a:rPr>
              <a:t>My</a:t>
            </a:r>
            <a:r>
              <a:rPr lang="sl-SI" sz="5400" dirty="0"/>
              <a:t> </a:t>
            </a:r>
            <a:r>
              <a:rPr lang="sl-SI" sz="5400" dirty="0">
                <a:solidFill>
                  <a:srgbClr val="FF0000"/>
                </a:solidFill>
              </a:rPr>
              <a:t>car</a:t>
            </a:r>
            <a:r>
              <a:rPr lang="sl-SI" sz="5400" dirty="0"/>
              <a:t> is red.</a:t>
            </a:r>
          </a:p>
          <a:p>
            <a:pPr marL="0" indent="0">
              <a:buNone/>
            </a:pPr>
            <a:r>
              <a:rPr lang="sl-SI" sz="2800" i="1" dirty="0"/>
              <a:t>                                          </a:t>
            </a:r>
            <a:r>
              <a:rPr lang="sl-SI" sz="2800" i="1" u="sng" dirty="0">
                <a:solidFill>
                  <a:srgbClr val="FF0000"/>
                </a:solidFill>
              </a:rPr>
              <a:t>Moj avto</a:t>
            </a:r>
            <a:r>
              <a:rPr lang="sl-SI" sz="2800" i="1" dirty="0"/>
              <a:t> je rdeč.</a:t>
            </a:r>
            <a:endParaRPr lang="en-SI" sz="2800" i="1" dirty="0"/>
          </a:p>
        </p:txBody>
      </p:sp>
    </p:spTree>
    <p:extLst>
      <p:ext uri="{BB962C8B-B14F-4D97-AF65-F5344CB8AC3E}">
        <p14:creationId xmlns:p14="http://schemas.microsoft.com/office/powerpoint/2010/main" val="407162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15FDF0-4AB1-481A-93B0-5F084ED64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Oblike svojilnih pridevnikov</a:t>
            </a:r>
            <a:endParaRPr lang="en-SI" dirty="0"/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415AB08D-2186-45E0-9069-AA4CC4112F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029992"/>
              </p:ext>
            </p:extLst>
          </p:nvPr>
        </p:nvGraphicFramePr>
        <p:xfrm>
          <a:off x="3137534" y="2141538"/>
          <a:ext cx="5227956" cy="3649662"/>
        </p:xfrm>
        <a:graphic>
          <a:graphicData uri="http://schemas.openxmlformats.org/drawingml/2006/table">
            <a:tbl>
              <a:tblPr firstRow="1" firstCol="1" bandRow="1"/>
              <a:tblGrid>
                <a:gridCol w="5227956">
                  <a:extLst>
                    <a:ext uri="{9D8B030D-6E8A-4147-A177-3AD203B41FA5}">
                      <a16:colId xmlns:a16="http://schemas.microsoft.com/office/drawing/2014/main" val="3792356568"/>
                    </a:ext>
                  </a:extLst>
                </a:gridCol>
              </a:tblGrid>
              <a:tr h="8127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Possessive</a:t>
                      </a: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l-SI" sz="2400" b="1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adjectives</a:t>
                      </a:r>
                      <a:endParaRPr lang="en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647050"/>
                  </a:ext>
                </a:extLst>
              </a:tr>
              <a:tr h="4118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</a:t>
                      </a:r>
                      <a:r>
                        <a:rPr lang="sl-S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(car)</a:t>
                      </a:r>
                      <a:endParaRPr lang="en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9472001"/>
                  </a:ext>
                </a:extLst>
              </a:tr>
              <a:tr h="4003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Your</a:t>
                      </a:r>
                      <a:r>
                        <a:rPr lang="sl-S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(car)</a:t>
                      </a:r>
                      <a:endParaRPr lang="en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0613230"/>
                  </a:ext>
                </a:extLst>
              </a:tr>
              <a:tr h="4118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  (car)</a:t>
                      </a:r>
                      <a:endParaRPr lang="en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601971"/>
                  </a:ext>
                </a:extLst>
              </a:tr>
              <a:tr h="4003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</a:t>
                      </a:r>
                      <a:r>
                        <a:rPr lang="sl-SI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(car)</a:t>
                      </a:r>
                      <a:endParaRPr lang="en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430536"/>
                  </a:ext>
                </a:extLst>
              </a:tr>
              <a:tr h="4118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Its</a:t>
                      </a:r>
                      <a:r>
                        <a:rPr lang="sl-S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(car)</a:t>
                      </a:r>
                      <a:endParaRPr lang="en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3273093"/>
                  </a:ext>
                </a:extLst>
              </a:tr>
              <a:tr h="4003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Our</a:t>
                      </a:r>
                      <a:r>
                        <a:rPr lang="sl-S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(car)</a:t>
                      </a:r>
                      <a:endParaRPr lang="en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177358"/>
                  </a:ext>
                </a:extLst>
              </a:tr>
              <a:tr h="4003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Their</a:t>
                      </a:r>
                      <a:r>
                        <a:rPr lang="sl-SI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(car)</a:t>
                      </a:r>
                      <a:endParaRPr lang="en-S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6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98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4653B6-B90D-4B63-9B5E-60BA7C173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Possessive</a:t>
            </a:r>
            <a:r>
              <a:rPr lang="sl-SI" dirty="0"/>
              <a:t> </a:t>
            </a:r>
            <a:r>
              <a:rPr lang="sl-SI" dirty="0" err="1" smtClean="0"/>
              <a:t>pronouns</a:t>
            </a:r>
            <a:r>
              <a:rPr lang="sl-SI" dirty="0" smtClean="0"/>
              <a:t>- SVOJILNI ZAIMKI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2051B20-2F95-4DCC-A86D-417FEBC24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Običajno </a:t>
            </a:r>
            <a:r>
              <a:rPr lang="sl-SI" sz="2400" u="sng" dirty="0"/>
              <a:t>stojijo za glagolom, ne potrebujejo samostalnika</a:t>
            </a:r>
          </a:p>
          <a:p>
            <a:r>
              <a:rPr lang="sl-SI" sz="2400" dirty="0"/>
              <a:t>Izražajo svojino</a:t>
            </a:r>
          </a:p>
          <a:p>
            <a:pPr marL="0" indent="0">
              <a:buNone/>
            </a:pPr>
            <a:r>
              <a:rPr lang="sl-SI" sz="4800" dirty="0"/>
              <a:t>				</a:t>
            </a:r>
            <a:r>
              <a:rPr lang="sl-SI" sz="4800" dirty="0" err="1"/>
              <a:t>The</a:t>
            </a:r>
            <a:r>
              <a:rPr lang="sl-SI" sz="4800" dirty="0"/>
              <a:t> car is </a:t>
            </a:r>
            <a:r>
              <a:rPr lang="sl-SI" sz="4800" u="sng" dirty="0">
                <a:solidFill>
                  <a:srgbClr val="FF0000"/>
                </a:solidFill>
              </a:rPr>
              <a:t>mine.</a:t>
            </a:r>
          </a:p>
          <a:p>
            <a:pPr marL="0" indent="0">
              <a:buNone/>
            </a:pPr>
            <a:r>
              <a:rPr lang="sl-SI" sz="2400" dirty="0"/>
              <a:t>                                        </a:t>
            </a:r>
            <a:r>
              <a:rPr lang="sl-SI" sz="2400" i="1" dirty="0"/>
              <a:t>Avto je </a:t>
            </a:r>
            <a:r>
              <a:rPr lang="sl-SI" sz="2400" i="1" u="sng" dirty="0">
                <a:solidFill>
                  <a:srgbClr val="FF0000"/>
                </a:solidFill>
              </a:rPr>
              <a:t>moj.</a:t>
            </a:r>
            <a:endParaRPr lang="en-SI" sz="24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09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AE34A0-7014-49D2-929A-68B220054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Oblike svojilnih zaimkov</a:t>
            </a:r>
            <a:endParaRPr lang="en-SI" dirty="0"/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32334927-F349-4FD0-906D-B89D310D59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697286"/>
              </p:ext>
            </p:extLst>
          </p:nvPr>
        </p:nvGraphicFramePr>
        <p:xfrm>
          <a:off x="3137534" y="2141538"/>
          <a:ext cx="5227956" cy="3649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7956">
                  <a:extLst>
                    <a:ext uri="{9D8B030D-6E8A-4147-A177-3AD203B41FA5}">
                      <a16:colId xmlns:a16="http://schemas.microsoft.com/office/drawing/2014/main" val="573990149"/>
                    </a:ext>
                  </a:extLst>
                </a:gridCol>
              </a:tblGrid>
              <a:tr h="8127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 err="1">
                          <a:solidFill>
                            <a:schemeClr val="bg1"/>
                          </a:solidFill>
                          <a:effectLst/>
                        </a:rPr>
                        <a:t>Possessive</a:t>
                      </a:r>
                      <a:r>
                        <a:rPr lang="sl-SI" sz="28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sl-SI" sz="2800" dirty="0" err="1">
                          <a:solidFill>
                            <a:schemeClr val="bg1"/>
                          </a:solidFill>
                          <a:effectLst/>
                        </a:rPr>
                        <a:t>pronouns</a:t>
                      </a:r>
                      <a:endParaRPr lang="en-SI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4175945"/>
                  </a:ext>
                </a:extLst>
              </a:tr>
              <a:tr h="4118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>
                          <a:solidFill>
                            <a:schemeClr val="bg1"/>
                          </a:solidFill>
                          <a:effectLst/>
                        </a:rPr>
                        <a:t>mine</a:t>
                      </a:r>
                      <a:endParaRPr lang="en-SI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863221"/>
                  </a:ext>
                </a:extLst>
              </a:tr>
              <a:tr h="4003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>
                          <a:solidFill>
                            <a:schemeClr val="bg1"/>
                          </a:solidFill>
                          <a:effectLst/>
                        </a:rPr>
                        <a:t>yours</a:t>
                      </a:r>
                      <a:endParaRPr lang="en-SI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29384"/>
                  </a:ext>
                </a:extLst>
              </a:tr>
              <a:tr h="4118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>
                          <a:solidFill>
                            <a:schemeClr val="bg1"/>
                          </a:solidFill>
                          <a:effectLst/>
                        </a:rPr>
                        <a:t>his</a:t>
                      </a:r>
                      <a:endParaRPr lang="en-SI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203291"/>
                  </a:ext>
                </a:extLst>
              </a:tr>
              <a:tr h="4003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>
                          <a:solidFill>
                            <a:schemeClr val="bg1"/>
                          </a:solidFill>
                          <a:effectLst/>
                        </a:rPr>
                        <a:t>hers</a:t>
                      </a:r>
                      <a:endParaRPr lang="en-SI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436490"/>
                  </a:ext>
                </a:extLst>
              </a:tr>
              <a:tr h="4118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>
                          <a:solidFill>
                            <a:schemeClr val="bg1"/>
                          </a:solidFill>
                          <a:effectLst/>
                        </a:rPr>
                        <a:t>its</a:t>
                      </a:r>
                      <a:endParaRPr lang="en-SI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609534"/>
                  </a:ext>
                </a:extLst>
              </a:tr>
              <a:tr h="4003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>
                          <a:solidFill>
                            <a:schemeClr val="bg1"/>
                          </a:solidFill>
                          <a:effectLst/>
                        </a:rPr>
                        <a:t>ours</a:t>
                      </a:r>
                      <a:endParaRPr lang="en-SI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447134"/>
                  </a:ext>
                </a:extLst>
              </a:tr>
              <a:tr h="4003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500" dirty="0" err="1">
                          <a:solidFill>
                            <a:schemeClr val="bg1"/>
                          </a:solidFill>
                          <a:effectLst/>
                        </a:rPr>
                        <a:t>theirs</a:t>
                      </a:r>
                      <a:endParaRPr lang="en-SI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10" marR="6221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538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35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0BA8F2-E5CD-4AD0-A920-EB58112DF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4F5638E-45B2-4B28-A8BB-58985075D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err="1"/>
              <a:t>This</a:t>
            </a:r>
            <a:r>
              <a:rPr lang="sl-SI" sz="2400" dirty="0"/>
              <a:t> is </a:t>
            </a:r>
            <a:r>
              <a:rPr lang="sl-SI" sz="2400" dirty="0" err="1"/>
              <a:t>my</a:t>
            </a:r>
            <a:r>
              <a:rPr lang="sl-SI" sz="2400" dirty="0"/>
              <a:t> car. </a:t>
            </a:r>
            <a:r>
              <a:rPr lang="sl-SI" sz="2400" dirty="0" err="1"/>
              <a:t>This</a:t>
            </a:r>
            <a:r>
              <a:rPr lang="sl-SI" sz="2400" dirty="0"/>
              <a:t> car is _____________________.</a:t>
            </a:r>
          </a:p>
          <a:p>
            <a:r>
              <a:rPr lang="sl-SI" sz="2400" dirty="0" err="1"/>
              <a:t>Those</a:t>
            </a:r>
            <a:r>
              <a:rPr lang="sl-SI" sz="2400" dirty="0"/>
              <a:t> are </a:t>
            </a:r>
            <a:r>
              <a:rPr lang="sl-SI" sz="2400" dirty="0" err="1"/>
              <a:t>your</a:t>
            </a:r>
            <a:r>
              <a:rPr lang="sl-SI" sz="2400" dirty="0"/>
              <a:t> </a:t>
            </a:r>
            <a:r>
              <a:rPr lang="sl-SI" sz="2400" dirty="0" err="1"/>
              <a:t>shoes</a:t>
            </a:r>
            <a:r>
              <a:rPr lang="sl-SI" sz="2400" dirty="0"/>
              <a:t>. </a:t>
            </a:r>
            <a:r>
              <a:rPr lang="sl-SI" sz="2400" dirty="0" err="1"/>
              <a:t>The</a:t>
            </a:r>
            <a:r>
              <a:rPr lang="sl-SI" sz="2400" dirty="0"/>
              <a:t> </a:t>
            </a:r>
            <a:r>
              <a:rPr lang="sl-SI" sz="2400" dirty="0" err="1"/>
              <a:t>shoes</a:t>
            </a:r>
            <a:r>
              <a:rPr lang="sl-SI" sz="2400" dirty="0"/>
              <a:t> are ______________________.</a:t>
            </a:r>
          </a:p>
          <a:p>
            <a:r>
              <a:rPr lang="sl-SI" sz="2400" dirty="0" err="1"/>
              <a:t>This</a:t>
            </a:r>
            <a:r>
              <a:rPr lang="sl-SI" sz="2400" dirty="0"/>
              <a:t> is </a:t>
            </a:r>
            <a:r>
              <a:rPr lang="sl-SI" sz="2400" dirty="0" err="1"/>
              <a:t>her</a:t>
            </a:r>
            <a:r>
              <a:rPr lang="sl-SI" sz="2400" dirty="0"/>
              <a:t> </a:t>
            </a:r>
            <a:r>
              <a:rPr lang="sl-SI" sz="2400" dirty="0" err="1"/>
              <a:t>pencil</a:t>
            </a:r>
            <a:r>
              <a:rPr lang="sl-SI" sz="2400" dirty="0"/>
              <a:t>. </a:t>
            </a:r>
            <a:r>
              <a:rPr lang="sl-SI" sz="2400" dirty="0" err="1"/>
              <a:t>This</a:t>
            </a:r>
            <a:r>
              <a:rPr lang="sl-SI" sz="2400" dirty="0"/>
              <a:t> </a:t>
            </a:r>
            <a:r>
              <a:rPr lang="sl-SI" sz="2400" dirty="0" err="1"/>
              <a:t>pencil</a:t>
            </a:r>
            <a:r>
              <a:rPr lang="sl-SI" sz="2400" dirty="0"/>
              <a:t> is ________________________.</a:t>
            </a:r>
          </a:p>
          <a:p>
            <a:r>
              <a:rPr lang="sl-SI" sz="2400" dirty="0" err="1"/>
              <a:t>This</a:t>
            </a:r>
            <a:r>
              <a:rPr lang="sl-SI" sz="2400" dirty="0"/>
              <a:t> is ______________________ </a:t>
            </a:r>
            <a:r>
              <a:rPr lang="sl-SI" sz="2400" dirty="0" err="1"/>
              <a:t>school</a:t>
            </a:r>
            <a:r>
              <a:rPr lang="sl-SI" sz="2400" dirty="0"/>
              <a:t> </a:t>
            </a:r>
            <a:r>
              <a:rPr lang="sl-SI" sz="2400" dirty="0" err="1"/>
              <a:t>bag</a:t>
            </a:r>
            <a:r>
              <a:rPr lang="sl-SI" sz="2400" dirty="0"/>
              <a:t>. </a:t>
            </a:r>
            <a:r>
              <a:rPr lang="sl-SI" sz="2400" dirty="0" err="1"/>
              <a:t>This</a:t>
            </a:r>
            <a:r>
              <a:rPr lang="sl-SI" sz="2400" dirty="0"/>
              <a:t> </a:t>
            </a:r>
            <a:r>
              <a:rPr lang="sl-SI" sz="2400" dirty="0" err="1"/>
              <a:t>school</a:t>
            </a:r>
            <a:r>
              <a:rPr lang="sl-SI" sz="2400" dirty="0"/>
              <a:t> </a:t>
            </a:r>
            <a:r>
              <a:rPr lang="sl-SI" sz="2400" dirty="0" err="1"/>
              <a:t>bag</a:t>
            </a:r>
            <a:r>
              <a:rPr lang="sl-SI" sz="2400" dirty="0"/>
              <a:t> is his.</a:t>
            </a:r>
          </a:p>
          <a:p>
            <a:r>
              <a:rPr lang="sl-SI" sz="2400" dirty="0" err="1"/>
              <a:t>That</a:t>
            </a:r>
            <a:r>
              <a:rPr lang="sl-SI" sz="2400" dirty="0"/>
              <a:t> is _____________________ </a:t>
            </a:r>
            <a:r>
              <a:rPr lang="sl-SI" sz="2400" dirty="0" err="1"/>
              <a:t>teacher</a:t>
            </a:r>
            <a:r>
              <a:rPr lang="sl-SI" sz="2400" dirty="0"/>
              <a:t>. </a:t>
            </a:r>
            <a:r>
              <a:rPr lang="sl-SI" sz="2400" dirty="0" err="1"/>
              <a:t>This</a:t>
            </a:r>
            <a:r>
              <a:rPr lang="sl-SI" sz="2400" dirty="0"/>
              <a:t> </a:t>
            </a:r>
            <a:r>
              <a:rPr lang="sl-SI" sz="2400" dirty="0" err="1"/>
              <a:t>teacher</a:t>
            </a:r>
            <a:r>
              <a:rPr lang="sl-SI" sz="2400" dirty="0"/>
              <a:t> is </a:t>
            </a:r>
            <a:r>
              <a:rPr lang="sl-SI" sz="2400" dirty="0" err="1"/>
              <a:t>theirs</a:t>
            </a:r>
            <a:r>
              <a:rPr lang="sl-SI" sz="2400" dirty="0"/>
              <a:t>.</a:t>
            </a:r>
          </a:p>
          <a:p>
            <a:r>
              <a:rPr lang="sl-SI" sz="2400" dirty="0" err="1"/>
              <a:t>That</a:t>
            </a:r>
            <a:r>
              <a:rPr lang="sl-SI" sz="2400" dirty="0"/>
              <a:t> is </a:t>
            </a:r>
            <a:r>
              <a:rPr lang="sl-SI" sz="2400" dirty="0" err="1"/>
              <a:t>our</a:t>
            </a:r>
            <a:r>
              <a:rPr lang="sl-SI" sz="2400" dirty="0"/>
              <a:t> car. </a:t>
            </a:r>
            <a:r>
              <a:rPr lang="sl-SI" sz="2400" dirty="0" err="1"/>
              <a:t>This</a:t>
            </a:r>
            <a:r>
              <a:rPr lang="sl-SI" sz="2400" dirty="0"/>
              <a:t> car is ____________________.</a:t>
            </a:r>
          </a:p>
          <a:p>
            <a:pPr marL="0" indent="0">
              <a:buNone/>
            </a:pP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26436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0BA8F2-E5CD-4AD0-A920-EB58112DF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4F5638E-45B2-4B28-A8BB-58985075D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err="1"/>
              <a:t>This</a:t>
            </a:r>
            <a:r>
              <a:rPr lang="sl-SI" sz="2400" dirty="0"/>
              <a:t> is </a:t>
            </a:r>
            <a:r>
              <a:rPr lang="sl-SI" sz="2400" dirty="0" err="1"/>
              <a:t>my</a:t>
            </a:r>
            <a:r>
              <a:rPr lang="sl-SI" sz="2400" dirty="0"/>
              <a:t> car. </a:t>
            </a:r>
            <a:r>
              <a:rPr lang="sl-SI" sz="2400" dirty="0" err="1"/>
              <a:t>This</a:t>
            </a:r>
            <a:r>
              <a:rPr lang="sl-SI" sz="2400" dirty="0"/>
              <a:t> car is </a:t>
            </a:r>
            <a:r>
              <a:rPr lang="sl-SI" sz="2400" dirty="0" smtClean="0"/>
              <a:t>___MINE__.</a:t>
            </a:r>
            <a:endParaRPr lang="sl-SI" sz="2400" dirty="0"/>
          </a:p>
          <a:p>
            <a:r>
              <a:rPr lang="sl-SI" sz="2400" dirty="0" err="1"/>
              <a:t>Those</a:t>
            </a:r>
            <a:r>
              <a:rPr lang="sl-SI" sz="2400" dirty="0"/>
              <a:t> are </a:t>
            </a:r>
            <a:r>
              <a:rPr lang="sl-SI" sz="2400" dirty="0" err="1"/>
              <a:t>your</a:t>
            </a:r>
            <a:r>
              <a:rPr lang="sl-SI" sz="2400" dirty="0"/>
              <a:t> </a:t>
            </a:r>
            <a:r>
              <a:rPr lang="sl-SI" sz="2400" dirty="0" err="1"/>
              <a:t>shoes</a:t>
            </a:r>
            <a:r>
              <a:rPr lang="sl-SI" sz="2400" dirty="0"/>
              <a:t>. </a:t>
            </a:r>
            <a:r>
              <a:rPr lang="sl-SI" sz="2400" dirty="0" err="1"/>
              <a:t>The</a:t>
            </a:r>
            <a:r>
              <a:rPr lang="sl-SI" sz="2400" dirty="0"/>
              <a:t> </a:t>
            </a:r>
            <a:r>
              <a:rPr lang="sl-SI" sz="2400" dirty="0" err="1"/>
              <a:t>shoes</a:t>
            </a:r>
            <a:r>
              <a:rPr lang="sl-SI" sz="2400" dirty="0"/>
              <a:t> are </a:t>
            </a:r>
            <a:r>
              <a:rPr lang="sl-SI" sz="2400" dirty="0" smtClean="0"/>
              <a:t>______YOURS_______.</a:t>
            </a:r>
            <a:endParaRPr lang="sl-SI" sz="2400" dirty="0"/>
          </a:p>
          <a:p>
            <a:r>
              <a:rPr lang="sl-SI" sz="2400" dirty="0" err="1"/>
              <a:t>This</a:t>
            </a:r>
            <a:r>
              <a:rPr lang="sl-SI" sz="2400" dirty="0"/>
              <a:t> is </a:t>
            </a:r>
            <a:r>
              <a:rPr lang="sl-SI" sz="2400" dirty="0" err="1"/>
              <a:t>her</a:t>
            </a:r>
            <a:r>
              <a:rPr lang="sl-SI" sz="2400" dirty="0"/>
              <a:t> </a:t>
            </a:r>
            <a:r>
              <a:rPr lang="sl-SI" sz="2400" dirty="0" err="1"/>
              <a:t>pencil</a:t>
            </a:r>
            <a:r>
              <a:rPr lang="sl-SI" sz="2400" dirty="0"/>
              <a:t>. </a:t>
            </a:r>
            <a:r>
              <a:rPr lang="sl-SI" sz="2400" dirty="0" err="1"/>
              <a:t>This</a:t>
            </a:r>
            <a:r>
              <a:rPr lang="sl-SI" sz="2400" dirty="0"/>
              <a:t> </a:t>
            </a:r>
            <a:r>
              <a:rPr lang="sl-SI" sz="2400" dirty="0" err="1"/>
              <a:t>pencil</a:t>
            </a:r>
            <a:r>
              <a:rPr lang="sl-SI" sz="2400" dirty="0"/>
              <a:t> is </a:t>
            </a:r>
            <a:r>
              <a:rPr lang="sl-SI" sz="2400" dirty="0" smtClean="0"/>
              <a:t>____HERS_________.</a:t>
            </a:r>
            <a:endParaRPr lang="sl-SI" sz="2400" dirty="0"/>
          </a:p>
          <a:p>
            <a:r>
              <a:rPr lang="sl-SI" sz="2400" dirty="0" err="1"/>
              <a:t>This</a:t>
            </a:r>
            <a:r>
              <a:rPr lang="sl-SI" sz="2400" dirty="0"/>
              <a:t> is </a:t>
            </a:r>
            <a:r>
              <a:rPr lang="sl-SI" sz="2400" dirty="0" smtClean="0"/>
              <a:t>________HIS_______ </a:t>
            </a:r>
            <a:r>
              <a:rPr lang="sl-SI" sz="2400" dirty="0" err="1"/>
              <a:t>school</a:t>
            </a:r>
            <a:r>
              <a:rPr lang="sl-SI" sz="2400" dirty="0"/>
              <a:t> </a:t>
            </a:r>
            <a:r>
              <a:rPr lang="sl-SI" sz="2400" dirty="0" err="1"/>
              <a:t>bag</a:t>
            </a:r>
            <a:r>
              <a:rPr lang="sl-SI" sz="2400" dirty="0"/>
              <a:t>. </a:t>
            </a:r>
            <a:r>
              <a:rPr lang="sl-SI" sz="2400" dirty="0" err="1"/>
              <a:t>This</a:t>
            </a:r>
            <a:r>
              <a:rPr lang="sl-SI" sz="2400" dirty="0"/>
              <a:t> </a:t>
            </a:r>
            <a:r>
              <a:rPr lang="sl-SI" sz="2400" dirty="0" err="1"/>
              <a:t>school</a:t>
            </a:r>
            <a:r>
              <a:rPr lang="sl-SI" sz="2400" dirty="0"/>
              <a:t> </a:t>
            </a:r>
            <a:r>
              <a:rPr lang="sl-SI" sz="2400" dirty="0" err="1"/>
              <a:t>bag</a:t>
            </a:r>
            <a:r>
              <a:rPr lang="sl-SI" sz="2400" dirty="0"/>
              <a:t> is his.</a:t>
            </a:r>
          </a:p>
          <a:p>
            <a:r>
              <a:rPr lang="sl-SI" sz="2400" dirty="0" err="1"/>
              <a:t>That</a:t>
            </a:r>
            <a:r>
              <a:rPr lang="sl-SI" sz="2400" dirty="0"/>
              <a:t> is </a:t>
            </a:r>
            <a:r>
              <a:rPr lang="sl-SI" sz="2400" dirty="0" smtClean="0"/>
              <a:t>_____THEIR_________ </a:t>
            </a:r>
            <a:r>
              <a:rPr lang="sl-SI" sz="2400" dirty="0" err="1"/>
              <a:t>teacher</a:t>
            </a:r>
            <a:r>
              <a:rPr lang="sl-SI" sz="2400" dirty="0"/>
              <a:t>. </a:t>
            </a:r>
            <a:r>
              <a:rPr lang="sl-SI" sz="2400" dirty="0" err="1"/>
              <a:t>This</a:t>
            </a:r>
            <a:r>
              <a:rPr lang="sl-SI" sz="2400" dirty="0"/>
              <a:t> </a:t>
            </a:r>
            <a:r>
              <a:rPr lang="sl-SI" sz="2400" dirty="0" err="1"/>
              <a:t>teacher</a:t>
            </a:r>
            <a:r>
              <a:rPr lang="sl-SI" sz="2400" dirty="0"/>
              <a:t> is </a:t>
            </a:r>
            <a:r>
              <a:rPr lang="sl-SI" sz="2400" dirty="0" err="1"/>
              <a:t>theirs</a:t>
            </a:r>
            <a:r>
              <a:rPr lang="sl-SI" sz="2400" dirty="0"/>
              <a:t>.</a:t>
            </a:r>
          </a:p>
          <a:p>
            <a:r>
              <a:rPr lang="sl-SI" sz="2400" dirty="0" err="1"/>
              <a:t>That</a:t>
            </a:r>
            <a:r>
              <a:rPr lang="sl-SI" sz="2400" dirty="0"/>
              <a:t> is </a:t>
            </a:r>
            <a:r>
              <a:rPr lang="sl-SI" sz="2400" dirty="0" err="1"/>
              <a:t>our</a:t>
            </a:r>
            <a:r>
              <a:rPr lang="sl-SI" sz="2400" dirty="0"/>
              <a:t> car. </a:t>
            </a:r>
            <a:r>
              <a:rPr lang="sl-SI" sz="2400" dirty="0" err="1"/>
              <a:t>This</a:t>
            </a:r>
            <a:r>
              <a:rPr lang="sl-SI" sz="2400" dirty="0"/>
              <a:t> car is </a:t>
            </a:r>
            <a:r>
              <a:rPr lang="sl-SI" sz="2400" dirty="0" smtClean="0"/>
              <a:t>________OURS_____.</a:t>
            </a:r>
            <a:endParaRPr lang="sl-SI" sz="2400" dirty="0"/>
          </a:p>
          <a:p>
            <a:pPr marL="0" indent="0">
              <a:buNone/>
            </a:pP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53982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ški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Nebeški</Template>
  <TotalTime>41</TotalTime>
  <Words>221</Words>
  <Application>Microsoft Office PowerPoint</Application>
  <PresentationFormat>Širokozaslonsko</PresentationFormat>
  <Paragraphs>44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Nebeški</vt:lpstr>
      <vt:lpstr>POSSESSIVE ADJECTIVES AND POSSESSIVE PRONOUNS</vt:lpstr>
      <vt:lpstr>POSSESSIVE ADJECTIVES- SVOJILNI PRIDEVNIKI</vt:lpstr>
      <vt:lpstr>Oblike svojilnih pridevnikov</vt:lpstr>
      <vt:lpstr>Possessive pronouns- SVOJILNI ZAIMKI</vt:lpstr>
      <vt:lpstr>Oblike svojilnih zaimkov</vt:lpstr>
      <vt:lpstr>PRIMERI:</vt:lpstr>
      <vt:lpstr>PRIMERI: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POSSESSIVE ADJECTIVES AND POSSESSIVE PRONOUNS</dc:title>
  <dc:creator>OŠ Lenart 06</dc:creator>
  <cp:lastModifiedBy>Ucitelj</cp:lastModifiedBy>
  <cp:revision>5</cp:revision>
  <dcterms:created xsi:type="dcterms:W3CDTF">2025-02-02T14:51:48Z</dcterms:created>
  <dcterms:modified xsi:type="dcterms:W3CDTF">2025-02-03T12:15:53Z</dcterms:modified>
</cp:coreProperties>
</file>