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8"/>
  </p:notesMasterIdLst>
  <p:sldIdLst>
    <p:sldId id="256" r:id="rId2"/>
    <p:sldId id="283" r:id="rId3"/>
    <p:sldId id="307" r:id="rId4"/>
    <p:sldId id="322" r:id="rId5"/>
    <p:sldId id="319" r:id="rId6"/>
    <p:sldId id="321" r:id="rId7"/>
    <p:sldId id="306" r:id="rId8"/>
    <p:sldId id="284" r:id="rId9"/>
    <p:sldId id="285" r:id="rId10"/>
    <p:sldId id="295" r:id="rId11"/>
    <p:sldId id="317" r:id="rId12"/>
    <p:sldId id="304" r:id="rId13"/>
    <p:sldId id="301" r:id="rId14"/>
    <p:sldId id="309" r:id="rId15"/>
    <p:sldId id="300" r:id="rId16"/>
    <p:sldId id="266" r:id="rId17"/>
  </p:sldIdLst>
  <p:sldSz cx="9144000" cy="5143500" type="screen16x9"/>
  <p:notesSz cx="6858000" cy="9144000"/>
  <p:embeddedFontLst>
    <p:embeddedFont>
      <p:font typeface="Lucida Sans" panose="020B0602030504020204" pitchFamily="34" charset="0"/>
      <p:regular r:id="rId19"/>
      <p:bold r:id="rId20"/>
      <p:italic r:id="rId21"/>
      <p:boldItalic r:id="rId22"/>
    </p:embeddedFont>
    <p:embeddedFont>
      <p:font typeface="Patrick Hand SC" panose="00000500000000000000" pitchFamily="2" charset="-18"/>
      <p:regular r:id="rId23"/>
    </p:embeddedFont>
    <p:embeddedFont>
      <p:font typeface="Sniglet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86CC79-288D-40FF-9EA4-B18740E8DCF2}">
  <a:tblStyle styleId="{0C86CC79-288D-40FF-9EA4-B18740E8DC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41" y="3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606016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69358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815525" y="1991825"/>
            <a:ext cx="5585400" cy="1159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000" b="0"/>
            </a:lvl1pPr>
            <a:lvl2pPr lvl="1">
              <a:spcBef>
                <a:spcPts val="0"/>
              </a:spcBef>
              <a:buSzPct val="100000"/>
              <a:defRPr sz="6000" b="0"/>
            </a:lvl2pPr>
            <a:lvl3pPr lvl="2">
              <a:spcBef>
                <a:spcPts val="0"/>
              </a:spcBef>
              <a:buSzPct val="100000"/>
              <a:defRPr sz="6000" b="0"/>
            </a:lvl3pPr>
            <a:lvl4pPr lvl="3">
              <a:spcBef>
                <a:spcPts val="0"/>
              </a:spcBef>
              <a:buSzPct val="100000"/>
              <a:defRPr sz="6000" b="0"/>
            </a:lvl4pPr>
            <a:lvl5pPr lvl="4">
              <a:spcBef>
                <a:spcPts val="0"/>
              </a:spcBef>
              <a:buSzPct val="100000"/>
              <a:defRPr sz="6000" b="0"/>
            </a:lvl5pPr>
            <a:lvl6pPr lvl="5">
              <a:spcBef>
                <a:spcPts val="0"/>
              </a:spcBef>
              <a:buSzPct val="100000"/>
              <a:defRPr sz="6000" b="0"/>
            </a:lvl6pPr>
            <a:lvl7pPr lvl="6">
              <a:spcBef>
                <a:spcPts val="0"/>
              </a:spcBef>
              <a:buSzPct val="100000"/>
              <a:defRPr sz="6000" b="0"/>
            </a:lvl7pPr>
            <a:lvl8pPr lvl="7">
              <a:spcBef>
                <a:spcPts val="0"/>
              </a:spcBef>
              <a:buSzPct val="100000"/>
              <a:defRPr sz="6000" b="0"/>
            </a:lvl8pPr>
            <a:lvl9pPr lvl="8">
              <a:spcBef>
                <a:spcPts val="0"/>
              </a:spcBef>
              <a:buSzPct val="100000"/>
              <a:defRPr sz="6000" b="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Image">
    <p:bg>
      <p:bgPr>
        <a:solidFill>
          <a:srgbClr val="2A95B7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hape 34" descr="scene_trans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4402836"/>
            <a:ext cx="2176272" cy="15087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4713842"/>
            <a:ext cx="4724400" cy="2057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BFECB7E2-3B4F-4AC3-BC75-89259398889B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603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49500" y="1437425"/>
            <a:ext cx="7020900" cy="270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48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48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36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36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36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360"/>
              </a:spcBef>
              <a:buClr>
                <a:srgbClr val="2A95B7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360"/>
              </a:spcBef>
              <a:buClr>
                <a:srgbClr val="434343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360"/>
              </a:spcBef>
              <a:buClr>
                <a:srgbClr val="434343"/>
              </a:buClr>
              <a:buSzPct val="1000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  <p:sldLayoutId id="2147483657" r:id="rId3"/>
    <p:sldLayoutId id="2147483659" r:id="rId4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s-preserjeradomlje.si/statusi-in-pravilniki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s-preserjeradomlje.si/statusi-in-pravilniki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bojana.luzar@os-preserjeradomlje.s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lopolis.si/Preglednice/Ocenjevanja?iFrame=true&amp;organizationid=125" TargetMode="External"/><Relationship Id="rId2" Type="http://schemas.openxmlformats.org/officeDocument/2006/relationships/hyperlink" Target="https://portal.lopolis.si/public/#/substitutions/125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ucilnice.arnes.si/course/view.php?id=117529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1815525" y="1991825"/>
            <a:ext cx="5585400" cy="651933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sl-SI" dirty="0">
                <a:solidFill>
                  <a:srgbClr val="92D050"/>
                </a:solidFill>
              </a:rPr>
              <a:t> 5. d-razred</a:t>
            </a:r>
            <a:br>
              <a:rPr lang="sl-SI" dirty="0">
                <a:solidFill>
                  <a:srgbClr val="92D050"/>
                </a:solidFill>
              </a:rPr>
            </a:br>
            <a:r>
              <a:rPr lang="sl-SI" dirty="0">
                <a:solidFill>
                  <a:srgbClr val="92D050"/>
                </a:solidFill>
              </a:rPr>
              <a:t>1. roditeljski sestanek</a:t>
            </a:r>
            <a:endParaRPr lang="en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sl-SI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PRAVILA ŠOLSKEGA REDA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419621"/>
            <a:ext cx="7056784" cy="2736305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285750" indent="-285750" algn="ctr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sz="1600" dirty="0">
                <a:solidFill>
                  <a:schemeClr val="tx1"/>
                </a:solidFill>
                <a:latin typeface="+mn-lt"/>
              </a:rPr>
              <a:t>Copati (ne šlape ali </a:t>
            </a:r>
            <a:r>
              <a:rPr lang="sl-SI" sz="1600" dirty="0" err="1">
                <a:solidFill>
                  <a:schemeClr val="tx1"/>
                </a:solidFill>
                <a:latin typeface="+mn-lt"/>
              </a:rPr>
              <a:t>superge</a:t>
            </a:r>
            <a:r>
              <a:rPr lang="sl-SI" sz="16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285750" indent="-285750" algn="ctr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sz="1600" dirty="0">
                <a:solidFill>
                  <a:schemeClr val="tx1"/>
                </a:solidFill>
                <a:latin typeface="+mn-lt"/>
              </a:rPr>
              <a:t>Skrb za šolski inventar (tudi učbenike)</a:t>
            </a:r>
          </a:p>
          <a:p>
            <a:pPr marL="285750" indent="-285750" algn="ctr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sz="1600" dirty="0">
                <a:solidFill>
                  <a:schemeClr val="tx1"/>
                </a:solidFill>
                <a:latin typeface="+mn-lt"/>
              </a:rPr>
              <a:t>Odmori, aktivnosti</a:t>
            </a:r>
          </a:p>
          <a:p>
            <a:pPr marL="285750" indent="-285750" algn="ctr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sz="1600" dirty="0">
                <a:solidFill>
                  <a:schemeClr val="tx1"/>
                </a:solidFill>
                <a:latin typeface="+mn-lt"/>
              </a:rPr>
              <a:t>Telefoni in ostale elektronske naprave</a:t>
            </a:r>
          </a:p>
          <a:p>
            <a:pPr marL="285750" indent="-285750" algn="ctr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sz="1600" dirty="0">
                <a:solidFill>
                  <a:schemeClr val="tx1"/>
                </a:solidFill>
                <a:latin typeface="+mn-lt"/>
              </a:rPr>
              <a:t>Opravičevanje odsotnosti</a:t>
            </a:r>
          </a:p>
          <a:p>
            <a:pPr algn="ctr" eaLnBrk="1" hangingPunct="1">
              <a:lnSpc>
                <a:spcPct val="150000"/>
              </a:lnSpc>
              <a:buNone/>
              <a:defRPr/>
            </a:pPr>
            <a:r>
              <a:rPr lang="sl-SI" sz="1600" dirty="0">
                <a:solidFill>
                  <a:schemeClr val="tx1"/>
                </a:solidFill>
                <a:latin typeface="+mn-lt"/>
                <a:hlinkClick r:id="rId2"/>
              </a:rPr>
              <a:t>https://www.os-preserjeradomlje.si/statusi-in-pravilniki/</a:t>
            </a:r>
            <a:endParaRPr lang="sl-SI" sz="1600" dirty="0">
              <a:solidFill>
                <a:schemeClr val="tx1"/>
              </a:solidFill>
              <a:latin typeface="+mn-lt"/>
            </a:endParaRPr>
          </a:p>
          <a:p>
            <a:pPr algn="ctr" eaLnBrk="1" hangingPunct="1">
              <a:lnSpc>
                <a:spcPct val="150000"/>
              </a:lnSpc>
              <a:buNone/>
              <a:defRPr/>
            </a:pPr>
            <a:endParaRPr lang="sl-SI" sz="16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816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2800" dirty="0">
                <a:solidFill>
                  <a:schemeClr val="accent1"/>
                </a:solidFill>
                <a:latin typeface="+mn-lt"/>
              </a:rPr>
              <a:t>VZGOJNI NAČRT ŠOLE</a:t>
            </a: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DBBE746F-F57C-8640-3F43-952BE3BE7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l-SI" sz="1800" dirty="0">
                <a:latin typeface="+mj-lt"/>
                <a:hlinkClick r:id="rId2"/>
              </a:rPr>
              <a:t>https://www.os-preserjeradomlje.si/statusi-in-pravilniki/</a:t>
            </a:r>
            <a:endParaRPr lang="sl-SI" sz="1800" dirty="0">
              <a:latin typeface="+mj-lt"/>
            </a:endParaRPr>
          </a:p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91591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1491630"/>
            <a:ext cx="5688632" cy="1524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sz="1600" dirty="0">
                <a:solidFill>
                  <a:schemeClr val="tx1"/>
                </a:solidFill>
              </a:rPr>
              <a:t>Učitelj </a:t>
            </a:r>
            <a:r>
              <a:rPr lang="sl-SI" sz="1600" dirty="0">
                <a:solidFill>
                  <a:schemeClr val="tx1"/>
                </a:solidFill>
                <a:sym typeface="Wingdings" panose="05000000000000000000" pitchFamily="2" charset="2"/>
              </a:rPr>
              <a:t> razrednik  svetovalna služba  ravnateljica (tudi sicer normalna pot ob nevšečnostih)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sz="1600" dirty="0">
                <a:solidFill>
                  <a:schemeClr val="tx1"/>
                </a:solidFill>
                <a:sym typeface="Wingdings" panose="05000000000000000000" pitchFamily="2" charset="2"/>
              </a:rPr>
              <a:t>Vzgojni prijemi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sl-SI" sz="16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7867" y="771550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VZGOJNI UKREPI</a:t>
            </a:r>
          </a:p>
        </p:txBody>
      </p:sp>
    </p:spTree>
    <p:extLst>
      <p:ext uri="{BB962C8B-B14F-4D97-AF65-F5344CB8AC3E}">
        <p14:creationId xmlns:p14="http://schemas.microsoft.com/office/powerpoint/2010/main" val="2474013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sl-SI" sz="2800" dirty="0">
                <a:solidFill>
                  <a:schemeClr val="accent6">
                    <a:lumMod val="75000"/>
                  </a:schemeClr>
                </a:solidFill>
                <a:latin typeface="+mj-lt"/>
                <a:cs typeface="Lucida Sans Unicode" pitchFamily="34" charset="0"/>
              </a:rPr>
              <a:t>ŠOLSKI SKLAD</a:t>
            </a:r>
            <a:endParaRPr lang="en-GB" sz="2800" dirty="0">
              <a:solidFill>
                <a:schemeClr val="accent6">
                  <a:lumMod val="75000"/>
                </a:schemeClr>
              </a:solidFill>
              <a:latin typeface="+mj-lt"/>
              <a:cs typeface="Lucida Sans Unicode" pitchFamily="34" charset="0"/>
            </a:endParaRPr>
          </a:p>
        </p:txBody>
      </p:sp>
      <p:sp>
        <p:nvSpPr>
          <p:cNvPr id="12291" name="Ograda vsebine 2"/>
          <p:cNvSpPr>
            <a:spLocks noGrp="1"/>
          </p:cNvSpPr>
          <p:nvPr>
            <p:ph idx="1"/>
          </p:nvPr>
        </p:nvSpPr>
        <p:spPr>
          <a:xfrm>
            <a:off x="971600" y="1563638"/>
            <a:ext cx="6275040" cy="2382912"/>
          </a:xfrm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sl-SI" sz="1600" dirty="0">
                <a:solidFill>
                  <a:schemeClr val="tx1"/>
                </a:solidFill>
                <a:effectLst/>
                <a:latin typeface="+mn-lt"/>
              </a:rPr>
              <a:t>prispevek na položnici (3x5)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sl-SI" sz="1600" dirty="0">
                <a:solidFill>
                  <a:schemeClr val="tx1"/>
                </a:solidFill>
                <a:effectLst/>
                <a:latin typeface="+mn-lt"/>
              </a:rPr>
              <a:t>zbiranje papirja vsak mesec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sl-SI" sz="1600" dirty="0">
                <a:solidFill>
                  <a:schemeClr val="tx1"/>
                </a:solidFill>
                <a:effectLst/>
                <a:latin typeface="+mn-lt"/>
              </a:rPr>
              <a:t>športna sobota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sl-SI" sz="1600" dirty="0">
                <a:solidFill>
                  <a:schemeClr val="tx1"/>
                </a:solidFill>
                <a:latin typeface="+mn-lt"/>
              </a:rPr>
              <a:t>novoletne voščilnice</a:t>
            </a:r>
            <a:endParaRPr lang="sl-SI" sz="1600" dirty="0">
              <a:solidFill>
                <a:schemeClr val="tx1"/>
              </a:solidFill>
              <a:effectLst/>
              <a:latin typeface="+mn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sl-SI" sz="1600" dirty="0">
                <a:solidFill>
                  <a:schemeClr val="tx1"/>
                </a:solidFill>
                <a:latin typeface="+mn-lt"/>
              </a:rPr>
              <a:t>pomaga pri zagotavljanju enakih možnosti za vse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sl-SI" sz="1600" dirty="0">
                <a:solidFill>
                  <a:schemeClr val="tx1"/>
                </a:solidFill>
                <a:effectLst/>
                <a:latin typeface="+mn-lt"/>
              </a:rPr>
              <a:t>vsem učen</a:t>
            </a:r>
            <a:r>
              <a:rPr lang="sl-SI" sz="1600" dirty="0">
                <a:solidFill>
                  <a:schemeClr val="tx1"/>
                </a:solidFill>
                <a:latin typeface="+mn-lt"/>
              </a:rPr>
              <a:t>cem prispeva 20 za ŠVN (kdor želi, se lahko prispevku odreče)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sl-SI" sz="1600" dirty="0">
              <a:solidFill>
                <a:schemeClr val="tx1"/>
              </a:solidFill>
              <a:effectLst/>
              <a:latin typeface="+mn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sl-SI" sz="1600" dirty="0">
              <a:solidFill>
                <a:schemeClr val="tx1"/>
              </a:solidFill>
              <a:effectLst/>
              <a:latin typeface="+mn-lt"/>
            </a:endParaRPr>
          </a:p>
          <a:p>
            <a:pPr eaLnBrk="1" hangingPunct="1">
              <a:buFont typeface="Wingdings" pitchFamily="2" charset="2"/>
              <a:buNone/>
            </a:pPr>
            <a:endParaRPr lang="sl-SI" sz="1600" dirty="0"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2345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28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DELO v 5. d-razredu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sl-SI" sz="1600" dirty="0">
                <a:latin typeface="Arial" pitchFamily="34" charset="0"/>
                <a:cs typeface="Arial" pitchFamily="34" charset="0"/>
              </a:rPr>
              <a:t> skupaj z učenci se dogovorimo za ocenjevanje najmanj teden dni pred izvajanjem (pisno in ustno), vsi datumi bodo objavljeni na spletni strani šole.</a:t>
            </a:r>
          </a:p>
          <a:p>
            <a:pPr algn="ctr"/>
            <a:r>
              <a:rPr lang="sl-SI" sz="1600" dirty="0">
                <a:latin typeface="Arial" pitchFamily="34" charset="0"/>
                <a:cs typeface="Arial" pitchFamily="34" charset="0"/>
              </a:rPr>
              <a:t> pred ocenjevanjem je vedno tudi preverjanje znanja</a:t>
            </a:r>
            <a:endParaRPr lang="sl-SI" sz="1600" u="sng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sl-SI" sz="1600" dirty="0">
                <a:solidFill>
                  <a:schemeClr val="accent1"/>
                </a:solidFill>
                <a:latin typeface="+mn-lt"/>
                <a:cs typeface="Arial" pitchFamily="34" charset="0"/>
              </a:rPr>
              <a:t>+</a:t>
            </a:r>
            <a:r>
              <a:rPr lang="sl-SI" sz="1600" dirty="0">
                <a:latin typeface="+mn-lt"/>
                <a:cs typeface="Arial" pitchFamily="34" charset="0"/>
              </a:rPr>
              <a:t> izboljševanje znanja – po individualnem dogovoru (če otrok pokaže željo in pripravljenost)</a:t>
            </a:r>
          </a:p>
          <a:p>
            <a:pPr algn="ctr">
              <a:buNone/>
            </a:pPr>
            <a:r>
              <a:rPr lang="sl-SI" sz="1600" dirty="0">
                <a:latin typeface="+mn-lt"/>
                <a:cs typeface="Arial" pitchFamily="34" charset="0"/>
              </a:rPr>
              <a:t>+ prednost in glavni poudarek v tem šolskem letu bo na branju in pisanju (opismenjevanje) </a:t>
            </a:r>
          </a:p>
          <a:p>
            <a:pPr algn="ctr">
              <a:buNone/>
            </a:pPr>
            <a:r>
              <a:rPr lang="sl-SI" sz="1600" dirty="0">
                <a:latin typeface="+mn-lt"/>
                <a:cs typeface="Arial" pitchFamily="34" charset="0"/>
              </a:rPr>
              <a:t>+ bralna značka in domače branje</a:t>
            </a:r>
          </a:p>
          <a:p>
            <a:pPr algn="ctr">
              <a:buNone/>
            </a:pPr>
            <a:r>
              <a:rPr lang="sl-SI" sz="1600" dirty="0">
                <a:latin typeface="+mn-lt"/>
                <a:cs typeface="Arial" pitchFamily="34" charset="0"/>
              </a:rPr>
              <a:t>+ aktivni odmori</a:t>
            </a:r>
          </a:p>
          <a:p>
            <a:pPr>
              <a:buNone/>
            </a:pPr>
            <a:endParaRPr lang="sl-SI" sz="1600" dirty="0">
              <a:latin typeface="+mn-lt"/>
              <a:cs typeface="Arial" pitchFamily="34" charset="0"/>
            </a:endParaRPr>
          </a:p>
          <a:p>
            <a:pPr>
              <a:buNone/>
            </a:pPr>
            <a:endParaRPr lang="sl-SI" sz="1600" dirty="0">
              <a:latin typeface="+mn-lt"/>
              <a:cs typeface="Arial" pitchFamily="34" charset="0"/>
            </a:endParaRPr>
          </a:p>
          <a:p>
            <a:pPr>
              <a:buNone/>
            </a:pPr>
            <a:endParaRPr lang="sl-SI" sz="16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sl-SI" dirty="0">
                <a:solidFill>
                  <a:schemeClr val="accent1"/>
                </a:solidFill>
                <a:latin typeface="+mj-lt"/>
              </a:rPr>
              <a:t>VOLITVE V SVET STARŠEV</a:t>
            </a:r>
            <a:endParaRPr lang="en-GB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endParaRPr lang="sl-SI" sz="2800" dirty="0">
              <a:solidFill>
                <a:srgbClr val="FFC000"/>
              </a:solidFill>
              <a:latin typeface="Lucida Sans" pitchFamily="34" charset="0"/>
            </a:endParaRPr>
          </a:p>
          <a:p>
            <a:pPr algn="ctr" eaLnBrk="1" hangingPunct="1">
              <a:buNone/>
              <a:defRPr/>
            </a:pPr>
            <a:r>
              <a:rPr lang="sl-SI" sz="1800" dirty="0">
                <a:solidFill>
                  <a:schemeClr val="tx1"/>
                </a:solidFill>
                <a:latin typeface="+mn-lt"/>
              </a:rPr>
              <a:t>predstavnik (ni namestnika, ker nima volilne pravice) </a:t>
            </a:r>
          </a:p>
          <a:p>
            <a:pPr algn="ctr" eaLnBrk="1" hangingPunct="1">
              <a:buNone/>
              <a:defRPr/>
            </a:pPr>
            <a:r>
              <a:rPr lang="sl-SI" sz="1800" dirty="0">
                <a:solidFill>
                  <a:schemeClr val="tx1"/>
                </a:solidFill>
                <a:latin typeface="+mn-lt"/>
              </a:rPr>
              <a:t>- predlogi</a:t>
            </a:r>
          </a:p>
          <a:p>
            <a:pPr algn="ctr" eaLnBrk="1" hangingPunct="1">
              <a:buNone/>
              <a:defRPr/>
            </a:pPr>
            <a:r>
              <a:rPr lang="sl-SI" sz="1800" dirty="0">
                <a:solidFill>
                  <a:schemeClr val="tx1"/>
                </a:solidFill>
                <a:latin typeface="+mn-lt"/>
              </a:rPr>
              <a:t>- javno ali tajno </a:t>
            </a:r>
          </a:p>
          <a:p>
            <a:pPr eaLnBrk="1" hangingPunct="1">
              <a:buNone/>
              <a:defRPr/>
            </a:pPr>
            <a:endParaRPr lang="sl-SI" sz="2800" dirty="0">
              <a:solidFill>
                <a:srgbClr val="FFCA2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sl-SI" sz="2800" dirty="0">
              <a:solidFill>
                <a:srgbClr val="FFCA21"/>
              </a:solidFill>
              <a:latin typeface="Lucida Sans" pitchFamily="34" charset="0"/>
            </a:endParaRPr>
          </a:p>
          <a:p>
            <a:pPr eaLnBrk="1" hangingPunct="1">
              <a:defRPr/>
            </a:pPr>
            <a:endParaRPr lang="sl-SI" sz="2800" dirty="0">
              <a:solidFill>
                <a:srgbClr val="FFCA21"/>
              </a:solidFill>
              <a:latin typeface="Lucida Sans" pitchFamily="34" charset="0"/>
            </a:endParaRPr>
          </a:p>
          <a:p>
            <a:pPr eaLnBrk="1" hangingPunct="1">
              <a:defRPr/>
            </a:pPr>
            <a:endParaRPr lang="sl-SI" sz="2800" dirty="0">
              <a:solidFill>
                <a:srgbClr val="FFCA21"/>
              </a:solidFill>
              <a:latin typeface="Lucida Sans" pitchFamily="34" charset="0"/>
            </a:endParaRPr>
          </a:p>
          <a:p>
            <a:pPr eaLnBrk="1" hangingPunct="1">
              <a:defRPr/>
            </a:pPr>
            <a:endParaRPr lang="sl-SI" sz="2800" dirty="0">
              <a:solidFill>
                <a:srgbClr val="FFCA21"/>
              </a:solidFill>
              <a:latin typeface="Lucida Sans" pitchFamily="34" charset="0"/>
            </a:endParaRPr>
          </a:p>
          <a:p>
            <a:pPr eaLnBrk="1" hangingPunct="1">
              <a:defRPr/>
            </a:pPr>
            <a:endParaRPr lang="sl-SI" sz="2800" dirty="0">
              <a:solidFill>
                <a:srgbClr val="FFCA21"/>
              </a:solidFill>
              <a:latin typeface="Lucida Sans" pitchFamily="34" charset="0"/>
            </a:endParaRPr>
          </a:p>
          <a:p>
            <a:pPr eaLnBrk="1" hangingPunct="1">
              <a:defRPr/>
            </a:pPr>
            <a:endParaRPr lang="sl-SI" sz="2800" dirty="0">
              <a:solidFill>
                <a:srgbClr val="FFCA21"/>
              </a:solidFill>
              <a:latin typeface="Lucida Sans" pitchFamily="34" charset="0"/>
            </a:endParaRPr>
          </a:p>
          <a:p>
            <a:pPr eaLnBrk="1" hangingPunct="1">
              <a:defRPr/>
            </a:pPr>
            <a:endParaRPr lang="sl-SI" sz="2800" dirty="0">
              <a:solidFill>
                <a:srgbClr val="FFCA21"/>
              </a:solidFill>
              <a:latin typeface="Lucida Sans" pitchFamily="34" charset="0"/>
            </a:endParaRPr>
          </a:p>
          <a:p>
            <a:pPr eaLnBrk="1" hangingPunct="1">
              <a:defRPr/>
            </a:pPr>
            <a:endParaRPr lang="sl-SI" sz="2800" dirty="0">
              <a:solidFill>
                <a:srgbClr val="FFCA21"/>
              </a:solidFill>
              <a:latin typeface="Lucida Sans" pitchFamily="34" charset="0"/>
            </a:endParaRPr>
          </a:p>
          <a:p>
            <a:pPr eaLnBrk="1" hangingPunct="1">
              <a:buNone/>
              <a:defRPr/>
            </a:pPr>
            <a:endParaRPr lang="sl-SI" sz="2800" dirty="0">
              <a:solidFill>
                <a:srgbClr val="FFCA21"/>
              </a:solidFill>
              <a:latin typeface="Lucida Sans" pitchFamily="34" charset="0"/>
            </a:endParaRPr>
          </a:p>
          <a:p>
            <a:pPr eaLnBrk="1" hangingPunct="1">
              <a:defRPr/>
            </a:pPr>
            <a:endParaRPr lang="sl-SI" sz="2400" dirty="0">
              <a:latin typeface="Lucida Sans" pitchFamily="34" charset="0"/>
            </a:endParaRPr>
          </a:p>
          <a:p>
            <a:pPr eaLnBrk="1" hangingPunct="1">
              <a:defRPr/>
            </a:pPr>
            <a:endParaRPr lang="sl-SI" sz="2400" dirty="0">
              <a:latin typeface="Lucida Sans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sl-SI" sz="2400" dirty="0"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911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 idx="4294967295"/>
          </p:nvPr>
        </p:nvSpPr>
        <p:spPr>
          <a:xfrm>
            <a:off x="657225" y="864350"/>
            <a:ext cx="7791600" cy="59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sl-SI" sz="5400" b="0" dirty="0">
                <a:solidFill>
                  <a:srgbClr val="F3F3F3"/>
                </a:solidFill>
              </a:rPr>
              <a:t>ZAKLJUČEK</a:t>
            </a:r>
            <a:endParaRPr lang="en" sz="5400" dirty="0">
              <a:solidFill>
                <a:srgbClr val="F3F3F3"/>
              </a:solidFill>
            </a:endParaRPr>
          </a:p>
        </p:txBody>
      </p:sp>
      <p:sp>
        <p:nvSpPr>
          <p:cNvPr id="5" name="Shape 110"/>
          <p:cNvSpPr txBox="1">
            <a:spLocks/>
          </p:cNvSpPr>
          <p:nvPr/>
        </p:nvSpPr>
        <p:spPr>
          <a:xfrm>
            <a:off x="683568" y="2067694"/>
            <a:ext cx="7791600" cy="59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Patrick Hand SC"/>
              <a:buNone/>
              <a:defRPr sz="3000" b="1" i="0" u="none" strike="noStrike" cap="none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buClr>
                <a:srgbClr val="2A95B7"/>
              </a:buClr>
              <a:buSzPct val="100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ctr"/>
            <a:r>
              <a:rPr lang="sl-SI" sz="3200" b="0" dirty="0">
                <a:solidFill>
                  <a:srgbClr val="F3F3F3"/>
                </a:solidFill>
              </a:rPr>
              <a:t>MNENJA, POBUDE, IDEJE ...</a:t>
            </a:r>
            <a:endParaRPr lang="en" sz="3200" dirty="0"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627534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rgbClr val="92D050"/>
                </a:solidFill>
                <a:latin typeface="+mj-lt"/>
              </a:rPr>
              <a:t>UČITELJI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2016" y="1048256"/>
            <a:ext cx="7128792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l-SI" sz="1600" dirty="0">
                <a:solidFill>
                  <a:schemeClr val="tx1"/>
                </a:solidFill>
                <a:latin typeface="+mn-lt"/>
              </a:rPr>
              <a:t>Razredničarka: </a:t>
            </a:r>
            <a:r>
              <a:rPr lang="sl-SI" sz="1600" b="1" dirty="0">
                <a:solidFill>
                  <a:schemeClr val="tx1"/>
                </a:solidFill>
                <a:latin typeface="+mn-lt"/>
              </a:rPr>
              <a:t>Bojana Lužar</a:t>
            </a:r>
          </a:p>
          <a:p>
            <a:pPr algn="ctr">
              <a:defRPr/>
            </a:pPr>
            <a:r>
              <a:rPr lang="sl-SI" sz="1600" dirty="0">
                <a:solidFill>
                  <a:schemeClr val="tx1"/>
                </a:solidFill>
                <a:latin typeface="+mn-lt"/>
              </a:rPr>
              <a:t>Učiteljica angleškega jezika: </a:t>
            </a:r>
            <a:r>
              <a:rPr lang="sl-SI" sz="1600" b="1" dirty="0">
                <a:solidFill>
                  <a:schemeClr val="tx1"/>
                </a:solidFill>
                <a:latin typeface="+mn-lt"/>
              </a:rPr>
              <a:t>Martina Petrač Hvalica</a:t>
            </a:r>
          </a:p>
          <a:p>
            <a:pPr algn="ctr">
              <a:defRPr/>
            </a:pPr>
            <a:r>
              <a:rPr lang="sl-SI" sz="1600" dirty="0">
                <a:solidFill>
                  <a:schemeClr val="tx1"/>
                </a:solidFill>
                <a:latin typeface="+mn-lt"/>
              </a:rPr>
              <a:t>Učiteljica gospodinjstva: </a:t>
            </a:r>
            <a:r>
              <a:rPr lang="sl-SI" sz="1600" b="1" dirty="0">
                <a:solidFill>
                  <a:schemeClr val="tx1"/>
                </a:solidFill>
                <a:latin typeface="+mn-lt"/>
              </a:rPr>
              <a:t>Pina Podgoršek</a:t>
            </a:r>
          </a:p>
          <a:p>
            <a:pPr>
              <a:defRPr/>
            </a:pPr>
            <a:endParaRPr lang="sl-SI" sz="70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r>
              <a:rPr lang="sl-SI" sz="1600" dirty="0">
                <a:solidFill>
                  <a:srgbClr val="FF0000"/>
                </a:solidFill>
                <a:latin typeface="+mn-lt"/>
              </a:rPr>
              <a:t>UČITELJI PRI IZBIRNIH PREDMETIH</a:t>
            </a:r>
          </a:p>
          <a:p>
            <a:pPr>
              <a:defRPr/>
            </a:pPr>
            <a:r>
              <a:rPr lang="sl-SI" sz="1600" b="1" dirty="0">
                <a:solidFill>
                  <a:schemeClr val="tx1"/>
                </a:solidFill>
                <a:latin typeface="+mn-lt"/>
              </a:rPr>
              <a:t>Katja Kukovec</a:t>
            </a:r>
            <a:r>
              <a:rPr lang="sl-SI" sz="1600" dirty="0">
                <a:solidFill>
                  <a:schemeClr val="tx1"/>
                </a:solidFill>
                <a:latin typeface="+mn-lt"/>
              </a:rPr>
              <a:t>, šport </a:t>
            </a:r>
          </a:p>
          <a:p>
            <a:pPr>
              <a:defRPr/>
            </a:pPr>
            <a:r>
              <a:rPr lang="sl-SI" sz="1600" b="1" dirty="0">
                <a:solidFill>
                  <a:schemeClr val="tx1"/>
                </a:solidFill>
                <a:latin typeface="+mn-lt"/>
              </a:rPr>
              <a:t>Tomaž Pajnič</a:t>
            </a:r>
            <a:r>
              <a:rPr lang="sl-SI" sz="1600" dirty="0">
                <a:solidFill>
                  <a:schemeClr val="tx1"/>
                </a:solidFill>
                <a:latin typeface="+mn-lt"/>
              </a:rPr>
              <a:t>, računalništvo </a:t>
            </a:r>
          </a:p>
          <a:p>
            <a:pPr>
              <a:defRPr/>
            </a:pPr>
            <a:r>
              <a:rPr lang="sl-SI" sz="1600" b="1" dirty="0">
                <a:solidFill>
                  <a:schemeClr val="tx1"/>
                </a:solidFill>
                <a:latin typeface="+mn-lt"/>
              </a:rPr>
              <a:t>Tjaša Korošec</a:t>
            </a:r>
            <a:r>
              <a:rPr lang="sl-SI" sz="1600" dirty="0">
                <a:solidFill>
                  <a:schemeClr val="tx1"/>
                </a:solidFill>
                <a:latin typeface="+mn-lt"/>
              </a:rPr>
              <a:t>, tehnika</a:t>
            </a:r>
          </a:p>
          <a:p>
            <a:pPr>
              <a:defRPr/>
            </a:pPr>
            <a:r>
              <a:rPr lang="sl-SI" sz="1600" b="1" dirty="0">
                <a:solidFill>
                  <a:schemeClr val="tx1"/>
                </a:solidFill>
                <a:latin typeface="+mn-lt"/>
              </a:rPr>
              <a:t>Magdalena </a:t>
            </a:r>
            <a:r>
              <a:rPr lang="sl-SI" sz="1600" b="1" dirty="0" err="1">
                <a:solidFill>
                  <a:schemeClr val="tx1"/>
                </a:solidFill>
                <a:latin typeface="+mn-lt"/>
              </a:rPr>
              <a:t>Tehovnik</a:t>
            </a:r>
            <a:r>
              <a:rPr lang="sl-SI" sz="1600" dirty="0">
                <a:solidFill>
                  <a:schemeClr val="tx1"/>
                </a:solidFill>
                <a:latin typeface="+mn-lt"/>
              </a:rPr>
              <a:t>, lutkarstvo</a:t>
            </a:r>
          </a:p>
          <a:p>
            <a:pPr>
              <a:defRPr/>
            </a:pPr>
            <a:endParaRPr lang="sl-SI" dirty="0">
              <a:solidFill>
                <a:schemeClr val="tx1"/>
              </a:solidFill>
              <a:latin typeface="+mn-lt"/>
            </a:endParaRPr>
          </a:p>
          <a:p>
            <a:pPr algn="ctr">
              <a:defRPr/>
            </a:pPr>
            <a:r>
              <a:rPr lang="sl-SI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sl-SI" dirty="0">
                <a:solidFill>
                  <a:srgbClr val="92D050"/>
                </a:solidFill>
                <a:latin typeface="+mn-lt"/>
              </a:rPr>
              <a:t>Če imamo dan dejavnosti (KD, ŠD,..), izbirni predmet </a:t>
            </a:r>
            <a:r>
              <a:rPr lang="sl-SI" b="1" dirty="0">
                <a:solidFill>
                  <a:srgbClr val="92D050"/>
                </a:solidFill>
                <a:latin typeface="+mn-lt"/>
              </a:rPr>
              <a:t>odpade</a:t>
            </a:r>
            <a:r>
              <a:rPr lang="sl-SI" dirty="0">
                <a:solidFill>
                  <a:srgbClr val="92D050"/>
                </a:solidFill>
                <a:latin typeface="+mn-lt"/>
              </a:rPr>
              <a:t>. </a:t>
            </a:r>
            <a:r>
              <a:rPr lang="sl-SI" b="1" dirty="0">
                <a:solidFill>
                  <a:srgbClr val="92D050"/>
                </a:solidFill>
                <a:latin typeface="+mn-lt"/>
              </a:rPr>
              <a:t>Spremljajte odsotnosti učiteljev (zlasti predure). Obiskovanje izbirnih predmetov je obvezna, predmeti so ocenjeni.</a:t>
            </a:r>
            <a:endParaRPr lang="sl-SI" sz="1600" dirty="0">
              <a:solidFill>
                <a:srgbClr val="92D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2178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843558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rgbClr val="92D050"/>
                </a:solidFill>
                <a:latin typeface="+mj-lt"/>
              </a:rPr>
              <a:t>STIKI </a:t>
            </a:r>
          </a:p>
          <a:p>
            <a:pPr algn="ctr"/>
            <a:endParaRPr lang="sl-SI" sz="2800" b="1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6307" y="1285666"/>
            <a:ext cx="6716779" cy="2672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sl-SI" altLang="sl-SI" sz="1800" b="1" dirty="0">
              <a:solidFill>
                <a:srgbClr val="92D050"/>
              </a:solidFill>
            </a:endParaRPr>
          </a:p>
          <a:p>
            <a:pPr algn="ctr">
              <a:defRPr/>
            </a:pPr>
            <a:r>
              <a:rPr lang="sl-SI" altLang="sl-SI" sz="1800" b="1" dirty="0">
                <a:solidFill>
                  <a:srgbClr val="92D050"/>
                </a:solidFill>
              </a:rPr>
              <a:t>Popoldanske govorilne ure</a:t>
            </a:r>
            <a:r>
              <a:rPr lang="sl-SI" altLang="sl-SI" sz="1800" dirty="0"/>
              <a:t>: vsak </a:t>
            </a:r>
            <a:r>
              <a:rPr lang="sl-SI" altLang="sl-SI" sz="1800" u="sng" dirty="0"/>
              <a:t>prvi četrtek</a:t>
            </a:r>
            <a:r>
              <a:rPr lang="sl-SI" altLang="sl-SI" sz="1800" dirty="0"/>
              <a:t> v mesecu od 15.00 do 16.30</a:t>
            </a:r>
          </a:p>
          <a:p>
            <a:pPr algn="ctr">
              <a:defRPr/>
            </a:pPr>
            <a:r>
              <a:rPr lang="sl-SI" altLang="sl-SI" sz="1800" dirty="0"/>
              <a:t> </a:t>
            </a:r>
          </a:p>
          <a:p>
            <a:pPr algn="ctr">
              <a:defRPr/>
            </a:pPr>
            <a:endParaRPr lang="sl-SI" altLang="sl-SI" sz="1800" dirty="0"/>
          </a:p>
          <a:p>
            <a:pPr algn="ctr">
              <a:defRPr/>
            </a:pPr>
            <a:r>
              <a:rPr lang="sl-SI" altLang="sl-SI" sz="1800" b="1" dirty="0">
                <a:solidFill>
                  <a:srgbClr val="92D050"/>
                </a:solidFill>
              </a:rPr>
              <a:t>Dopoldanske govorilne ure</a:t>
            </a:r>
            <a:r>
              <a:rPr lang="sl-SI" altLang="sl-SI" sz="1800" dirty="0"/>
              <a:t>: vsako jutro od 7.00 – 7.30 (po predhodnem dogovoru preko elektronske pošte: </a:t>
            </a:r>
          </a:p>
          <a:p>
            <a:pPr algn="ctr">
              <a:defRPr/>
            </a:pPr>
            <a:r>
              <a:rPr lang="sl-SI" altLang="sl-SI" sz="1800" dirty="0">
                <a:hlinkClick r:id="rId2"/>
              </a:rPr>
              <a:t>bojana.luzar@os-preserjeradomlje.si</a:t>
            </a:r>
            <a:r>
              <a:rPr lang="sl-SI" altLang="sl-SI" sz="1800" dirty="0"/>
              <a:t>)</a:t>
            </a:r>
          </a:p>
          <a:p>
            <a:pPr algn="ctr">
              <a:lnSpc>
                <a:spcPct val="150000"/>
              </a:lnSpc>
              <a:defRPr/>
            </a:pPr>
            <a:r>
              <a:rPr lang="sl-SI" altLang="sl-SI" sz="1800" b="1" dirty="0"/>
              <a:t>Težave rešujmo sproti </a:t>
            </a:r>
            <a:r>
              <a:rPr lang="sl-SI" altLang="sl-SI" sz="1800" b="1" dirty="0">
                <a:sym typeface="Wingdings" panose="05000000000000000000" pitchFamily="2" charset="2"/>
              </a:rPr>
              <a:t></a:t>
            </a:r>
            <a:endParaRPr lang="sl-SI" altLang="sl-SI" sz="1800" b="1" dirty="0"/>
          </a:p>
        </p:txBody>
      </p:sp>
    </p:spTree>
    <p:extLst>
      <p:ext uri="{BB962C8B-B14F-4D97-AF65-F5344CB8AC3E}">
        <p14:creationId xmlns:p14="http://schemas.microsoft.com/office/powerpoint/2010/main" val="760056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2800" dirty="0">
                <a:solidFill>
                  <a:srgbClr val="FFC000"/>
                </a:solidFill>
                <a:latin typeface="+mj-lt"/>
              </a:rPr>
              <a:t>URNIK</a:t>
            </a:r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FE599823-D3EA-79E0-D8ED-82EC3A5116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24822" t="25958" r="24328" b="15548"/>
          <a:stretch>
            <a:fillRect/>
          </a:stretch>
        </p:blipFill>
        <p:spPr>
          <a:xfrm>
            <a:off x="1619672" y="666445"/>
            <a:ext cx="5688632" cy="3680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4469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2800" dirty="0">
                <a:solidFill>
                  <a:srgbClr val="92D050"/>
                </a:solidFill>
                <a:latin typeface="+mj-lt"/>
                <a:ea typeface="Lucida Sans Unicode" pitchFamily="34" charset="0"/>
                <a:cs typeface="Lucida Sans Unicode" pitchFamily="34" charset="0"/>
              </a:rPr>
              <a:t>DODATNE AKTIVNOSTI</a:t>
            </a:r>
            <a:endParaRPr lang="en-GB" sz="2800" dirty="0">
              <a:solidFill>
                <a:srgbClr val="92D050"/>
              </a:solidFill>
              <a:latin typeface="+mj-lt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sl-SI" dirty="0"/>
          </a:p>
          <a:p>
            <a:pPr>
              <a:buFont typeface="Wingdings" pitchFamily="2" charset="2"/>
              <a:buNone/>
              <a:defRPr/>
            </a:pPr>
            <a:endParaRPr lang="sl-SI" dirty="0"/>
          </a:p>
        </p:txBody>
      </p:sp>
      <p:sp>
        <p:nvSpPr>
          <p:cNvPr id="5" name="Označba mesta vsebine 2"/>
          <p:cNvSpPr txBox="1">
            <a:spLocks/>
          </p:cNvSpPr>
          <p:nvPr/>
        </p:nvSpPr>
        <p:spPr>
          <a:xfrm>
            <a:off x="1115616" y="1635646"/>
            <a:ext cx="6696744" cy="31503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A95B7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Sniglet"/>
              <a:buChar char="+"/>
              <a:defRPr sz="2400" b="0" i="0" u="none" strike="noStrike" cap="none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sl-SI" sz="1600" dirty="0">
                <a:solidFill>
                  <a:schemeClr val="tx1"/>
                </a:solidFill>
                <a:latin typeface="+mn-lt"/>
              </a:rPr>
              <a:t>Dodatni pouk (priprava na tekmovanja: Bojana Lužar (torek predura)</a:t>
            </a:r>
          </a:p>
          <a:p>
            <a:pPr lvl="1">
              <a:buNone/>
              <a:defRPr/>
            </a:pPr>
            <a:endParaRPr lang="sl-SI" sz="1600" dirty="0">
              <a:solidFill>
                <a:schemeClr val="tx1"/>
              </a:solidFill>
              <a:latin typeface="+mn-lt"/>
            </a:endParaRP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sl-SI" sz="1600" dirty="0">
                <a:solidFill>
                  <a:schemeClr val="tx1"/>
                </a:solidFill>
                <a:latin typeface="+mn-lt"/>
              </a:rPr>
              <a:t>GU za učence: Bojana Lužar (ponedeljek predura)</a:t>
            </a:r>
          </a:p>
          <a:p>
            <a:pPr lvl="1">
              <a:buNone/>
              <a:defRPr/>
            </a:pPr>
            <a:endParaRPr lang="sl-SI" sz="1600" dirty="0">
              <a:solidFill>
                <a:schemeClr val="tx1"/>
              </a:solidFill>
              <a:latin typeface="+mn-lt"/>
            </a:endParaRP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sl-SI" sz="1600" dirty="0">
                <a:solidFill>
                  <a:schemeClr val="tx1"/>
                </a:solidFill>
                <a:latin typeface="+mn-lt"/>
              </a:rPr>
              <a:t>Interesne dejavnosti (v mesecu oktobru), prijava preko spleta</a:t>
            </a:r>
          </a:p>
          <a:p>
            <a:pPr lvl="1">
              <a:buNone/>
              <a:defRPr/>
            </a:pPr>
            <a:endParaRPr lang="sl-SI" sz="1600" dirty="0">
              <a:solidFill>
                <a:schemeClr val="tx1"/>
              </a:solidFill>
              <a:latin typeface="+mn-lt"/>
            </a:endParaRPr>
          </a:p>
          <a:p>
            <a:pPr lvl="1">
              <a:buNone/>
              <a:defRPr/>
            </a:pPr>
            <a:endParaRPr lang="sl-SI" sz="1600" dirty="0">
              <a:solidFill>
                <a:schemeClr val="tx1"/>
              </a:solidFill>
              <a:latin typeface="+mn-lt"/>
            </a:endParaRPr>
          </a:p>
          <a:p>
            <a:pPr lvl="1">
              <a:buNone/>
              <a:defRPr/>
            </a:pPr>
            <a:endParaRPr lang="sl-SI" sz="1600" dirty="0">
              <a:solidFill>
                <a:schemeClr val="tx1"/>
              </a:solidFill>
              <a:latin typeface="+mn-lt"/>
            </a:endParaRP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sl-SI" sz="1600" dirty="0">
              <a:solidFill>
                <a:schemeClr val="tx1"/>
              </a:solidFill>
              <a:latin typeface="+mn-lt"/>
            </a:endParaRPr>
          </a:p>
          <a:p>
            <a:pPr lvl="1">
              <a:buNone/>
              <a:defRPr/>
            </a:pPr>
            <a:endParaRPr lang="sl-SI" sz="1600" dirty="0">
              <a:solidFill>
                <a:schemeClr val="tx1"/>
              </a:solidFill>
              <a:latin typeface="+mn-lt"/>
            </a:endParaRP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sl-SI" sz="1600" dirty="0">
              <a:solidFill>
                <a:schemeClr val="tx1"/>
              </a:solidFill>
              <a:latin typeface="+mn-lt"/>
            </a:endParaRP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sl-SI" sz="1600" dirty="0">
              <a:solidFill>
                <a:schemeClr val="tx1"/>
              </a:solidFill>
              <a:latin typeface="+mn-lt"/>
            </a:endParaRPr>
          </a:p>
          <a:p>
            <a:pPr>
              <a:buNone/>
            </a:pPr>
            <a:endParaRPr lang="sl-SI" sz="16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16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3432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3568" y="555526"/>
            <a:ext cx="7772400" cy="3384376"/>
          </a:xfrm>
        </p:spPr>
        <p:txBody>
          <a:bodyPr/>
          <a:lstStyle/>
          <a:p>
            <a:pPr algn="ctr" eaLnBrk="1" hangingPunct="1">
              <a:defRPr/>
            </a:pPr>
            <a:r>
              <a:rPr lang="sl-SI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  </a:t>
            </a:r>
            <a:r>
              <a:rPr lang="sl-SI" sz="2800" dirty="0">
                <a:solidFill>
                  <a:srgbClr val="92D050"/>
                </a:solidFill>
                <a:latin typeface="+mj-lt"/>
              </a:rPr>
              <a:t>KORISTNE SPLETNE POVEZAVE</a:t>
            </a:r>
            <a:br>
              <a:rPr lang="sl-SI" sz="2800" dirty="0">
                <a:solidFill>
                  <a:srgbClr val="92D050"/>
                </a:solidFill>
                <a:latin typeface="+mj-lt"/>
              </a:rPr>
            </a:br>
            <a:r>
              <a:rPr lang="sl-SI" sz="2800" b="0" dirty="0">
                <a:solidFill>
                  <a:schemeClr val="accent6"/>
                </a:solidFill>
                <a:latin typeface="+mj-lt"/>
              </a:rPr>
              <a:t>- </a:t>
            </a:r>
            <a:r>
              <a:rPr lang="sl-SI" sz="2000" b="0" dirty="0">
                <a:solidFill>
                  <a:schemeClr val="accent6"/>
                </a:solidFill>
                <a:latin typeface="+mj-lt"/>
              </a:rPr>
              <a:t>odjava in prijava na obroke – preko </a:t>
            </a:r>
            <a:r>
              <a:rPr lang="sl-SI" sz="2000" b="0" dirty="0" err="1">
                <a:solidFill>
                  <a:schemeClr val="accent6"/>
                </a:solidFill>
                <a:latin typeface="+mj-lt"/>
              </a:rPr>
              <a:t>lopolisa</a:t>
            </a:r>
            <a:br>
              <a:rPr lang="sl-SI" sz="2000" b="0" dirty="0">
                <a:solidFill>
                  <a:srgbClr val="92D050"/>
                </a:solidFill>
                <a:latin typeface="+mj-lt"/>
              </a:rPr>
            </a:br>
            <a:r>
              <a:rPr lang="sl-SI" sz="1600" b="0" u="sng" dirty="0">
                <a:solidFill>
                  <a:srgbClr val="0070C0"/>
                </a:solidFill>
                <a:latin typeface="+mj-lt"/>
              </a:rPr>
              <a:t>https://www.os-preserjeradomlje.si/</a:t>
            </a:r>
            <a:br>
              <a:rPr lang="sl-SI" sz="2000" b="0" dirty="0">
                <a:solidFill>
                  <a:srgbClr val="92D050"/>
                </a:solidFill>
                <a:latin typeface="+mj-lt"/>
              </a:rPr>
            </a:br>
            <a:br>
              <a:rPr lang="sl-SI" sz="1200" b="0" dirty="0">
                <a:solidFill>
                  <a:srgbClr val="92D050"/>
                </a:solidFill>
                <a:latin typeface="+mj-lt"/>
              </a:rPr>
            </a:br>
            <a:r>
              <a:rPr lang="sl-SI" sz="2000" b="0" dirty="0">
                <a:solidFill>
                  <a:schemeClr val="accent6"/>
                </a:solidFill>
                <a:latin typeface="+mj-lt"/>
              </a:rPr>
              <a:t>- nadomeščanja</a:t>
            </a:r>
            <a:br>
              <a:rPr lang="sl-SI" sz="2000" b="0" dirty="0">
                <a:solidFill>
                  <a:srgbClr val="92D050"/>
                </a:solidFill>
                <a:latin typeface="+mj-lt"/>
              </a:rPr>
            </a:br>
            <a:r>
              <a:rPr lang="sl-SI" sz="1600" b="0" dirty="0">
                <a:solidFill>
                  <a:srgbClr val="92D050"/>
                </a:solidFill>
                <a:latin typeface="+mj-lt"/>
                <a:hlinkClick r:id="rId2"/>
              </a:rPr>
              <a:t>https://portal.lopolis.si/public/#/substitutions/125</a:t>
            </a:r>
            <a:br>
              <a:rPr lang="sl-SI" sz="1600" b="0" dirty="0">
                <a:solidFill>
                  <a:srgbClr val="92D050"/>
                </a:solidFill>
                <a:latin typeface="+mj-lt"/>
              </a:rPr>
            </a:br>
            <a:br>
              <a:rPr lang="sl-SI" sz="2000" b="0" dirty="0">
                <a:solidFill>
                  <a:srgbClr val="92D050"/>
                </a:solidFill>
                <a:latin typeface="+mj-lt"/>
              </a:rPr>
            </a:br>
            <a:r>
              <a:rPr lang="sl-SI" sz="2000" b="0" dirty="0">
                <a:solidFill>
                  <a:schemeClr val="accent6"/>
                </a:solidFill>
                <a:latin typeface="+mj-lt"/>
              </a:rPr>
              <a:t>- napovedana ocenjevanja</a:t>
            </a:r>
            <a:br>
              <a:rPr lang="sl-SI" sz="2000" b="0" dirty="0">
                <a:solidFill>
                  <a:srgbClr val="92D050"/>
                </a:solidFill>
                <a:latin typeface="+mj-lt"/>
              </a:rPr>
            </a:br>
            <a:endParaRPr lang="en-GB" sz="2800" b="0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3003798"/>
            <a:ext cx="7776864" cy="1872208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  <a:defRPr/>
            </a:pPr>
            <a:r>
              <a:rPr lang="sl-SI" sz="1600" dirty="0">
                <a:solidFill>
                  <a:schemeClr val="tx1"/>
                </a:solidFill>
                <a:latin typeface="+mn-lt"/>
                <a:hlinkClick r:id="rId3"/>
              </a:rPr>
              <a:t>https://web.lopolis.si/Preglednice/Ocenjevanja?iFrame=true&amp;organizationid=125</a:t>
            </a:r>
            <a:endParaRPr lang="sl-SI" sz="800" dirty="0">
              <a:solidFill>
                <a:schemeClr val="tx1"/>
              </a:solidFill>
              <a:latin typeface="+mn-lt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endParaRPr lang="sl-SI" sz="700" dirty="0">
              <a:solidFill>
                <a:srgbClr val="92D050"/>
              </a:solidFill>
              <a:latin typeface="+mn-lt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sl-SI" sz="1800" dirty="0">
                <a:solidFill>
                  <a:srgbClr val="92D050"/>
                </a:solidFill>
                <a:latin typeface="+mn-lt"/>
              </a:rPr>
              <a:t>                              </a:t>
            </a:r>
            <a:r>
              <a:rPr lang="sl-SI" sz="1800" dirty="0">
                <a:solidFill>
                  <a:srgbClr val="C00000"/>
                </a:solidFill>
                <a:latin typeface="+mn-lt"/>
              </a:rPr>
              <a:t>-</a:t>
            </a:r>
            <a:r>
              <a:rPr lang="sl-SI" sz="1800" dirty="0">
                <a:solidFill>
                  <a:srgbClr val="92D050"/>
                </a:solidFill>
                <a:latin typeface="+mn-lt"/>
              </a:rPr>
              <a:t> </a:t>
            </a:r>
            <a:r>
              <a:rPr lang="sl-SI" sz="2000" dirty="0">
                <a:solidFill>
                  <a:schemeClr val="accent6"/>
                </a:solidFill>
                <a:latin typeface="+mn-lt"/>
              </a:rPr>
              <a:t>spletna učilnica 5. d-razreda</a:t>
            </a:r>
          </a:p>
          <a:p>
            <a:pPr lvl="1" algn="ctr" eaLnBrk="1" hangingPunct="1">
              <a:buFont typeface="Wingdings" pitchFamily="2" charset="2"/>
              <a:buNone/>
              <a:defRPr/>
            </a:pPr>
            <a:r>
              <a:rPr lang="sl-SI" sz="1600" dirty="0">
                <a:solidFill>
                  <a:schemeClr val="tx1"/>
                </a:solidFill>
                <a:latin typeface="+mn-lt"/>
                <a:hlinkClick r:id="rId4"/>
              </a:rPr>
              <a:t>https://ucilnice.arnes.si/course/view.php?id=117529</a:t>
            </a:r>
            <a:endParaRPr lang="sl-SI" sz="1600" dirty="0">
              <a:solidFill>
                <a:schemeClr val="tx1"/>
              </a:solidFill>
              <a:latin typeface="+mn-lt"/>
            </a:endParaRPr>
          </a:p>
          <a:p>
            <a:pPr lvl="1" algn="ctr" eaLnBrk="1" hangingPunct="1">
              <a:buFont typeface="Wingdings" pitchFamily="2" charset="2"/>
              <a:buNone/>
              <a:defRPr/>
            </a:pPr>
            <a:endParaRPr lang="sl-SI" sz="160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GB" sz="16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626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627534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ŠOLSKI KOLEDAR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1059582"/>
            <a:ext cx="62646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/>
            <a:r>
              <a:rPr lang="sl-SI" b="1" dirty="0"/>
              <a:t>- Jesenske (krompirjeve) počitnice: </a:t>
            </a:r>
            <a:r>
              <a:rPr lang="sl-SI" dirty="0"/>
              <a:t>27. – 31. oktober 2025 </a:t>
            </a:r>
          </a:p>
          <a:p>
            <a:pPr marL="457200" lvl="1" algn="ctr"/>
            <a:endParaRPr lang="sl-SI" b="1" dirty="0"/>
          </a:p>
          <a:p>
            <a:pPr marL="457200" lvl="1" algn="ctr"/>
            <a:r>
              <a:rPr lang="sl-SI" b="1" dirty="0"/>
              <a:t>- Novoletne počitnice: </a:t>
            </a:r>
            <a:r>
              <a:rPr lang="sl-SI" dirty="0"/>
              <a:t>25. december 2025 – 2. januar 2026 </a:t>
            </a:r>
          </a:p>
          <a:p>
            <a:pPr marL="457200" lvl="1" algn="ctr"/>
            <a:endParaRPr lang="sl-SI" b="1" dirty="0"/>
          </a:p>
          <a:p>
            <a:pPr marL="457200" lvl="1" algn="ctr"/>
            <a:r>
              <a:rPr lang="sl-SI" b="1" dirty="0"/>
              <a:t>- Zaključek 1. ocenjevalnega obdobja</a:t>
            </a:r>
            <a:r>
              <a:rPr lang="sl-SI" dirty="0"/>
              <a:t>: 30. januar 2026</a:t>
            </a:r>
          </a:p>
          <a:p>
            <a:pPr marL="457200" lvl="1" algn="ctr"/>
            <a:endParaRPr lang="sl-SI" dirty="0"/>
          </a:p>
          <a:p>
            <a:pPr marL="285750" indent="-285750" algn="ctr">
              <a:buFontTx/>
              <a:buChar char="-"/>
            </a:pPr>
            <a:r>
              <a:rPr lang="sl-SI" b="1" dirty="0"/>
              <a:t>Zimske počitnice:</a:t>
            </a:r>
            <a:r>
              <a:rPr lang="sl-SI" dirty="0"/>
              <a:t> 16. – 20. februar 2026</a:t>
            </a:r>
          </a:p>
          <a:p>
            <a:pPr marL="285750" indent="-285750" algn="ctr">
              <a:buFontTx/>
              <a:buChar char="-"/>
            </a:pPr>
            <a:endParaRPr lang="sl-SI" dirty="0"/>
          </a:p>
          <a:p>
            <a:pPr marL="285750" indent="-285750" algn="ctr">
              <a:buFontTx/>
              <a:buChar char="-"/>
            </a:pPr>
            <a:r>
              <a:rPr lang="sl-SI" b="1" dirty="0"/>
              <a:t>Velikonočni ponedeljek</a:t>
            </a:r>
            <a:r>
              <a:rPr lang="sl-SI" dirty="0"/>
              <a:t>: 6. april 2026</a:t>
            </a:r>
          </a:p>
          <a:p>
            <a:pPr algn="ctr"/>
            <a:endParaRPr lang="sl-SI" dirty="0"/>
          </a:p>
          <a:p>
            <a:pPr marL="285750" indent="-285750" algn="ctr">
              <a:buFontTx/>
              <a:buChar char="-"/>
            </a:pPr>
            <a:r>
              <a:rPr lang="sl-SI" b="1" dirty="0"/>
              <a:t>Prvomajske počitnice</a:t>
            </a:r>
            <a:r>
              <a:rPr lang="sl-SI" dirty="0"/>
              <a:t>: 27. april – 2. maj 2026</a:t>
            </a:r>
          </a:p>
          <a:p>
            <a:pPr algn="ctr"/>
            <a:endParaRPr lang="sl-SI" dirty="0"/>
          </a:p>
          <a:p>
            <a:pPr marL="285750" indent="-285750" algn="ctr">
              <a:buFontTx/>
              <a:buChar char="-"/>
            </a:pPr>
            <a:r>
              <a:rPr lang="sl-SI" b="1" dirty="0"/>
              <a:t>Zaključek 2. ocenjevalnega obdobja</a:t>
            </a:r>
            <a:r>
              <a:rPr lang="sl-SI" dirty="0"/>
              <a:t>: 24. junij 2025</a:t>
            </a:r>
          </a:p>
          <a:p>
            <a:pPr algn="ctr"/>
            <a:endParaRPr lang="sl-SI" dirty="0"/>
          </a:p>
          <a:p>
            <a:pPr algn="ctr"/>
            <a:r>
              <a:rPr lang="sl-SI" b="1" dirty="0"/>
              <a:t>- Poletne počitnice</a:t>
            </a:r>
            <a:r>
              <a:rPr lang="sl-SI" dirty="0"/>
              <a:t>: 26. junij – 31. avgust 2026</a:t>
            </a:r>
          </a:p>
        </p:txBody>
      </p:sp>
    </p:spTree>
    <p:extLst>
      <p:ext uri="{BB962C8B-B14F-4D97-AF65-F5344CB8AC3E}">
        <p14:creationId xmlns:p14="http://schemas.microsoft.com/office/powerpoint/2010/main" val="1707836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8273" y="1491630"/>
            <a:ext cx="705678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endParaRPr lang="sl-SI" sz="1600" dirty="0">
              <a:solidFill>
                <a:schemeClr val="tx1"/>
              </a:solidFill>
              <a:latin typeface="+mn-lt"/>
            </a:endParaRPr>
          </a:p>
          <a:p>
            <a:pPr algn="ctr">
              <a:defRPr/>
            </a:pPr>
            <a:r>
              <a:rPr lang="sl-SI" sz="1800" b="1" dirty="0">
                <a:solidFill>
                  <a:schemeClr val="accent1"/>
                </a:solidFill>
                <a:latin typeface="+mn-lt"/>
              </a:rPr>
              <a:t>Šola v naravi</a:t>
            </a:r>
            <a:r>
              <a:rPr lang="sl-SI" sz="1800" dirty="0">
                <a:solidFill>
                  <a:schemeClr val="tx1"/>
                </a:solidFill>
                <a:latin typeface="+mn-lt"/>
              </a:rPr>
              <a:t>:  Zimska šola v naravi na Kopah</a:t>
            </a:r>
          </a:p>
          <a:p>
            <a:pPr algn="ctr">
              <a:defRPr/>
            </a:pPr>
            <a:r>
              <a:rPr lang="sl-SI" sz="1800" dirty="0">
                <a:solidFill>
                  <a:schemeClr val="tx1"/>
                </a:solidFill>
                <a:latin typeface="+mn-lt"/>
              </a:rPr>
              <a:t>                                5. 1. 2026 –9. 1. 2026</a:t>
            </a:r>
          </a:p>
          <a:p>
            <a:pPr marL="285750" indent="-285750" algn="ctr">
              <a:defRPr/>
            </a:pPr>
            <a:r>
              <a:rPr lang="sl-SI" sz="1800" dirty="0">
                <a:solidFill>
                  <a:schemeClr val="tx1"/>
                </a:solidFill>
                <a:latin typeface="+mn-lt"/>
              </a:rPr>
              <a:t>                             </a:t>
            </a:r>
          </a:p>
          <a:p>
            <a:pPr marL="285750" indent="-285750" algn="ctr">
              <a:defRPr/>
            </a:pPr>
            <a:r>
              <a:rPr lang="sl-SI" sz="1800" dirty="0">
                <a:solidFill>
                  <a:schemeClr val="tx1"/>
                </a:solidFill>
                <a:latin typeface="+mn-lt"/>
              </a:rPr>
              <a:t>Vodja ŠVN je gospod Žiga Lah.</a:t>
            </a:r>
          </a:p>
          <a:p>
            <a:pPr marL="285750" indent="-285750" algn="ctr">
              <a:defRPr/>
            </a:pPr>
            <a:endParaRPr lang="sl-SI" sz="1800" dirty="0">
              <a:solidFill>
                <a:schemeClr val="tx1"/>
              </a:solidFill>
              <a:latin typeface="+mn-lt"/>
            </a:endParaRPr>
          </a:p>
          <a:p>
            <a:pPr marL="285750" indent="-285750" algn="ctr">
              <a:defRPr/>
            </a:pPr>
            <a:r>
              <a:rPr lang="sl-SI" sz="1800" b="1" dirty="0">
                <a:solidFill>
                  <a:schemeClr val="accent1"/>
                </a:solidFill>
                <a:latin typeface="+mn-lt"/>
              </a:rPr>
              <a:t>Kolesarski izpit</a:t>
            </a:r>
            <a:r>
              <a:rPr lang="sl-SI" sz="1800" b="1" dirty="0">
                <a:solidFill>
                  <a:schemeClr val="tx1"/>
                </a:solidFill>
                <a:latin typeface="+mn-lt"/>
              </a:rPr>
              <a:t>: teoretični (</a:t>
            </a:r>
            <a:r>
              <a:rPr lang="sl-SI" sz="1800" dirty="0">
                <a:solidFill>
                  <a:schemeClr val="tx1"/>
                </a:solidFill>
                <a:latin typeface="+mn-lt"/>
              </a:rPr>
              <a:t>24. september</a:t>
            </a:r>
            <a:r>
              <a:rPr lang="sl-SI" sz="1800" b="1" dirty="0">
                <a:solidFill>
                  <a:schemeClr val="tx1"/>
                </a:solidFill>
                <a:latin typeface="+mn-lt"/>
              </a:rPr>
              <a:t>) in praktični del, kolesarski poligon </a:t>
            </a:r>
            <a:r>
              <a:rPr lang="sl-SI" sz="1800" dirty="0">
                <a:solidFill>
                  <a:schemeClr val="tx1"/>
                </a:solidFill>
                <a:latin typeface="+mn-lt"/>
              </a:rPr>
              <a:t>(17. september)</a:t>
            </a:r>
            <a:endParaRPr lang="en-GB" sz="1800" dirty="0">
              <a:solidFill>
                <a:srgbClr val="FFC000"/>
              </a:solidFill>
              <a:latin typeface="+mn-lt"/>
            </a:endParaRPr>
          </a:p>
          <a:p>
            <a:endParaRPr lang="sl-SI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5981" y="771550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chemeClr val="accent1"/>
                </a:solidFill>
                <a:latin typeface="+mj-lt"/>
              </a:rPr>
              <a:t>POMEMBNI DOGODKI</a:t>
            </a:r>
          </a:p>
        </p:txBody>
      </p:sp>
    </p:spTree>
    <p:extLst>
      <p:ext uri="{BB962C8B-B14F-4D97-AF65-F5344CB8AC3E}">
        <p14:creationId xmlns:p14="http://schemas.microsoft.com/office/powerpoint/2010/main" val="3633866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811530" y="669938"/>
            <a:ext cx="7520940" cy="54864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>
              <a:defRPr/>
            </a:pPr>
            <a:r>
              <a:rPr lang="sl-SI" sz="2800" b="1" dirty="0">
                <a:solidFill>
                  <a:schemeClr val="accent1"/>
                </a:solidFill>
                <a:latin typeface="+mj-lt"/>
              </a:rPr>
              <a:t>URADNE URE </a:t>
            </a:r>
            <a:br>
              <a:rPr lang="sl-SI" sz="2800" b="1" dirty="0">
                <a:solidFill>
                  <a:schemeClr val="accent1"/>
                </a:solidFill>
                <a:latin typeface="+mj-lt"/>
              </a:rPr>
            </a:br>
            <a:endParaRPr lang="en-GB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71600" y="1218578"/>
            <a:ext cx="7067128" cy="305035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sl-SI" sz="1600" dirty="0">
                <a:solidFill>
                  <a:schemeClr val="accent1"/>
                </a:solidFill>
                <a:latin typeface="+mn-lt"/>
              </a:rPr>
              <a:t>TAJNIŠTVO </a:t>
            </a:r>
            <a:r>
              <a:rPr lang="sl-SI" sz="1600" dirty="0">
                <a:solidFill>
                  <a:schemeClr val="tx1"/>
                </a:solidFill>
                <a:latin typeface="+mn-lt"/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sz="1600" dirty="0">
                <a:solidFill>
                  <a:schemeClr val="tx1"/>
                </a:solidFill>
                <a:latin typeface="+mn-lt"/>
              </a:rPr>
              <a:t>Uradne ure 7:00 – 8:00 in 12:00 – 15:00</a:t>
            </a:r>
          </a:p>
          <a:p>
            <a:pPr>
              <a:defRPr/>
            </a:pPr>
            <a:r>
              <a:rPr lang="sl-SI" sz="1600" dirty="0">
                <a:solidFill>
                  <a:schemeClr val="tx1"/>
                </a:solidFill>
                <a:latin typeface="+mn-lt"/>
              </a:rPr>
              <a:t>	Telefon: </a:t>
            </a:r>
            <a:r>
              <a:rPr lang="sl-SI" altLang="sl-SI" sz="1600" u="sng" dirty="0">
                <a:solidFill>
                  <a:srgbClr val="0070C0"/>
                </a:solidFill>
              </a:rPr>
              <a:t>01/ 444 0 555</a:t>
            </a:r>
          </a:p>
          <a:p>
            <a:pPr>
              <a:defRPr/>
            </a:pPr>
            <a:r>
              <a:rPr lang="sl-SI" sz="1600" dirty="0">
                <a:solidFill>
                  <a:schemeClr val="tx1"/>
                </a:solidFill>
                <a:latin typeface="+mn-lt"/>
              </a:rPr>
              <a:t>	</a:t>
            </a:r>
            <a:r>
              <a:rPr lang="sl-SI" sz="1600" dirty="0" err="1">
                <a:solidFill>
                  <a:schemeClr val="tx1"/>
                </a:solidFill>
                <a:latin typeface="+mn-lt"/>
              </a:rPr>
              <a:t>Email</a:t>
            </a:r>
            <a:r>
              <a:rPr lang="sl-SI" sz="1600" dirty="0">
                <a:solidFill>
                  <a:schemeClr val="tx1"/>
                </a:solidFill>
                <a:latin typeface="+mn-lt"/>
              </a:rPr>
              <a:t>: </a:t>
            </a:r>
            <a:r>
              <a:rPr lang="sl-SI" sz="1600" dirty="0">
                <a:solidFill>
                  <a:srgbClr val="0070C0"/>
                </a:solidFill>
                <a:latin typeface="+mn-lt"/>
              </a:rPr>
              <a:t>tajnistvo@os-preradomlje.si</a:t>
            </a:r>
            <a:endParaRPr lang="sl-SI" sz="1600" dirty="0">
              <a:solidFill>
                <a:srgbClr val="0070C0"/>
              </a:solidFill>
            </a:endParaRPr>
          </a:p>
          <a:p>
            <a:pPr>
              <a:defRPr/>
            </a:pPr>
            <a:endParaRPr lang="sl-SI" sz="16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sz="1600" dirty="0">
                <a:solidFill>
                  <a:schemeClr val="accent1"/>
                </a:solidFill>
                <a:latin typeface="+mn-lt"/>
              </a:rPr>
              <a:t>PRIHOD</a:t>
            </a:r>
            <a:r>
              <a:rPr lang="sl-SI" sz="1600" dirty="0">
                <a:solidFill>
                  <a:schemeClr val="tx1"/>
                </a:solidFill>
                <a:latin typeface="+mn-lt"/>
              </a:rPr>
              <a:t> učencev: </a:t>
            </a:r>
            <a:r>
              <a:rPr lang="sl-SI" sz="1600" b="1" dirty="0">
                <a:solidFill>
                  <a:schemeClr val="tx1"/>
                </a:solidFill>
                <a:latin typeface="+mn-lt"/>
              </a:rPr>
              <a:t>8.10</a:t>
            </a:r>
            <a:r>
              <a:rPr lang="sl-SI" sz="1600" dirty="0">
                <a:solidFill>
                  <a:schemeClr val="tx1"/>
                </a:solidFill>
                <a:latin typeface="+mn-lt"/>
              </a:rPr>
              <a:t>, ne prej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sz="1600" dirty="0">
                <a:solidFill>
                  <a:schemeClr val="accent1"/>
                </a:solidFill>
                <a:latin typeface="+mn-lt"/>
              </a:rPr>
              <a:t>ODHOD</a:t>
            </a:r>
            <a:r>
              <a:rPr lang="sl-SI" sz="1600" dirty="0">
                <a:solidFill>
                  <a:schemeClr val="tx1"/>
                </a:solidFill>
                <a:latin typeface="+mn-lt"/>
              </a:rPr>
              <a:t> učencev: </a:t>
            </a:r>
            <a:r>
              <a:rPr lang="sl-SI" sz="1600" b="1" dirty="0">
                <a:solidFill>
                  <a:schemeClr val="tx1"/>
                </a:solidFill>
                <a:latin typeface="+mn-lt"/>
              </a:rPr>
              <a:t>takoj </a:t>
            </a:r>
            <a:r>
              <a:rPr lang="sl-SI" sz="1600" dirty="0">
                <a:solidFill>
                  <a:schemeClr val="tx1"/>
                </a:solidFill>
                <a:latin typeface="+mn-lt"/>
              </a:rPr>
              <a:t>po koncu pouka</a:t>
            </a:r>
          </a:p>
          <a:p>
            <a:pPr>
              <a:buFont typeface="Wingdings" pitchFamily="2" charset="2"/>
              <a:buNone/>
              <a:defRPr/>
            </a:pPr>
            <a:endParaRPr lang="sl-SI" sz="1600" dirty="0">
              <a:solidFill>
                <a:schemeClr val="tx1"/>
              </a:solidFill>
              <a:latin typeface="+mn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sl-SI" sz="1600" dirty="0">
                <a:solidFill>
                  <a:schemeClr val="tx1"/>
                </a:solidFill>
                <a:latin typeface="+mn-lt"/>
              </a:rPr>
              <a:t>Prevozna sredstva (ne s kolesi, ker še nimajo kolesarskega izpita). </a:t>
            </a:r>
          </a:p>
          <a:p>
            <a:pPr algn="ctr">
              <a:defRPr/>
            </a:pPr>
            <a:r>
              <a:rPr lang="sl-SI" sz="1600" dirty="0">
                <a:solidFill>
                  <a:schemeClr val="tx1"/>
                </a:solidFill>
                <a:latin typeface="+mn-lt"/>
              </a:rPr>
              <a:t>NE S SKIROJI, ROLERJI,… </a:t>
            </a:r>
          </a:p>
          <a:p>
            <a:pPr algn="ctr">
              <a:defRPr/>
            </a:pPr>
            <a:r>
              <a:rPr lang="sl-SI" sz="1600" dirty="0">
                <a:solidFill>
                  <a:schemeClr val="tx1"/>
                </a:solidFill>
                <a:latin typeface="+mn-lt"/>
              </a:rPr>
              <a:t>Vzpodbujajmo otroke, da se v šolo in iz nje odpravijo peš.</a:t>
            </a:r>
          </a:p>
          <a:p>
            <a:pPr>
              <a:buFont typeface="Wingdings" pitchFamily="2" charset="2"/>
              <a:buNone/>
              <a:defRPr/>
            </a:pPr>
            <a:r>
              <a:rPr lang="sl-SI" sz="1600" dirty="0">
                <a:solidFill>
                  <a:schemeClr val="tx1"/>
                </a:solidFill>
                <a:latin typeface="+mn-lt"/>
              </a:rPr>
              <a:t>	</a:t>
            </a:r>
            <a:endParaRPr lang="sl-SI" sz="1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462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yt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</TotalTime>
  <Words>684</Words>
  <Application>Microsoft Office PowerPoint</Application>
  <PresentationFormat>Diaprojekcija na zaslonu (16:9)</PresentationFormat>
  <Paragraphs>123</Paragraphs>
  <Slides>16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2" baseType="lpstr">
      <vt:lpstr>Patrick Hand SC</vt:lpstr>
      <vt:lpstr>Sniglet</vt:lpstr>
      <vt:lpstr>Wingdings</vt:lpstr>
      <vt:lpstr>Arial</vt:lpstr>
      <vt:lpstr>Lucida Sans</vt:lpstr>
      <vt:lpstr>Seyton template</vt:lpstr>
      <vt:lpstr> 5. d-razred 1. roditeljski sestanek</vt:lpstr>
      <vt:lpstr>PowerPointova predstavitev</vt:lpstr>
      <vt:lpstr>PowerPointova predstavitev</vt:lpstr>
      <vt:lpstr>URNIK</vt:lpstr>
      <vt:lpstr>DODATNE AKTIVNOSTI</vt:lpstr>
      <vt:lpstr>  KORISTNE SPLETNE POVEZAVE - odjava in prijava na obroke – preko lopolisa https://www.os-preserjeradomlje.si/  - nadomeščanja https://portal.lopolis.si/public/#/substitutions/125  - napovedana ocenjevanja </vt:lpstr>
      <vt:lpstr>PowerPointova predstavitev</vt:lpstr>
      <vt:lpstr>PowerPointova predstavitev</vt:lpstr>
      <vt:lpstr>PowerPointova predstavitev</vt:lpstr>
      <vt:lpstr>PRAVILA ŠOLSKEGA REDA</vt:lpstr>
      <vt:lpstr>VZGOJNI NAČRT ŠOLE</vt:lpstr>
      <vt:lpstr>PowerPointova predstavitev</vt:lpstr>
      <vt:lpstr>ŠOLSKI SKLAD</vt:lpstr>
      <vt:lpstr>DELO v 5. d-razredu</vt:lpstr>
      <vt:lpstr>VOLITVE V SVET STARŠEV</vt:lpstr>
      <vt:lpstr>ZAKLJUČEK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Martina Petrac</dc:creator>
  <cp:lastModifiedBy>teo</cp:lastModifiedBy>
  <cp:revision>79</cp:revision>
  <cp:lastPrinted>2021-09-08T10:55:42Z</cp:lastPrinted>
  <dcterms:modified xsi:type="dcterms:W3CDTF">2025-09-07T18:19:12Z</dcterms:modified>
</cp:coreProperties>
</file>