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98" r:id="rId5"/>
    <p:sldId id="295" r:id="rId6"/>
    <p:sldId id="303" r:id="rId7"/>
    <p:sldId id="299" r:id="rId8"/>
    <p:sldId id="262" r:id="rId9"/>
    <p:sldId id="287" r:id="rId10"/>
    <p:sldId id="296" r:id="rId11"/>
    <p:sldId id="267" r:id="rId12"/>
    <p:sldId id="268" r:id="rId13"/>
    <p:sldId id="279" r:id="rId14"/>
    <p:sldId id="300" r:id="rId15"/>
    <p:sldId id="307" r:id="rId16"/>
    <p:sldId id="263" r:id="rId17"/>
    <p:sldId id="288" r:id="rId18"/>
    <p:sldId id="289" r:id="rId19"/>
    <p:sldId id="290" r:id="rId20"/>
    <p:sldId id="266" r:id="rId21"/>
    <p:sldId id="277" r:id="rId22"/>
    <p:sldId id="305" r:id="rId23"/>
    <p:sldId id="280" r:id="rId24"/>
    <p:sldId id="291" r:id="rId25"/>
    <p:sldId id="302" r:id="rId26"/>
    <p:sldId id="281" r:id="rId27"/>
    <p:sldId id="271" r:id="rId28"/>
    <p:sldId id="285" r:id="rId29"/>
    <p:sldId id="272" r:id="rId30"/>
    <p:sldId id="282" r:id="rId31"/>
    <p:sldId id="273" r:id="rId32"/>
    <p:sldId id="278" r:id="rId33"/>
    <p:sldId id="304" r:id="rId34"/>
    <p:sldId id="293" r:id="rId35"/>
    <p:sldId id="294" r:id="rId36"/>
    <p:sldId id="306" r:id="rId37"/>
    <p:sldId id="283" r:id="rId38"/>
    <p:sldId id="274" r:id="rId39"/>
    <p:sldId id="292" r:id="rId40"/>
    <p:sldId id="286" r:id="rId41"/>
    <p:sldId id="276" r:id="rId42"/>
    <p:sldId id="284" r:id="rId43"/>
    <p:sldId id="269" r:id="rId44"/>
    <p:sldId id="264" r:id="rId45"/>
    <p:sldId id="265" r:id="rId46"/>
    <p:sldId id="297" r:id="rId47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566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19. 03. 2021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3176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19. 03. 2021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9457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19. 03. 2021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46513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19. 03. 2021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9819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19. 03. 2021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7371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19. 03. 2021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2818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19. 03. 2021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7785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19. 03. 2021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70097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19. 03. 2021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03216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19. 03. 2021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62698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B642B-8EEC-4FAC-891F-3E652D02B7DD}" type="datetimeFigureOut">
              <a:rPr lang="sl-SI" smtClean="0"/>
              <a:t>19. 03. 2021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8900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B642B-8EEC-4FAC-891F-3E652D02B7DD}" type="datetimeFigureOut">
              <a:rPr lang="sl-SI" smtClean="0"/>
              <a:t>19. 03. 2021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B6D93-AD11-4CDD-A49B-DB837358AC12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1165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youtube.com/watch?v=hBQ8fh_Fp04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www.youtube.com/watch?v=PTHO-fZUYhw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8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0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1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hyperlink" Target="https://www.bing.com/videos/search?q=lom+svetlobe&amp;ru=%2fvideos%2fsearch%3fq%3dlom%2bsvetlobe%26FORM%3dHDRSC4&amp;view=detail&amp;mid=0CE02C93B4FD9A2CBE090CE02C93B4FD9A2CBE09&amp;&amp;FORM=VDRVSR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0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www.youtube.com/watch?v=soPOfUupF5E" TargetMode="Externa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9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eucbeniki.sio.si/fizika8/142/index.html" TargetMode="Externa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0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youtube.com/watch?v=KGHZPdhePg8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eucbeniki.sio.si/fizika8/143/index1.html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ODBOJ IN LOM</a:t>
            </a:r>
            <a:br>
              <a:rPr lang="sl-SI" dirty="0" smtClean="0"/>
            </a:br>
            <a:r>
              <a:rPr lang="sl-SI" dirty="0" smtClean="0"/>
              <a:t>GEOMETRIJSKA OPTIKA</a:t>
            </a:r>
            <a:br>
              <a:rPr lang="sl-SI" dirty="0" smtClean="0"/>
            </a:br>
            <a:r>
              <a:rPr lang="sl-SI" dirty="0" smtClean="0"/>
              <a:t>ZRCALA IN LEČE</a:t>
            </a:r>
            <a:endParaRPr lang="sl-SI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61048"/>
            <a:ext cx="6365304" cy="1777752"/>
          </a:xfrm>
        </p:spPr>
        <p:txBody>
          <a:bodyPr/>
          <a:lstStyle/>
          <a:p>
            <a:endParaRPr lang="sl-SI" dirty="0"/>
          </a:p>
        </p:txBody>
      </p:sp>
      <p:pic>
        <p:nvPicPr>
          <p:cNvPr id="4" name="Slika 3" descr="http://www.indeks.ba/core/tmp/upload/images/thumbs/474695210_57568ec04e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44" y="4437112"/>
            <a:ext cx="2304256" cy="1822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4" descr="http://www.kontaktne-lece.eu/i/h/zrake%20svjetlosti%20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4437747"/>
            <a:ext cx="4104456" cy="1821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lika 5" descr="http://student.fizika.org/%7Eivek/SAMP/Zadatak108/optika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371" y="274698"/>
            <a:ext cx="3009265" cy="153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Slika 6" descr="http://www.kontaktne-lece.eu/i/c/940196877223484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9" r="26796"/>
          <a:stretch/>
        </p:blipFill>
        <p:spPr bwMode="auto">
          <a:xfrm>
            <a:off x="211444" y="188640"/>
            <a:ext cx="2632364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lika 7" descr="http://www.kontaktne-lece.eu/i/c/883960131527664.jpg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3" r="20496"/>
          <a:stretch/>
        </p:blipFill>
        <p:spPr bwMode="auto">
          <a:xfrm>
            <a:off x="6552220" y="476672"/>
            <a:ext cx="2293536" cy="19895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Slika 8" descr="http://www.medioteka.hr/portal/sadrzaj/skola/fizika/fiz_svj_opt_refrakcija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44" y="2668905"/>
            <a:ext cx="1752600" cy="1520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http://www.emwe-display.net/runtime/uploads/Images/trgovinska_oprema/zrcala_za_nadzor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4353" y="2772189"/>
            <a:ext cx="1753476" cy="131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3.bp.blogspot.com/-s-nMwsxt_3Q/TxbI478vFkI/AAAAAAAAAAQ/sUpJOPjJX7s/s300/maca%2Blav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383" y="4437112"/>
            <a:ext cx="1821416" cy="182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225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2" y="847060"/>
            <a:ext cx="9120408" cy="6137497"/>
          </a:xfrm>
          <a:prstGeom prst="rect">
            <a:avLst/>
          </a:prstGeom>
        </p:spPr>
      </p:pic>
      <p:sp>
        <p:nvSpPr>
          <p:cNvPr id="4" name="Naslov 1"/>
          <p:cNvSpPr txBox="1">
            <a:spLocks/>
          </p:cNvSpPr>
          <p:nvPr/>
        </p:nvSpPr>
        <p:spPr>
          <a:xfrm>
            <a:off x="894184" y="275560"/>
            <a:ext cx="8229600" cy="1143000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LOM SVETLOBE K IN OD VPADNE PRAVOKOTNICE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6000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ODBOJ IN LOM SVETLOBE</a:t>
            </a:r>
            <a:endParaRPr lang="sl-SI" dirty="0"/>
          </a:p>
        </p:txBody>
      </p:sp>
      <p:pic>
        <p:nvPicPr>
          <p:cNvPr id="4" name="Ograda vsebine 3" descr="http://si.openprof.com/ge/images/6/lom_svetlobe_1_64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784"/>
            <a:ext cx="7011864" cy="42772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9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Naslov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sl-SI" dirty="0" smtClean="0"/>
                  <a:t>LOMNI ZAKON ZA SVETLOBO</a:t>
                </a:r>
                <a:br>
                  <a:rPr lang="sl-SI" dirty="0" smtClean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sl-SI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b="0" i="1" smtClean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sl-SI" b="0" i="1" smtClean="0">
                            <a:latin typeface="Cambria Math"/>
                          </a:rPr>
                          <m:t>1</m:t>
                        </m:r>
                      </m:sub>
                    </m:sSub>
                    <m:func>
                      <m:funcPr>
                        <m:ctrlPr>
                          <a:rPr lang="sl-SI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l-SI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l-SI" i="1" smtClean="0">
                            <a:latin typeface="Cambria Math"/>
                            <a:ea typeface="Cambria Math"/>
                          </a:rPr>
                          <m:t>𝛼</m:t>
                        </m:r>
                      </m:e>
                    </m:func>
                  </m:oMath>
                </a14:m>
                <a:r>
                  <a:rPr lang="sl-SI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b="0" i="1" dirty="0" smtClean="0">
                            <a:latin typeface="Cambria Math"/>
                          </a:rPr>
                          <m:t>𝑛</m:t>
                        </m:r>
                      </m:e>
                      <m:sub>
                        <m:r>
                          <a:rPr lang="sl-SI" b="0" i="1" dirty="0" smtClean="0">
                            <a:latin typeface="Cambria Math"/>
                          </a:rPr>
                          <m:t>2</m:t>
                        </m:r>
                      </m:sub>
                    </m:sSub>
                    <m:func>
                      <m:funcPr>
                        <m:ctrlPr>
                          <a:rPr lang="sl-SI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sl-SI" i="0" dirty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sl-SI" i="1" dirty="0" smtClean="0">
                            <a:latin typeface="Cambria Math"/>
                            <a:ea typeface="Cambria Math"/>
                          </a:rPr>
                          <m:t>𝛽</m:t>
                        </m:r>
                      </m:e>
                    </m:func>
                  </m:oMath>
                </a14:m>
                <a:endParaRPr lang="sl-SI" dirty="0"/>
              </a:p>
            </p:txBody>
          </p:sp>
        </mc:Choice>
        <mc:Fallback xmlns="">
          <p:sp>
            <p:nvSpPr>
              <p:cNvPr id="2" name="Naslov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t="-17021" b="-2978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grada vsebine 3" descr="http://si.openprof.com/ge/images/6/lom_svetlobe_2_640_1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238750" cy="38290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1689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Naslov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pPr/>
                <a:r>
                  <a:rPr lang="sl-SI" dirty="0" smtClean="0"/>
                  <a:t>POPOLNI ODBOJ SVETLOBE:</a:t>
                </a:r>
                <a:br>
                  <a:rPr lang="sl-SI" dirty="0" smtClean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l-SI" b="0" i="1" smtClean="0">
                              <a:latin typeface="Cambria Math"/>
                            </a:rPr>
                            <m:t>𝑛</m:t>
                          </m:r>
                        </m:e>
                        <m:sub>
                          <m:r>
                            <a:rPr lang="sl-SI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func>
                        <m:func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l-SI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sl-SI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sl-SI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sl-SI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sl-SI" b="0" i="1" smtClean="0">
                                  <a:latin typeface="Cambria Math"/>
                                  <a:ea typeface="Cambria Math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sl-SI" b="0" i="1" smtClean="0"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func>
                      <m:func>
                        <m:funcPr>
                          <m:ctrlPr>
                            <a:rPr lang="sl-SI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l-SI" i="0" smtClean="0">
                              <a:latin typeface="Cambria Math"/>
                            </a:rPr>
                            <m:t>sin</m:t>
                          </m:r>
                        </m:fName>
                        <m:e>
                          <m:sSup>
                            <m:sSupPr>
                              <m:ctrlPr>
                                <a:rPr lang="sl-SI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l-SI" b="0" i="1" smtClean="0">
                                  <a:latin typeface="Cambria Math"/>
                                </a:rPr>
                                <m:t>90</m:t>
                              </m:r>
                            </m:e>
                            <m:sup>
                              <m:r>
                                <a:rPr lang="sl-SI" b="0" i="1" smtClean="0">
                                  <a:latin typeface="Cambria Math"/>
                                </a:rPr>
                                <m:t>0</m:t>
                              </m:r>
                            </m:sup>
                          </m:sSup>
                        </m:e>
                      </m:func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2" name="Naslov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t="-17021" b="-106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3294" y="4077072"/>
            <a:ext cx="4621149" cy="2466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3.bp.blogspot.com/_mq-N76pFq-k/TTXChVkPQmI/AAAAAAAAACY/dpHvxjvLh0o/s320/naprava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628800"/>
            <a:ext cx="4680520" cy="226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31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139176"/>
            <a:ext cx="9144000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Kadar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potuje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iz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optično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gostejše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v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optično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redkejšo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lahko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pride do </a:t>
            </a:r>
            <a:r>
              <a:rPr lang="en-GB" sz="2500" b="1" dirty="0" err="1" smtClean="0">
                <a:ln w="3175">
                  <a:noFill/>
                </a:ln>
                <a:solidFill>
                  <a:schemeClr val="accent2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popolnega</a:t>
            </a:r>
            <a:r>
              <a:rPr lang="en-GB" sz="2500" b="1" dirty="0" smtClean="0">
                <a:ln w="3175">
                  <a:noFill/>
                </a:ln>
                <a:solidFill>
                  <a:schemeClr val="accent2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b="1" dirty="0" err="1" smtClean="0">
                <a:ln w="3175">
                  <a:noFill/>
                </a:ln>
                <a:solidFill>
                  <a:schemeClr val="accent2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Takrat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valovanje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več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ne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prečka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med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snovema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,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ampak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se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na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meji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odbije</a:t>
            </a:r>
            <a:r>
              <a:rPr lang="en-GB" sz="2500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.</a:t>
            </a:r>
            <a:endParaRPr lang="sl-SI" sz="2500" dirty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3661"/>
            <a:ext cx="4947886" cy="184107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671"/>
            <a:ext cx="7915627" cy="3607990"/>
          </a:xfrm>
          <a:prstGeom prst="rect">
            <a:avLst/>
          </a:prstGeom>
        </p:spPr>
      </p:pic>
      <p:sp>
        <p:nvSpPr>
          <p:cNvPr id="6" name="Pravokotnik 2"/>
          <p:cNvSpPr/>
          <p:nvPr/>
        </p:nvSpPr>
        <p:spPr>
          <a:xfrm>
            <a:off x="7037474" y="3060221"/>
            <a:ext cx="87815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</a:p>
        </p:txBody>
      </p:sp>
      <p:sp>
        <p:nvSpPr>
          <p:cNvPr id="7" name="Pravokotnik 2"/>
          <p:cNvSpPr/>
          <p:nvPr/>
        </p:nvSpPr>
        <p:spPr>
          <a:xfrm>
            <a:off x="7021348" y="2719698"/>
            <a:ext cx="878153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en-GB" sz="2500" baseline="-25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endParaRPr lang="sl-SI" sz="2500" baseline="-25000" dirty="0" smtClean="0">
              <a:ln w="3175">
                <a:noFill/>
              </a:ln>
              <a:solidFill>
                <a:srgbClr val="00206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Pravokotnik 2"/>
          <p:cNvSpPr/>
          <p:nvPr/>
        </p:nvSpPr>
        <p:spPr>
          <a:xfrm>
            <a:off x="7912767" y="2939152"/>
            <a:ext cx="123409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n</a:t>
            </a:r>
            <a:r>
              <a:rPr lang="sl-SI" sz="2500" baseline="-25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1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&gt;n</a:t>
            </a:r>
            <a:r>
              <a:rPr lang="en-GB" sz="2500" baseline="-250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2</a:t>
            </a:r>
            <a:endParaRPr lang="sl-SI" sz="2500" baseline="-25000" dirty="0" smtClean="0">
              <a:ln w="3175">
                <a:noFill/>
              </a:ln>
              <a:solidFill>
                <a:srgbClr val="00206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Pravokotnik 2"/>
          <p:cNvSpPr/>
          <p:nvPr/>
        </p:nvSpPr>
        <p:spPr>
          <a:xfrm>
            <a:off x="5131179" y="5211825"/>
            <a:ext cx="3780338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Primer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popolnega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odboja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je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optično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vlakno</a:t>
            </a:r>
            <a:r>
              <a:rPr lang="en-GB" sz="2500" dirty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/>
            </a:r>
            <a:br>
              <a:rPr lang="en-GB" sz="2500" dirty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</a:b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(</a:t>
            </a:r>
            <a:r>
              <a:rPr lang="en-GB" sz="2500" dirty="0" err="1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optični</a:t>
            </a:r>
            <a:r>
              <a:rPr lang="en-GB" sz="2500" dirty="0" smtClean="0">
                <a:ln w="3175">
                  <a:noFill/>
                </a:ln>
                <a:solidFill>
                  <a:srgbClr val="002060"/>
                </a:solidFill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internet).</a:t>
            </a:r>
            <a:endParaRPr lang="sl-SI" sz="2500" dirty="0" smtClean="0">
              <a:ln w="3175">
                <a:noFill/>
              </a:ln>
              <a:solidFill>
                <a:srgbClr val="002060"/>
              </a:solidFill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0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3" y="1268760"/>
            <a:ext cx="9144000" cy="5143500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POPOLNI ODBOJ SVETLOBE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1575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PLANPARALELNA PLOŠČA</a:t>
            </a:r>
            <a:endParaRPr lang="sl-SI" dirty="0"/>
          </a:p>
        </p:txBody>
      </p:sp>
      <p:pic>
        <p:nvPicPr>
          <p:cNvPr id="7" name="Ograda vsebine 6"/>
          <p:cNvPicPr>
            <a:picLocks noGrp="1"/>
          </p:cNvPicPr>
          <p:nvPr>
            <p:ph idx="1"/>
          </p:nvPr>
        </p:nvPicPr>
        <p:blipFill rotWithShape="1">
          <a:blip r:embed="rId2"/>
          <a:srcRect l="21826" t="16470" r="22781" b="7941"/>
          <a:stretch/>
        </p:blipFill>
        <p:spPr bwMode="auto">
          <a:xfrm>
            <a:off x="1622376" y="1600200"/>
            <a:ext cx="5899248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PoljeZBesedilom 7"/>
          <p:cNvSpPr txBox="1"/>
          <p:nvPr/>
        </p:nvSpPr>
        <p:spPr>
          <a:xfrm>
            <a:off x="5292080" y="3491716"/>
            <a:ext cx="2860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1. Lom k vpadni pravokotnici</a:t>
            </a:r>
            <a:endParaRPr lang="sl-SI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4002046" y="4725144"/>
            <a:ext cx="3125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2. Lom od vpadne pravokotnice</a:t>
            </a:r>
            <a:endParaRPr lang="sl-SI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2339752" y="6093296"/>
            <a:ext cx="2381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vzporedni premik žarka</a:t>
            </a:r>
            <a:endParaRPr lang="sl-SI" dirty="0"/>
          </a:p>
        </p:txBody>
      </p:sp>
      <p:cxnSp>
        <p:nvCxnSpPr>
          <p:cNvPr id="12" name="Raven puščični povezovalnik 11"/>
          <p:cNvCxnSpPr/>
          <p:nvPr/>
        </p:nvCxnSpPr>
        <p:spPr>
          <a:xfrm>
            <a:off x="2051720" y="5874835"/>
            <a:ext cx="288032" cy="216024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22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PREHOD SVETLOBE SKOZI PRIZMO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6370" t="20882" r="17820" b="5294"/>
          <a:stretch/>
        </p:blipFill>
        <p:spPr bwMode="auto">
          <a:xfrm>
            <a:off x="983898" y="1600200"/>
            <a:ext cx="7176204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956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PREHOD SVETLOBE SKOZI PRIZMO</a:t>
            </a:r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6204" t="20589" r="17489" b="5294"/>
          <a:stretch/>
        </p:blipFill>
        <p:spPr bwMode="auto">
          <a:xfrm>
            <a:off x="971092" y="1600200"/>
            <a:ext cx="7201815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6684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11560" y="160784"/>
            <a:ext cx="8229600" cy="1143000"/>
          </a:xfrm>
        </p:spPr>
        <p:txBody>
          <a:bodyPr/>
          <a:lstStyle/>
          <a:p>
            <a:r>
              <a:rPr lang="sl-SI" dirty="0"/>
              <a:t>PREHOD SVETLOBE SKOZI PRIZMO</a:t>
            </a:r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6369" t="15000" r="17490" b="5294"/>
          <a:stretch/>
        </p:blipFill>
        <p:spPr bwMode="auto">
          <a:xfrm>
            <a:off x="1231971" y="1600200"/>
            <a:ext cx="6680058" cy="45259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6" name="Raven povezovalnik 5"/>
          <p:cNvCxnSpPr/>
          <p:nvPr/>
        </p:nvCxnSpPr>
        <p:spPr>
          <a:xfrm flipV="1">
            <a:off x="3995936" y="3336032"/>
            <a:ext cx="2016224" cy="57606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257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ODBOJ RAVNEGA IN KROŽNEGA VALOVANJA</a:t>
            </a:r>
            <a:br>
              <a:rPr lang="sl-SI" dirty="0" smtClean="0"/>
            </a:br>
            <a:r>
              <a:rPr lang="sl-SI" dirty="0" smtClean="0"/>
              <a:t>Odbojni zakon: </a:t>
            </a:r>
            <a:r>
              <a:rPr lang="el-GR" dirty="0" smtClean="0"/>
              <a:t>α</a:t>
            </a:r>
            <a:r>
              <a:rPr lang="sl-SI" dirty="0" smtClean="0"/>
              <a:t> = </a:t>
            </a:r>
            <a:r>
              <a:rPr lang="el-GR" dirty="0" smtClean="0"/>
              <a:t>α</a:t>
            </a:r>
            <a:r>
              <a:rPr lang="sl-SI" dirty="0"/>
              <a:t>`</a:t>
            </a:r>
          </a:p>
        </p:txBody>
      </p:sp>
      <p:pic>
        <p:nvPicPr>
          <p:cNvPr id="4" name="Ograda vsebine 3" descr="http://si.openprof.com/ge/images/80/LTDV_odboj_640_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276872"/>
            <a:ext cx="6096000" cy="3495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111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>RAZKLON ALI DISPERZIJA SVETLOBE</a:t>
            </a:r>
            <a:br>
              <a:rPr lang="sl-SI" dirty="0" smtClean="0"/>
            </a:br>
            <a:r>
              <a:rPr lang="sl-SI" sz="2700" dirty="0" smtClean="0"/>
              <a:t>lomni količnik snovi je za rdečo svetlobo manjši kot za vijolično, zato se rdeča svetloba manj lomi in odkloni kot vijolična</a:t>
            </a:r>
            <a:endParaRPr lang="sl-SI" sz="2700" dirty="0"/>
          </a:p>
        </p:txBody>
      </p:sp>
      <p:pic>
        <p:nvPicPr>
          <p:cNvPr id="4" name="Ograda vsebine 3" descr="https://newyear4atwroxham.files.wordpress.com/2013/02/aaa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59086"/>
            <a:ext cx="5676924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4" descr="http://eucbeniki.sio.si/fizika8/143/razklon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924944"/>
            <a:ext cx="2604939" cy="17011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7127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PRESLIKOVANJE Z ODBOJEM</a:t>
            </a:r>
            <a:endParaRPr lang="sl-SI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65" y="1871151"/>
            <a:ext cx="6694487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Raven puščični povezovalnik 4"/>
          <p:cNvCxnSpPr/>
          <p:nvPr/>
        </p:nvCxnSpPr>
        <p:spPr>
          <a:xfrm>
            <a:off x="6012160" y="2564904"/>
            <a:ext cx="0" cy="1584176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aven puščični povezovalnik 6"/>
          <p:cNvCxnSpPr/>
          <p:nvPr/>
        </p:nvCxnSpPr>
        <p:spPr>
          <a:xfrm>
            <a:off x="6030416" y="4149080"/>
            <a:ext cx="0" cy="1584176"/>
          </a:xfrm>
          <a:prstGeom prst="straightConnector1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oljeZBesedilom 5"/>
          <p:cNvSpPr txBox="1"/>
          <p:nvPr/>
        </p:nvSpPr>
        <p:spPr>
          <a:xfrm>
            <a:off x="6564167" y="2990559"/>
            <a:ext cx="2550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a - oddaljenost predmeta</a:t>
            </a:r>
            <a:endParaRPr lang="sl-SI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6676658" y="4797152"/>
            <a:ext cx="2050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b - oddaljenost slike</a:t>
            </a:r>
            <a:endParaRPr lang="sl-SI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6564167" y="2420888"/>
            <a:ext cx="1291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P - predmet</a:t>
            </a:r>
            <a:endParaRPr lang="sl-SI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6676658" y="5733256"/>
            <a:ext cx="873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S - slika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84667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9" grpId="0"/>
      <p:bldP spid="1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055" y="1268760"/>
            <a:ext cx="9144000" cy="5143500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mtClean="0"/>
              <a:t>PRESLIKOVANJE Z ODBOJEM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50405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/>
              <a:t/>
            </a:r>
            <a:br>
              <a:rPr lang="sl-SI" dirty="0"/>
            </a:br>
            <a:r>
              <a:rPr lang="sl-SI" dirty="0" smtClean="0"/>
              <a:t>RAVNO ZRCALO IN PRESLIKAVA</a:t>
            </a:r>
            <a:br>
              <a:rPr lang="sl-SI" dirty="0" smtClean="0"/>
            </a:br>
            <a:r>
              <a:rPr lang="sl-SI" dirty="0" smtClean="0"/>
              <a:t>a = -b; S = P; M = 1</a:t>
            </a:r>
            <a:br>
              <a:rPr lang="sl-SI" dirty="0" smtClean="0"/>
            </a:br>
            <a:r>
              <a:rPr lang="sl-SI" dirty="0" smtClean="0"/>
              <a:t>S= navidezna, enako velika, zamenjana leva in desna stran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8764" t="20294" r="7072" b="9411"/>
          <a:stretch/>
        </p:blipFill>
        <p:spPr bwMode="auto">
          <a:xfrm>
            <a:off x="457200" y="2636912"/>
            <a:ext cx="8229600" cy="38644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4032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RAVNO ZRCALO IN PRESLIKAVA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060848"/>
            <a:ext cx="4133334" cy="358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4211960" y="2924944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slika</a:t>
            </a:r>
            <a:endParaRPr lang="sl-SI" sz="32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4572000" y="4869160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predmet</a:t>
            </a:r>
            <a:endParaRPr lang="sl-SI" sz="3200" dirty="0"/>
          </a:p>
        </p:txBody>
      </p:sp>
    </p:spTree>
    <p:extLst>
      <p:ext uri="{BB962C8B-B14F-4D97-AF65-F5344CB8AC3E}">
        <p14:creationId xmlns:p14="http://schemas.microsoft.com/office/powerpoint/2010/main" val="104388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mtClean="0"/>
              <a:t>ZRCALA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032" y="1700808"/>
            <a:ext cx="3048264" cy="3706689"/>
          </a:xfrm>
          <a:prstGeom prst="rect">
            <a:avLst/>
          </a:prstGeom>
        </p:spPr>
      </p:pic>
      <p:sp>
        <p:nvSpPr>
          <p:cNvPr id="4" name="PoljeZBesedilom 3"/>
          <p:cNvSpPr txBox="1"/>
          <p:nvPr/>
        </p:nvSpPr>
        <p:spPr>
          <a:xfrm>
            <a:off x="539552" y="4149080"/>
            <a:ext cx="3941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Konveksno, izbočeno in razpršilno zrcalo</a:t>
            </a:r>
            <a:endParaRPr lang="sl-SI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539552" y="2414027"/>
            <a:ext cx="3641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Konkavno, </a:t>
            </a:r>
            <a:r>
              <a:rPr lang="sl-SI" dirty="0"/>
              <a:t>v</a:t>
            </a:r>
            <a:r>
              <a:rPr lang="sl-SI" dirty="0" smtClean="0"/>
              <a:t>bočeno in zbiralno zrcalo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57576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KONKAVNO ZRCALO, ODBOJ ZNAČILNIH ŽARKOV, </a:t>
            </a:r>
            <a:endParaRPr lang="sl-SI" dirty="0"/>
          </a:p>
        </p:txBody>
      </p:sp>
      <p:pic>
        <p:nvPicPr>
          <p:cNvPr id="4" name="Ograda vsebine 3" descr="http://si.openprof.com/ge/images/6/konkavno_zrcalo0_640_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944" y="2674462"/>
            <a:ext cx="6096000" cy="3314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Raven povezovalnik 16"/>
          <p:cNvCxnSpPr/>
          <p:nvPr/>
        </p:nvCxnSpPr>
        <p:spPr>
          <a:xfrm flipH="1">
            <a:off x="1691680" y="3139602"/>
            <a:ext cx="4536504" cy="23762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PoljeZBesedilom 17"/>
          <p:cNvSpPr txBox="1"/>
          <p:nvPr/>
        </p:nvSpPr>
        <p:spPr>
          <a:xfrm rot="20006383">
            <a:off x="3942470" y="3694276"/>
            <a:ext cx="1398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smtClean="0"/>
              <a:t>središčni žarek</a:t>
            </a:r>
            <a:endParaRPr lang="sl-SI" sz="1600" dirty="0"/>
          </a:p>
        </p:txBody>
      </p:sp>
      <p:sp>
        <p:nvSpPr>
          <p:cNvPr id="19" name="PoljeZBesedilom 18"/>
          <p:cNvSpPr txBox="1"/>
          <p:nvPr/>
        </p:nvSpPr>
        <p:spPr>
          <a:xfrm>
            <a:off x="3940601" y="4321005"/>
            <a:ext cx="10427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smtClean="0"/>
              <a:t>O središče</a:t>
            </a:r>
            <a:endParaRPr lang="sl-SI" sz="1600" dirty="0"/>
          </a:p>
        </p:txBody>
      </p:sp>
      <p:sp>
        <p:nvSpPr>
          <p:cNvPr id="20" name="Elipsa 19"/>
          <p:cNvSpPr/>
          <p:nvPr/>
        </p:nvSpPr>
        <p:spPr>
          <a:xfrm>
            <a:off x="3975879" y="4278125"/>
            <a:ext cx="45719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1" name="Elipsa 20"/>
          <p:cNvSpPr/>
          <p:nvPr/>
        </p:nvSpPr>
        <p:spPr>
          <a:xfrm>
            <a:off x="1547664" y="4282015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00028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  <p:bldP spid="19" grpId="0"/>
      <p:bldP spid="20" grpId="0" animBg="1"/>
      <p:bldP spid="2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KONKAVNO ZRCALO - 1. PRESLIKAVA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</p:spPr>
            <p:txBody>
              <a:bodyPr/>
              <a:lstStyle/>
              <a:p>
                <a:r>
                  <a:rPr lang="sl-SI" dirty="0" smtClean="0"/>
                  <a:t>ENAČBE</a:t>
                </a:r>
                <a:r>
                  <a:rPr lang="sl-SI" dirty="0"/>
                  <a:t>:</a:t>
                </a:r>
                <a14:m>
                  <m:oMath xmlns:m="http://schemas.openxmlformats.org/officeDocument/2006/math">
                    <m:r>
                      <a:rPr lang="sl-SI" i="1">
                        <a:latin typeface="Cambria Math"/>
                      </a:rPr>
                      <m:t>𝑓</m:t>
                    </m:r>
                    <m:r>
                      <a:rPr lang="sl-SI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dirty="0"/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b="0" i="1" smtClean="0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>
                        <a:latin typeface="Cambria Math"/>
                        <a:ea typeface="Cambria Math"/>
                      </a:rPr>
                      <m:t>=</m:t>
                    </m:r>
                    <m:r>
                      <a:rPr lang="sl-SI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dirty="0"/>
                  <a:t>;</a:t>
                </a:r>
                <a:r>
                  <a:rPr lang="sl-SI" dirty="0" smtClean="0"/>
                  <a:t> 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i="1" dirty="0">
                            <a:latin typeface="Cambria Math"/>
                          </a:rPr>
                          <m:t>𝑃</m:t>
                        </m:r>
                      </m:den>
                    </m:f>
                    <m:r>
                      <a:rPr lang="sl-SI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l-SI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r>
                  <a:rPr lang="sl-SI" dirty="0"/>
                  <a:t/>
                </a:r>
                <a:br>
                  <a:rPr lang="sl-SI" dirty="0"/>
                </a:br>
                <a:r>
                  <a:rPr lang="sl-SI" dirty="0" smtClean="0"/>
                  <a:t>S = obrnjena, pomanjšana in realna</a:t>
                </a:r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268760"/>
                <a:ext cx="8229600" cy="4857403"/>
              </a:xfrm>
              <a:blipFill>
                <a:blip r:embed="rId2"/>
                <a:stretch>
                  <a:fillRect l="-170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Slika 4"/>
          <p:cNvPicPr/>
          <p:nvPr/>
        </p:nvPicPr>
        <p:blipFill rotWithShape="1">
          <a:blip r:embed="rId3"/>
          <a:srcRect l="4134" t="17353" r="10710" b="14412"/>
          <a:stretch/>
        </p:blipFill>
        <p:spPr bwMode="auto">
          <a:xfrm>
            <a:off x="395535" y="2636912"/>
            <a:ext cx="8309831" cy="37436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3947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KONKAVNO </a:t>
            </a:r>
            <a:r>
              <a:rPr lang="sl-SI" dirty="0" smtClean="0"/>
              <a:t>ZRCALO - 2. PRESLIKAVA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sl-SI" dirty="0" smtClean="0"/>
                  <a:t>ENAČBE:</a:t>
                </a:r>
                <a14:m>
                  <m:oMath xmlns:m="http://schemas.openxmlformats.org/officeDocument/2006/math">
                    <m:r>
                      <a:rPr lang="sl-SI" i="1">
                        <a:latin typeface="Cambria Math"/>
                      </a:rPr>
                      <m:t>𝑓</m:t>
                    </m:r>
                    <m:r>
                      <a:rPr lang="sl-SI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dirty="0"/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>
                        <a:latin typeface="Cambria Math"/>
                        <a:ea typeface="Cambria Math"/>
                      </a:rPr>
                      <m:t>=</m:t>
                    </m:r>
                    <m:r>
                      <a:rPr lang="sl-SI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dirty="0"/>
                  <a:t>; M</a:t>
                </a:r>
                <a:r>
                  <a:rPr lang="sl-SI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i="1" dirty="0">
                            <a:latin typeface="Cambria Math"/>
                          </a:rPr>
                          <m:t>𝑃</m:t>
                        </m:r>
                      </m:den>
                    </m:f>
                    <m:r>
                      <a:rPr lang="sl-SI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l-SI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r>
                  <a:rPr lang="sl-SI" dirty="0"/>
                  <a:t/>
                </a:r>
                <a:br>
                  <a:rPr lang="sl-SI" dirty="0"/>
                </a:br>
                <a:r>
                  <a:rPr lang="sl-SI" dirty="0"/>
                  <a:t>S = obrnjena, </a:t>
                </a:r>
                <a:r>
                  <a:rPr lang="sl-SI" dirty="0" smtClean="0"/>
                  <a:t>povečana </a:t>
                </a:r>
                <a:r>
                  <a:rPr lang="sl-SI" dirty="0"/>
                  <a:t>in realna</a:t>
                </a: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70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Slika 3" descr="http://upload.wikimedia.org/wikipedia/commons/a/ab/Concavo_3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068960"/>
            <a:ext cx="5760720" cy="33375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PoljeZBesedilom 4"/>
          <p:cNvSpPr txBox="1"/>
          <p:nvPr/>
        </p:nvSpPr>
        <p:spPr>
          <a:xfrm>
            <a:off x="3168468" y="4091509"/>
            <a:ext cx="421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2800" dirty="0" smtClean="0"/>
              <a:t>O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2103071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KONKAVNO ZRCALO - 3. PRESLIKAVA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4796" t="17942" r="8892" b="12941"/>
          <a:stretch/>
        </p:blipFill>
        <p:spPr bwMode="auto">
          <a:xfrm>
            <a:off x="539552" y="2619181"/>
            <a:ext cx="8229600" cy="37051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899592" y="1268760"/>
                <a:ext cx="6768752" cy="13383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l-SI" sz="3200" dirty="0" smtClean="0"/>
                  <a:t>ENAČBE:</a:t>
                </a:r>
                <a14:m>
                  <m:oMath xmlns:m="http://schemas.openxmlformats.org/officeDocument/2006/math">
                    <m:r>
                      <a:rPr lang="sl-SI" sz="3200" i="1">
                        <a:latin typeface="Cambria Math"/>
                      </a:rPr>
                      <m:t>𝑓</m:t>
                    </m:r>
                    <m:r>
                      <a:rPr lang="sl-SI" sz="32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sz="3200" dirty="0"/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sz="3200" b="0" i="1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 sz="3200">
                        <a:latin typeface="Cambria Math"/>
                        <a:ea typeface="Cambria Math"/>
                      </a:rPr>
                      <m:t>=</m:t>
                    </m:r>
                    <m:r>
                      <a:rPr lang="sl-SI" sz="32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sz="3200" dirty="0"/>
                  <a:t>; </a:t>
                </a:r>
                <a:r>
                  <a:rPr lang="sl-SI" sz="3200" dirty="0" smtClean="0"/>
                  <a:t>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sz="3200" i="1" dirty="0">
                            <a:latin typeface="Cambria Math"/>
                          </a:rPr>
                          <m:t>𝑃</m:t>
                        </m:r>
                      </m:den>
                    </m:f>
                    <m:r>
                      <a:rPr lang="sl-SI" sz="32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l-SI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sz="3200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r>
                  <a:rPr lang="sl-SI" sz="3200" dirty="0"/>
                  <a:t/>
                </a:r>
                <a:br>
                  <a:rPr lang="sl-SI" sz="3200" dirty="0"/>
                </a:br>
                <a:r>
                  <a:rPr lang="sl-SI" sz="3200" dirty="0"/>
                  <a:t>S = </a:t>
                </a:r>
                <a:r>
                  <a:rPr lang="sl-SI" sz="3200" dirty="0" smtClean="0"/>
                  <a:t>pokončna, </a:t>
                </a:r>
                <a:r>
                  <a:rPr lang="sl-SI" sz="3200" dirty="0"/>
                  <a:t>povečana in </a:t>
                </a:r>
                <a:r>
                  <a:rPr lang="sl-SI" sz="3200" dirty="0" smtClean="0"/>
                  <a:t>navidezna</a:t>
                </a:r>
                <a:endParaRPr lang="sl-SI" sz="3200" dirty="0"/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1268760"/>
                <a:ext cx="6768752" cy="1338380"/>
              </a:xfrm>
              <a:prstGeom prst="rect">
                <a:avLst/>
              </a:prstGeom>
              <a:blipFill>
                <a:blip r:embed="rId3"/>
                <a:stretch>
                  <a:fillRect l="-2342" b="-1409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8036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Naslov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sl-SI" dirty="0" smtClean="0"/>
                  <a:t/>
                </a:r>
                <a:br>
                  <a:rPr lang="sl-SI" dirty="0" smtClean="0"/>
                </a:br>
                <a:r>
                  <a:rPr lang="sl-SI" dirty="0" smtClean="0"/>
                  <a:t>LOM VALOVANJA je posledica spremembe hitrosti valovanja.</a:t>
                </a:r>
                <a:br>
                  <a:rPr lang="sl-SI" dirty="0" smtClean="0"/>
                </a:br>
                <a:r>
                  <a:rPr lang="sl-SI" dirty="0" smtClean="0"/>
                  <a:t>Lomni zakon: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sl-SI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l-SI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sl-SI" i="1" smtClean="0">
                                <a:latin typeface="Cambria Math"/>
                                <a:ea typeface="Cambria Math"/>
                              </a:rPr>
                              <m:t>𝛼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sl-SI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sl-SI" i="0" smtClean="0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sl-SI" i="1" smtClean="0">
                                <a:latin typeface="Cambria Math"/>
                                <a:ea typeface="Cambria Math"/>
                              </a:rPr>
                              <m:t>𝛽</m:t>
                            </m:r>
                          </m:e>
                        </m:func>
                      </m:den>
                    </m:f>
                  </m:oMath>
                </a14:m>
                <a:r>
                  <a:rPr lang="sl-SI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l-SI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l-SI" b="0" i="1" dirty="0" smtClean="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sl-SI" b="0" i="1" dirty="0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l-SI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l-SI" b="0" i="1" dirty="0" smtClean="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sl-SI" b="0" i="1" dirty="0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sl-SI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l-SI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l-SI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i="1" dirty="0" smtClean="0">
                                <a:latin typeface="Cambria Math"/>
                              </a:rPr>
                              <m:t>λ</m:t>
                            </m:r>
                          </m:e>
                          <m:sub>
                            <m:r>
                              <a:rPr lang="sl-SI" b="0" i="1" dirty="0" smtClean="0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l-SI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i="1" dirty="0" smtClean="0">
                                <a:latin typeface="Cambria Math"/>
                              </a:rPr>
                              <m:t>λ</m:t>
                            </m:r>
                          </m:e>
                          <m:sub>
                            <m:r>
                              <a:rPr lang="sl-SI" b="0" i="1" dirty="0" smtClean="0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sl-SI" dirty="0"/>
              </a:p>
            </p:txBody>
          </p:sp>
        </mc:Choice>
        <mc:Fallback xmlns="">
          <p:sp>
            <p:nvSpPr>
              <p:cNvPr id="2" name="Naslov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32447" b="-8138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grada vsebine 5" descr="http://diameter.si/sciquest/pict2/refraction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332037"/>
            <a:ext cx="5873226" cy="452596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" name="Raven povezovalnik 3"/>
          <p:cNvCxnSpPr/>
          <p:nvPr/>
        </p:nvCxnSpPr>
        <p:spPr>
          <a:xfrm>
            <a:off x="2411760" y="2420888"/>
            <a:ext cx="4896544" cy="41044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PoljeZBesedilom 4"/>
              <p:cNvSpPr txBox="1"/>
              <p:nvPr/>
            </p:nvSpPr>
            <p:spPr>
              <a:xfrm>
                <a:off x="2915816" y="3698694"/>
                <a:ext cx="864096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4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sl-SI" sz="4800" dirty="0"/>
              </a:p>
            </p:txBody>
          </p:sp>
        </mc:Choice>
        <mc:Fallback xmlns="">
          <p:sp>
            <p:nvSpPr>
              <p:cNvPr id="5" name="PoljeZBesedilom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3698694"/>
                <a:ext cx="864096" cy="7386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PoljeZBesedilom 7"/>
              <p:cNvSpPr txBox="1"/>
              <p:nvPr/>
            </p:nvSpPr>
            <p:spPr>
              <a:xfrm>
                <a:off x="6605544" y="5222476"/>
                <a:ext cx="486736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4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sl-SI" sz="4400" dirty="0"/>
              </a:p>
            </p:txBody>
          </p:sp>
        </mc:Choice>
        <mc:Fallback xmlns="">
          <p:sp>
            <p:nvSpPr>
              <p:cNvPr id="8" name="PoljeZBesedilom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5544" y="5222476"/>
                <a:ext cx="486736" cy="67710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PoljeZBesedilom 2"/>
          <p:cNvSpPr txBox="1"/>
          <p:nvPr/>
        </p:nvSpPr>
        <p:spPr>
          <a:xfrm>
            <a:off x="3131840" y="2708920"/>
            <a:ext cx="14401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Vpadna pravokotnica</a:t>
            </a:r>
            <a:endParaRPr lang="sl-SI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850084" y="4175915"/>
            <a:ext cx="190363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Vpadni žarek</a:t>
            </a:r>
            <a:endParaRPr lang="sl-SI" dirty="0"/>
          </a:p>
        </p:txBody>
      </p:sp>
      <p:cxnSp>
        <p:nvCxnSpPr>
          <p:cNvPr id="12" name="Raven puščični povezovalnik 11"/>
          <p:cNvCxnSpPr/>
          <p:nvPr/>
        </p:nvCxnSpPr>
        <p:spPr>
          <a:xfrm flipV="1">
            <a:off x="868162" y="4746837"/>
            <a:ext cx="4279902" cy="33964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ven puščični povezovalnik 14"/>
          <p:cNvCxnSpPr/>
          <p:nvPr/>
        </p:nvCxnSpPr>
        <p:spPr>
          <a:xfrm>
            <a:off x="5148064" y="4746837"/>
            <a:ext cx="3744416" cy="96157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ljeZBesedilom 15"/>
          <p:cNvSpPr txBox="1"/>
          <p:nvPr/>
        </p:nvSpPr>
        <p:spPr>
          <a:xfrm>
            <a:off x="6236179" y="4615325"/>
            <a:ext cx="208823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Lomni žarek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5499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8" grpId="0"/>
      <p:bldP spid="3" grpId="0" animBg="1"/>
      <p:bldP spid="10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KONVEKSNO ZRCALO, ODBOJ ZNAŽILNIH ŽARKOV, </a:t>
            </a:r>
            <a:endParaRPr lang="sl-SI" dirty="0"/>
          </a:p>
        </p:txBody>
      </p:sp>
      <p:pic>
        <p:nvPicPr>
          <p:cNvPr id="5" name="Ograda vsebine 4" descr="http://si.openprof.com/ge/images/6/konveksno_zrcalo_640_2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76872"/>
            <a:ext cx="6096000" cy="32861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Raven povezovalnik 6"/>
          <p:cNvCxnSpPr/>
          <p:nvPr/>
        </p:nvCxnSpPr>
        <p:spPr>
          <a:xfrm flipV="1">
            <a:off x="4019600" y="3053705"/>
            <a:ext cx="3096344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aven povezovalnik 9"/>
          <p:cNvCxnSpPr/>
          <p:nvPr/>
        </p:nvCxnSpPr>
        <p:spPr>
          <a:xfrm flipV="1">
            <a:off x="1355304" y="3629769"/>
            <a:ext cx="2664296" cy="43204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ven povezovalnik 11"/>
          <p:cNvCxnSpPr/>
          <p:nvPr/>
        </p:nvCxnSpPr>
        <p:spPr>
          <a:xfrm>
            <a:off x="3299520" y="3701777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oljeZBesedilom 14"/>
          <p:cNvSpPr txBox="1"/>
          <p:nvPr/>
        </p:nvSpPr>
        <p:spPr>
          <a:xfrm rot="20924124">
            <a:off x="4022421" y="3229846"/>
            <a:ext cx="13989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smtClean="0"/>
              <a:t>središčni žarek</a:t>
            </a:r>
            <a:endParaRPr lang="sl-SI" sz="1600" dirty="0"/>
          </a:p>
        </p:txBody>
      </p:sp>
      <p:cxnSp>
        <p:nvCxnSpPr>
          <p:cNvPr id="17" name="Raven povezovalnik 16"/>
          <p:cNvCxnSpPr/>
          <p:nvPr/>
        </p:nvCxnSpPr>
        <p:spPr>
          <a:xfrm flipH="1">
            <a:off x="4002829" y="3053705"/>
            <a:ext cx="3113115" cy="720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ven puščični povezovalnik 28"/>
          <p:cNvCxnSpPr/>
          <p:nvPr/>
        </p:nvCxnSpPr>
        <p:spPr>
          <a:xfrm flipV="1">
            <a:off x="4002829" y="3701777"/>
            <a:ext cx="3833195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ven povezovalnik 31"/>
          <p:cNvCxnSpPr/>
          <p:nvPr/>
        </p:nvCxnSpPr>
        <p:spPr>
          <a:xfrm flipV="1">
            <a:off x="2687452" y="3773785"/>
            <a:ext cx="1315377" cy="28803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oljeZBesedilom 32"/>
          <p:cNvSpPr txBox="1"/>
          <p:nvPr/>
        </p:nvSpPr>
        <p:spPr>
          <a:xfrm>
            <a:off x="5800648" y="3439819"/>
            <a:ext cx="1315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 smtClean="0"/>
              <a:t>goriščni žarek</a:t>
            </a:r>
            <a:endParaRPr lang="sl-SI" sz="1600" dirty="0"/>
          </a:p>
        </p:txBody>
      </p:sp>
    </p:spTree>
    <p:extLst>
      <p:ext uri="{BB962C8B-B14F-4D97-AF65-F5344CB8AC3E}">
        <p14:creationId xmlns:p14="http://schemas.microsoft.com/office/powerpoint/2010/main" val="701733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3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KONVEKSNO ZRCALO - PRESLIKAVA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6282" t="19706" r="8561" b="14706"/>
          <a:stretch/>
        </p:blipFill>
        <p:spPr bwMode="auto">
          <a:xfrm>
            <a:off x="457200" y="2924944"/>
            <a:ext cx="8229600" cy="356363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683568" y="1412776"/>
                <a:ext cx="7776864" cy="23232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l-SI" sz="3200" dirty="0" smtClean="0"/>
                  <a:t>ENAČBA</a:t>
                </a:r>
                <a:r>
                  <a:rPr lang="sl-SI" sz="3200" dirty="0"/>
                  <a:t>:</a:t>
                </a:r>
                <a14:m>
                  <m:oMath xmlns:m="http://schemas.openxmlformats.org/officeDocument/2006/math">
                    <m:r>
                      <a:rPr lang="sl-SI" sz="3200" b="0" i="0" smtClean="0">
                        <a:latin typeface="Cambria Math"/>
                      </a:rPr>
                      <m:t> </m:t>
                    </m:r>
                    <m:r>
                      <a:rPr lang="sl-SI" sz="3200" i="1">
                        <a:latin typeface="Cambria Math"/>
                      </a:rPr>
                      <m:t>𝑓</m:t>
                    </m:r>
                    <m:r>
                      <a:rPr lang="sl-SI" sz="32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sz="3200" dirty="0"/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sz="3200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 sz="3200">
                        <a:latin typeface="Cambria Math"/>
                        <a:ea typeface="Cambria Math"/>
                      </a:rPr>
                      <m:t>=</m:t>
                    </m:r>
                    <m:r>
                      <a:rPr lang="sl-SI" sz="3200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sz="3200" dirty="0"/>
                  <a:t>;</a:t>
                </a:r>
                <a:r>
                  <a:rPr lang="sl-SI" sz="3200" dirty="0" smtClean="0"/>
                  <a:t> </a:t>
                </a:r>
                <a:r>
                  <a:rPr lang="sl-SI" sz="3200" dirty="0"/>
                  <a:t>M=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sz="3200" i="1" dirty="0">
                            <a:latin typeface="Cambria Math"/>
                          </a:rPr>
                          <m:t>𝑃</m:t>
                        </m:r>
                      </m:den>
                    </m:f>
                  </m:oMath>
                </a14:m>
                <a:r>
                  <a:rPr lang="sl-SI" sz="32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sz="3200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endParaRPr lang="sl-SI" sz="3200" dirty="0" smtClean="0"/>
              </a:p>
              <a:p>
                <a:r>
                  <a:rPr lang="sl-SI" sz="3200" dirty="0" smtClean="0"/>
                  <a:t>S = pokončna, pomanjšana in navidezna</a:t>
                </a:r>
                <a:r>
                  <a:rPr lang="sl-SI" sz="3200" dirty="0"/>
                  <a:t/>
                </a:r>
                <a:br>
                  <a:rPr lang="sl-SI" sz="3200" dirty="0"/>
                </a:br>
                <a:r>
                  <a:rPr lang="sl-SI" sz="3200" dirty="0"/>
                  <a:t/>
                </a:r>
                <a:br>
                  <a:rPr lang="sl-SI" sz="3200" dirty="0"/>
                </a:br>
                <a:endParaRPr lang="sl-SI" sz="3200" dirty="0"/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1412776"/>
                <a:ext cx="7776864" cy="2323265"/>
              </a:xfrm>
              <a:prstGeom prst="rect">
                <a:avLst/>
              </a:prstGeom>
              <a:blipFill rotWithShape="1">
                <a:blip r:embed="rId3"/>
                <a:stretch>
                  <a:fillRect l="-195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546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Naslov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pPr/>
                <a:r>
                  <a:rPr lang="sl-SI" dirty="0" smtClean="0"/>
                  <a:t>PRESLIKOVANJE Z LOMOM</a:t>
                </a:r>
                <a:br>
                  <a:rPr lang="sl-SI" dirty="0" smtClean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0" i="1" smtClean="0">
                          <a:latin typeface="Cambria Math"/>
                        </a:rPr>
                        <m:t>𝑏</m:t>
                      </m:r>
                      <m:r>
                        <a:rPr lang="sl-SI" b="0" i="1" smtClean="0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sl-SI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l-SI" b="0" i="0" smtClean="0">
                              <a:latin typeface="Cambria Math"/>
                              <a:ea typeface="Cambria Math"/>
                            </a:rPr>
                            <m:t>tan</m:t>
                          </m:r>
                        </m:fName>
                        <m:e>
                          <m:r>
                            <a:rPr lang="sl-SI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sl-SI" b="0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sl-SI" b="0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  <m:r>
                            <a:rPr lang="sl-SI" b="0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unc>
                            <m:funcPr>
                              <m:ctrlPr>
                                <a:rPr lang="sl-SI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l-SI" b="0" i="0" smtClean="0">
                                  <a:latin typeface="Cambria Math"/>
                                  <a:ea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sl-SI" b="0" i="1" smtClean="0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2" name="Naslov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t="-17021" b="-106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450" y="1642420"/>
            <a:ext cx="4991100" cy="429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PoljeZBesedilom 4"/>
          <p:cNvSpPr txBox="1"/>
          <p:nvPr/>
        </p:nvSpPr>
        <p:spPr>
          <a:xfrm>
            <a:off x="4613270" y="4679180"/>
            <a:ext cx="1291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P - predmet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4605242" y="3790308"/>
            <a:ext cx="873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S - slika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4367093" y="4309848"/>
            <a:ext cx="2550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a - oddaljenost predmeta</a:t>
            </a:r>
            <a:endParaRPr lang="sl-SI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4367093" y="3293436"/>
            <a:ext cx="20501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b - oddaljenost slike</a:t>
            </a:r>
            <a:endParaRPr lang="sl-SI" dirty="0"/>
          </a:p>
        </p:txBody>
      </p:sp>
      <p:cxnSp>
        <p:nvCxnSpPr>
          <p:cNvPr id="9" name="Raven puščični povezovalnik 8"/>
          <p:cNvCxnSpPr/>
          <p:nvPr/>
        </p:nvCxnSpPr>
        <p:spPr>
          <a:xfrm>
            <a:off x="4139952" y="3246035"/>
            <a:ext cx="0" cy="7399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ven puščični povezovalnik 10"/>
          <p:cNvCxnSpPr/>
          <p:nvPr/>
        </p:nvCxnSpPr>
        <p:spPr>
          <a:xfrm>
            <a:off x="4139952" y="3230900"/>
            <a:ext cx="0" cy="17290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jeZBesedilom 11"/>
          <p:cNvSpPr txBox="1"/>
          <p:nvPr/>
        </p:nvSpPr>
        <p:spPr>
          <a:xfrm>
            <a:off x="2916336" y="2657872"/>
            <a:ext cx="431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</a:t>
            </a:r>
            <a:r>
              <a:rPr lang="sl-SI" dirty="0" smtClean="0"/>
              <a:t>=</a:t>
            </a:r>
            <a:endParaRPr lang="sl-SI" dirty="0"/>
          </a:p>
        </p:txBody>
      </p:sp>
      <p:sp>
        <p:nvSpPr>
          <p:cNvPr id="13" name="PoljeZBesedilom 12"/>
          <p:cNvSpPr txBox="1"/>
          <p:nvPr/>
        </p:nvSpPr>
        <p:spPr>
          <a:xfrm>
            <a:off x="3635896" y="449451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</a:t>
            </a:r>
            <a:endParaRPr lang="sl-SI" dirty="0"/>
          </a:p>
        </p:txBody>
      </p:sp>
      <p:sp>
        <p:nvSpPr>
          <p:cNvPr id="16" name="PoljeZBesedilom 15"/>
          <p:cNvSpPr txBox="1"/>
          <p:nvPr/>
        </p:nvSpPr>
        <p:spPr>
          <a:xfrm>
            <a:off x="3823840" y="3309832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</a:t>
            </a:r>
            <a:endParaRPr lang="sl-SI" dirty="0"/>
          </a:p>
        </p:txBody>
      </p:sp>
      <p:sp>
        <p:nvSpPr>
          <p:cNvPr id="17" name="PoljeZBesedilom 16"/>
          <p:cNvSpPr txBox="1"/>
          <p:nvPr/>
        </p:nvSpPr>
        <p:spPr>
          <a:xfrm>
            <a:off x="3905769" y="4064892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β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4294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12" grpId="0"/>
      <p:bldP spid="13" grpId="0"/>
      <p:bldP spid="16" grpId="0"/>
      <p:bldP spid="1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09" y="1916832"/>
            <a:ext cx="9144000" cy="51435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Naslov 1"/>
              <p:cNvSpPr txBox="1">
                <a:spLocks/>
              </p:cNvSpPr>
              <p:nvPr/>
            </p:nvSpPr>
            <p:spPr>
              <a:xfrm>
                <a:off x="457200" y="274638"/>
                <a:ext cx="8229600" cy="1143000"/>
              </a:xfrm>
              <a:prstGeom prst="rect">
                <a:avLst/>
              </a:prstGeom>
            </p:spPr>
            <p:txBody>
              <a:bodyPr>
                <a:normAutofit fontScale="90000" lnSpcReduction="20000"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/>
                <a:r>
                  <a:rPr lang="sl-SI" dirty="0" smtClean="0"/>
                  <a:t>PRESLIKOVANJE Z LOMOM</a:t>
                </a:r>
                <a:br>
                  <a:rPr lang="sl-SI" dirty="0" smtClean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i="1" smtClean="0">
                          <a:latin typeface="Cambria Math"/>
                        </a:rPr>
                        <m:t>𝑏</m:t>
                      </m:r>
                      <m:r>
                        <a:rPr lang="sl-SI" i="1" smtClean="0">
                          <a:latin typeface="Cambria Math"/>
                          <a:ea typeface="Cambria Math"/>
                        </a:rPr>
                        <m:t>∙</m:t>
                      </m:r>
                      <m:func>
                        <m:funcPr>
                          <m:ctrlPr>
                            <a:rPr lang="sl-SI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sl-SI" smtClean="0">
                              <a:latin typeface="Cambria Math"/>
                              <a:ea typeface="Cambria Math"/>
                            </a:rPr>
                            <m:t>tan</m:t>
                          </m:r>
                        </m:fName>
                        <m:e>
                          <m:r>
                            <a:rPr lang="sl-SI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sl-SI" i="1" smtClean="0">
                              <a:latin typeface="Cambria Math"/>
                              <a:ea typeface="Cambria Math"/>
                            </a:rPr>
                            <m:t>=</m:t>
                          </m:r>
                          <m:r>
                            <a:rPr lang="sl-SI" i="1" smtClean="0">
                              <a:latin typeface="Cambria Math"/>
                              <a:ea typeface="Cambria Math"/>
                            </a:rPr>
                            <m:t>𝑎</m:t>
                          </m:r>
                          <m:r>
                            <a:rPr lang="sl-SI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func>
                            <m:funcPr>
                              <m:ctrlPr>
                                <a:rPr lang="sl-SI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sl-SI" smtClean="0">
                                  <a:latin typeface="Cambria Math"/>
                                  <a:ea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sl-SI" i="1" smtClean="0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sl-SI" dirty="0"/>
              </a:p>
            </p:txBody>
          </p:sp>
        </mc:Choice>
        <mc:Fallback xmlns="">
          <p:sp>
            <p:nvSpPr>
              <p:cNvPr id="3" name="Naslov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274638"/>
                <a:ext cx="8229600" cy="1143000"/>
              </a:xfrm>
              <a:prstGeom prst="rect">
                <a:avLst/>
              </a:prstGeom>
              <a:blipFill>
                <a:blip r:embed="rId4"/>
                <a:stretch>
                  <a:fillRect t="-1914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743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VRSTE LEČ</a:t>
            </a:r>
            <a:endParaRPr lang="sl-SI" dirty="0"/>
          </a:p>
        </p:txBody>
      </p:sp>
      <p:pic>
        <p:nvPicPr>
          <p:cNvPr id="4" name="Označba mest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21935" t="39012" r="18761" b="15898"/>
          <a:stretch/>
        </p:blipFill>
        <p:spPr bwMode="auto">
          <a:xfrm>
            <a:off x="713934" y="2213969"/>
            <a:ext cx="7716132" cy="32984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420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sl-SI" dirty="0" smtClean="0"/>
              <a:t>KAKO NASTANE LEČA</a:t>
            </a:r>
            <a:endParaRPr lang="sl-SI" dirty="0"/>
          </a:p>
        </p:txBody>
      </p:sp>
      <p:pic>
        <p:nvPicPr>
          <p:cNvPr id="4" name="Označba mest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8078" t="39012" r="31107" b="14919"/>
          <a:stretch/>
        </p:blipFill>
        <p:spPr bwMode="auto">
          <a:xfrm>
            <a:off x="1266192" y="2178162"/>
            <a:ext cx="6611616" cy="33700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3468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36" y="1431783"/>
            <a:ext cx="9144000" cy="5143500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57200" y="26064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smtClean="0"/>
              <a:t>KAKO NASTANE LEČA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18543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KONVEKSNA LEČA, LOM ZNAČILNIH ŽARKOV</a:t>
            </a:r>
            <a:endParaRPr lang="sl-SI" dirty="0"/>
          </a:p>
        </p:txBody>
      </p:sp>
      <p:pic>
        <p:nvPicPr>
          <p:cNvPr id="4" name="Ograda vsebine 3" descr="http://si.openprof.com/ge/images/6/lee_arki_640_1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53439"/>
            <a:ext cx="6096000" cy="28289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PoljeZBesedilom 7"/>
          <p:cNvSpPr txBox="1"/>
          <p:nvPr/>
        </p:nvSpPr>
        <p:spPr>
          <a:xfrm rot="1067183">
            <a:off x="3365283" y="3631137"/>
            <a:ext cx="1434752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sz="1600" dirty="0" smtClean="0"/>
              <a:t>temenski žarek</a:t>
            </a:r>
            <a:endParaRPr lang="sl-SI" sz="1600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5085238" y="3996069"/>
            <a:ext cx="296876" cy="369332"/>
          </a:xfrm>
          <a:prstGeom prst="rect">
            <a:avLst/>
          </a:prstGeom>
          <a:solidFill>
            <a:srgbClr val="FFCC99"/>
          </a:solidFill>
        </p:spPr>
        <p:txBody>
          <a:bodyPr wrap="none" rtlCol="0">
            <a:spAutoFit/>
          </a:bodyPr>
          <a:lstStyle/>
          <a:p>
            <a:r>
              <a:rPr lang="sl-SI" dirty="0" smtClean="0"/>
              <a:t>T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9983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Naslov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8"/>
                <a:ext cx="8229600" cy="3586410"/>
              </a:xfrm>
            </p:spPr>
            <p:txBody>
              <a:bodyPr>
                <a:normAutofit fontScale="90000"/>
              </a:bodyPr>
              <a:lstStyle/>
              <a:p>
                <a:r>
                  <a:rPr lang="sl-SI" dirty="0" smtClean="0"/>
                  <a:t>KONVEKSNA LEČA - 1. PRESLIKAVA</a:t>
                </a:r>
                <a:br>
                  <a:rPr lang="sl-SI" dirty="0" smtClean="0"/>
                </a:br>
                <a:r>
                  <a:rPr lang="sl-SI" dirty="0" smtClean="0"/>
                  <a:t>ENAČBE</a:t>
                </a:r>
                <a:r>
                  <a:rPr lang="sl-SI" dirty="0"/>
                  <a:t>:</a:t>
                </a:r>
                <a14:m>
                  <m:oMath xmlns:m="http://schemas.openxmlformats.org/officeDocument/2006/math">
                    <m:r>
                      <a:rPr lang="sl-SI" i="1">
                        <a:latin typeface="Cambria Math"/>
                      </a:rPr>
                      <m:t>𝑓</m:t>
                    </m:r>
                    <m:r>
                      <a:rPr lang="sl-SI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dirty="0"/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>
                        <a:latin typeface="Cambria Math"/>
                        <a:ea typeface="Cambria Math"/>
                      </a:rPr>
                      <m:t>=</m:t>
                    </m:r>
                    <m:r>
                      <a:rPr lang="sl-SI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dirty="0"/>
                  <a:t>; M=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i="1" dirty="0">
                            <a:latin typeface="Cambria Math"/>
                          </a:rPr>
                          <m:t>𝑃</m:t>
                        </m:r>
                      </m:den>
                    </m:f>
                  </m:oMath>
                </a14:m>
                <a:r>
                  <a:rPr lang="sl-SI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r>
                  <a:rPr lang="sl-SI" dirty="0"/>
                  <a:t/>
                </a:r>
                <a:br>
                  <a:rPr lang="sl-SI" dirty="0"/>
                </a:br>
                <a:r>
                  <a:rPr lang="sl-SI" dirty="0"/>
                  <a:t>S = obrnjena, pomanjšana in realna</a:t>
                </a:r>
                <a:br>
                  <a:rPr lang="sl-SI" dirty="0"/>
                </a:br>
                <a:r>
                  <a:rPr lang="sl-SI" dirty="0"/>
                  <a:t/>
                </a:r>
                <a:br>
                  <a:rPr lang="sl-SI" dirty="0"/>
                </a:br>
                <a:endParaRPr lang="sl-SI" dirty="0"/>
              </a:p>
            </p:txBody>
          </p:sp>
        </mc:Choice>
        <mc:Fallback xmlns="">
          <p:sp>
            <p:nvSpPr>
              <p:cNvPr id="2" name="Naslov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229600" cy="3586410"/>
              </a:xfrm>
              <a:blipFill>
                <a:blip r:embed="rId2"/>
                <a:stretch>
                  <a:fillRect t="-136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Označba mesta vsebine 5"/>
          <p:cNvPicPr>
            <a:picLocks noGrp="1"/>
          </p:cNvPicPr>
          <p:nvPr>
            <p:ph idx="1"/>
          </p:nvPr>
        </p:nvPicPr>
        <p:blipFill rotWithShape="1">
          <a:blip r:embed="rId3"/>
          <a:srcRect l="19290" t="15879" r="15344" b="25505"/>
          <a:stretch/>
        </p:blipFill>
        <p:spPr bwMode="auto">
          <a:xfrm>
            <a:off x="434783" y="2492896"/>
            <a:ext cx="8229600" cy="41490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7258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Naslov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7"/>
                <a:ext cx="8229600" cy="2467149"/>
              </a:xfrm>
            </p:spPr>
            <p:txBody>
              <a:bodyPr>
                <a:normAutofit fontScale="90000"/>
              </a:bodyPr>
              <a:lstStyle/>
              <a:p>
                <a:r>
                  <a:rPr lang="sl-SI" dirty="0" smtClean="0"/>
                  <a:t>KONVEKSNA LEČA - 2. PRESLIKAVA</a:t>
                </a:r>
                <a:br>
                  <a:rPr lang="sl-SI" dirty="0" smtClean="0"/>
                </a:br>
                <a:r>
                  <a:rPr lang="sl-SI" dirty="0"/>
                  <a:t>ENAČBE:</a:t>
                </a:r>
                <a14:m>
                  <m:oMath xmlns:m="http://schemas.openxmlformats.org/officeDocument/2006/math">
                    <m:r>
                      <a:rPr lang="sl-SI" i="1">
                        <a:latin typeface="Cambria Math"/>
                      </a:rPr>
                      <m:t>𝑓</m:t>
                    </m:r>
                    <m:r>
                      <a:rPr lang="sl-SI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dirty="0"/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>
                        <a:latin typeface="Cambria Math"/>
                        <a:ea typeface="Cambria Math"/>
                      </a:rPr>
                      <m:t>=</m:t>
                    </m:r>
                    <m:r>
                      <a:rPr lang="sl-SI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dirty="0"/>
                  <a:t>; M=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i="1" dirty="0">
                            <a:latin typeface="Cambria Math"/>
                          </a:rPr>
                          <m:t>𝑃</m:t>
                        </m:r>
                      </m:den>
                    </m:f>
                  </m:oMath>
                </a14:m>
                <a:r>
                  <a:rPr lang="sl-SI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r>
                  <a:rPr lang="sl-SI" dirty="0"/>
                  <a:t/>
                </a:r>
                <a:br>
                  <a:rPr lang="sl-SI" dirty="0"/>
                </a:br>
                <a:r>
                  <a:rPr lang="sl-SI" dirty="0"/>
                  <a:t>S = obrnjena, povečana in realna</a:t>
                </a:r>
                <a:br>
                  <a:rPr lang="sl-SI" dirty="0"/>
                </a:br>
                <a:endParaRPr lang="sl-SI" dirty="0"/>
              </a:p>
            </p:txBody>
          </p:sp>
        </mc:Choice>
        <mc:Fallback xmlns="">
          <p:sp>
            <p:nvSpPr>
              <p:cNvPr id="2" name="Naslov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7"/>
                <a:ext cx="8229600" cy="2467149"/>
              </a:xfrm>
              <a:blipFill>
                <a:blip r:embed="rId2"/>
                <a:stretch>
                  <a:fillRect t="-1234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5" name="Slika 4"/>
          <p:cNvPicPr/>
          <p:nvPr/>
        </p:nvPicPr>
        <p:blipFill rotWithShape="1">
          <a:blip r:embed="rId3"/>
          <a:srcRect l="21274" t="10782" r="12808" b="36287"/>
          <a:stretch/>
        </p:blipFill>
        <p:spPr bwMode="auto">
          <a:xfrm>
            <a:off x="971600" y="2564904"/>
            <a:ext cx="7461720" cy="33843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0413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56792"/>
            <a:ext cx="9144000" cy="5143500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57200" y="188640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ODBOJ SVETLOBE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81614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Naslov 1"/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r>
                  <a:rPr lang="sl-SI" dirty="0" smtClean="0"/>
                  <a:t/>
                </a:r>
                <a:br>
                  <a:rPr lang="sl-SI" dirty="0" smtClean="0"/>
                </a:br>
                <a:r>
                  <a:rPr lang="sl-SI" dirty="0" smtClean="0"/>
                  <a:t/>
                </a:r>
                <a:br>
                  <a:rPr lang="sl-SI" dirty="0" smtClean="0"/>
                </a:br>
                <a:r>
                  <a:rPr lang="sl-SI" dirty="0"/>
                  <a:t>KONVEKSNA LEČA - </a:t>
                </a:r>
                <a:r>
                  <a:rPr lang="sl-SI" dirty="0" smtClean="0"/>
                  <a:t>3. </a:t>
                </a:r>
                <a:r>
                  <a:rPr lang="sl-SI" dirty="0"/>
                  <a:t>PRESLIKAVA</a:t>
                </a:r>
                <a:r>
                  <a:rPr lang="sl-SI" dirty="0" smtClean="0"/>
                  <a:t/>
                </a:r>
                <a:br>
                  <a:rPr lang="sl-SI" dirty="0" smtClean="0"/>
                </a:br>
                <a:r>
                  <a:rPr lang="sl-SI" sz="3600" dirty="0" smtClean="0"/>
                  <a:t>ENAČBE</a:t>
                </a:r>
                <a:r>
                  <a:rPr lang="sl-SI" sz="3600" dirty="0"/>
                  <a:t>:</a:t>
                </a:r>
                <a14:m>
                  <m:oMath xmlns:m="http://schemas.openxmlformats.org/officeDocument/2006/math">
                    <m:r>
                      <a:rPr lang="sl-SI" sz="3600" i="1">
                        <a:latin typeface="Cambria Math"/>
                      </a:rPr>
                      <m:t>𝑓</m:t>
                    </m:r>
                    <m:r>
                      <a:rPr lang="sl-SI" sz="36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6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sz="36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sz="3600" dirty="0"/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6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sz="36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sz="3600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sl-SI" sz="36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6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600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 sz="3600">
                        <a:latin typeface="Cambria Math"/>
                        <a:ea typeface="Cambria Math"/>
                      </a:rPr>
                      <m:t>=</m:t>
                    </m:r>
                    <m:r>
                      <a:rPr lang="sl-SI" sz="3600" i="1">
                        <a:latin typeface="Cambria Math"/>
                        <a:ea typeface="Cambria Math"/>
                      </a:rPr>
                      <m:t>+</m:t>
                    </m:r>
                    <m:f>
                      <m:fPr>
                        <m:ctrlPr>
                          <a:rPr lang="sl-SI" sz="36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6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600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sz="3600" dirty="0"/>
                  <a:t>; M=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600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sz="3600" i="1" dirty="0">
                            <a:latin typeface="Cambria Math"/>
                          </a:rPr>
                          <m:t>𝑃</m:t>
                        </m:r>
                      </m:den>
                    </m:f>
                  </m:oMath>
                </a14:m>
                <a:r>
                  <a:rPr lang="sl-SI" sz="3600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6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600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sz="3600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r>
                  <a:rPr lang="sl-SI" sz="3600" dirty="0"/>
                  <a:t/>
                </a:r>
                <a:br>
                  <a:rPr lang="sl-SI" sz="3600" dirty="0"/>
                </a:br>
                <a:r>
                  <a:rPr lang="sl-SI" sz="3600" dirty="0"/>
                  <a:t>S = pokončna, povečana in navidezna</a:t>
                </a:r>
              </a:p>
            </p:txBody>
          </p:sp>
        </mc:Choice>
        <mc:Fallback xmlns="">
          <p:sp>
            <p:nvSpPr>
              <p:cNvPr id="2" name="Naslov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105319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Označba mesta vsebine 6"/>
          <p:cNvPicPr>
            <a:picLocks noGrp="1"/>
          </p:cNvPicPr>
          <p:nvPr>
            <p:ph idx="1"/>
          </p:nvPr>
        </p:nvPicPr>
        <p:blipFill rotWithShape="1">
          <a:blip r:embed="rId3"/>
          <a:srcRect l="21054" t="19016" r="20745" b="21584"/>
          <a:stretch/>
        </p:blipFill>
        <p:spPr bwMode="auto">
          <a:xfrm>
            <a:off x="785690" y="2348880"/>
            <a:ext cx="7572619" cy="43452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58296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r>
              <a:rPr lang="sl-SI" dirty="0" smtClean="0"/>
              <a:t>KONKAVNA </a:t>
            </a:r>
            <a:r>
              <a:rPr lang="sl-SI" dirty="0"/>
              <a:t>LEČA, LOM ZNAČILNIH </a:t>
            </a:r>
            <a:r>
              <a:rPr lang="sl-SI" dirty="0" smtClean="0"/>
              <a:t>ŽARKOV</a:t>
            </a:r>
            <a:endParaRPr lang="sl-SI" dirty="0"/>
          </a:p>
        </p:txBody>
      </p:sp>
      <p:pic>
        <p:nvPicPr>
          <p:cNvPr id="4" name="Ograda vsebine 3"/>
          <p:cNvPicPr>
            <a:picLocks noGrp="1"/>
          </p:cNvPicPr>
          <p:nvPr>
            <p:ph idx="1"/>
          </p:nvPr>
        </p:nvPicPr>
        <p:blipFill rotWithShape="1">
          <a:blip r:embed="rId2"/>
          <a:srcRect l="10251" t="19412" r="1781" b="8824"/>
          <a:stretch/>
        </p:blipFill>
        <p:spPr bwMode="auto">
          <a:xfrm>
            <a:off x="539552" y="2780928"/>
            <a:ext cx="8229600" cy="377460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oljeZBesedilom 5"/>
          <p:cNvSpPr txBox="1"/>
          <p:nvPr/>
        </p:nvSpPr>
        <p:spPr>
          <a:xfrm>
            <a:off x="6228184" y="3100318"/>
            <a:ext cx="1678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Vzporedni žarek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6732240" y="5116542"/>
            <a:ext cx="1608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temenski žarek</a:t>
            </a:r>
            <a:endParaRPr lang="sl-SI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6213699" y="3966244"/>
            <a:ext cx="1495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goriščni žarek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7079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sl-SI" dirty="0" smtClean="0"/>
              <a:t/>
            </a:r>
            <a:br>
              <a:rPr lang="sl-SI" dirty="0" smtClean="0"/>
            </a:br>
            <a:r>
              <a:rPr lang="sl-SI" dirty="0"/>
              <a:t/>
            </a:r>
            <a:br>
              <a:rPr lang="sl-SI" dirty="0"/>
            </a:br>
            <a:r>
              <a:rPr lang="sl-SI" dirty="0" smtClean="0"/>
              <a:t>KONKAVNA LEČA, PRESLIKAVA</a:t>
            </a:r>
            <a:br>
              <a:rPr lang="sl-SI" dirty="0" smtClean="0"/>
            </a:br>
            <a:r>
              <a:rPr lang="sl-SI" dirty="0" smtClean="0"/>
              <a:t/>
            </a:r>
            <a:br>
              <a:rPr lang="sl-SI" dirty="0" smtClean="0"/>
            </a:br>
            <a:endParaRPr lang="sl-SI" dirty="0"/>
          </a:p>
        </p:txBody>
      </p:sp>
      <p:pic>
        <p:nvPicPr>
          <p:cNvPr id="8" name="Ograda vsebine 3" descr="http://si.openprof.com/ge/images/6/konkavna_lea_64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180" y="2486025"/>
            <a:ext cx="6096000" cy="4371975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Pravokotnik 2"/>
              <p:cNvSpPr/>
              <p:nvPr/>
            </p:nvSpPr>
            <p:spPr>
              <a:xfrm>
                <a:off x="1157180" y="1052736"/>
                <a:ext cx="7560840" cy="23232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l-SI" sz="3200" dirty="0" smtClean="0"/>
                  <a:t>ENAČBA:</a:t>
                </a:r>
                <a14:m>
                  <m:oMath xmlns:m="http://schemas.openxmlformats.org/officeDocument/2006/math">
                    <m:r>
                      <a:rPr lang="sl-SI" sz="3200">
                        <a:latin typeface="Cambria Math"/>
                      </a:rPr>
                      <m:t> </m:t>
                    </m:r>
                    <m:r>
                      <a:rPr lang="sl-SI" sz="3200" i="1">
                        <a:latin typeface="Cambria Math"/>
                      </a:rPr>
                      <m:t>𝑓</m:t>
                    </m:r>
                    <m:r>
                      <a:rPr lang="sl-SI" sz="32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</a:rPr>
                          <m:t>𝑟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sl-SI" sz="3200" dirty="0"/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sl-SI" sz="3200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𝑏</m:t>
                        </m:r>
                      </m:den>
                    </m:f>
                    <m:r>
                      <a:rPr lang="sl-SI" sz="3200">
                        <a:latin typeface="Cambria Math"/>
                        <a:ea typeface="Cambria Math"/>
                      </a:rPr>
                      <m:t>=</m:t>
                    </m:r>
                    <m:r>
                      <a:rPr lang="sl-SI" sz="3200" i="1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sl-SI" sz="3200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1</m:t>
                        </m:r>
                      </m:num>
                      <m:den>
                        <m:r>
                          <a:rPr lang="sl-SI" sz="3200" i="1">
                            <a:latin typeface="Cambria Math"/>
                            <a:ea typeface="Cambria Math"/>
                          </a:rPr>
                          <m:t>𝑓</m:t>
                        </m:r>
                      </m:den>
                    </m:f>
                  </m:oMath>
                </a14:m>
                <a:r>
                  <a:rPr lang="sl-SI" sz="3200" dirty="0"/>
                  <a:t>; </a:t>
                </a:r>
                <a:r>
                  <a:rPr lang="sl-SI" sz="3200" dirty="0" smtClean="0"/>
                  <a:t>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 dirty="0"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sl-SI" sz="3200" i="1" dirty="0">
                            <a:latin typeface="Cambria Math"/>
                          </a:rPr>
                          <m:t>𝑃</m:t>
                        </m:r>
                      </m:den>
                    </m:f>
                    <m:r>
                      <a:rPr lang="sl-SI" sz="32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sl-SI" sz="32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sl-SI" sz="32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l-SI" sz="3200" i="1" dirty="0">
                            <a:latin typeface="Cambria Math"/>
                          </a:rPr>
                          <m:t>𝑏</m:t>
                        </m:r>
                      </m:num>
                      <m:den>
                        <m:r>
                          <a:rPr lang="sl-SI" sz="3200" i="1" dirty="0">
                            <a:latin typeface="Cambria Math"/>
                          </a:rPr>
                          <m:t>𝑎</m:t>
                        </m:r>
                      </m:den>
                    </m:f>
                  </m:oMath>
                </a14:m>
                <a:endParaRPr lang="sl-SI" sz="3200" dirty="0"/>
              </a:p>
              <a:p>
                <a:r>
                  <a:rPr lang="sl-SI" sz="3200" dirty="0"/>
                  <a:t>S = pokončna, pomanjšana in navidezna</a:t>
                </a:r>
                <a:br>
                  <a:rPr lang="sl-SI" sz="3200" dirty="0"/>
                </a:br>
                <a:r>
                  <a:rPr lang="sl-SI" sz="3200" dirty="0"/>
                  <a:t/>
                </a:r>
                <a:br>
                  <a:rPr lang="sl-SI" sz="3200" dirty="0"/>
                </a:br>
                <a:endParaRPr lang="sl-SI" sz="3200" dirty="0"/>
              </a:p>
            </p:txBody>
          </p:sp>
        </mc:Choice>
        <mc:Fallback xmlns="">
          <p:sp>
            <p:nvSpPr>
              <p:cNvPr id="3" name="Pravokotnik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180" y="1052736"/>
                <a:ext cx="7560840" cy="2323265"/>
              </a:xfrm>
              <a:prstGeom prst="rect">
                <a:avLst/>
              </a:prstGeom>
              <a:blipFill>
                <a:blip r:embed="rId3"/>
                <a:stretch>
                  <a:fillRect l="-2097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723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ZRCALA IN LEČE –vzporedni žarki</a:t>
            </a:r>
            <a:endParaRPr lang="sl-SI" dirty="0"/>
          </a:p>
        </p:txBody>
      </p:sp>
      <p:pic>
        <p:nvPicPr>
          <p:cNvPr id="4" name="Ograda vsebine 3" descr="http://upload.wikimedia.org/wikipedia/sl/thumb/b/b6/Focal-length_sl.svg/180px-Focal-length_sl.svg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40768"/>
            <a:ext cx="2005965" cy="481003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oljeZBesedilom 2"/>
          <p:cNvSpPr txBox="1"/>
          <p:nvPr/>
        </p:nvSpPr>
        <p:spPr>
          <a:xfrm>
            <a:off x="874184" y="1772816"/>
            <a:ext cx="3572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Konveksna, izbočena in zbiralna leča</a:t>
            </a:r>
            <a:endParaRPr lang="sl-SI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842508" y="2952283"/>
            <a:ext cx="36036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Konkavna, vbočena in razpršilna leča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874184" y="5301208"/>
            <a:ext cx="39419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Konveksno, izbočeno in razpršilno zrcalo</a:t>
            </a:r>
            <a:endParaRPr lang="sl-SI" dirty="0"/>
          </a:p>
        </p:txBody>
      </p:sp>
      <p:sp>
        <p:nvSpPr>
          <p:cNvPr id="8" name="PoljeZBesedilom 7"/>
          <p:cNvSpPr txBox="1"/>
          <p:nvPr/>
        </p:nvSpPr>
        <p:spPr>
          <a:xfrm>
            <a:off x="888573" y="4149080"/>
            <a:ext cx="3641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Konkavno, </a:t>
            </a:r>
            <a:r>
              <a:rPr lang="sl-SI" dirty="0"/>
              <a:t>v</a:t>
            </a:r>
            <a:r>
              <a:rPr lang="sl-SI" dirty="0" smtClean="0"/>
              <a:t>bočeno in zbiralno zrcalo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14364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ZBIRALNO ZRCALO IN LEČA</a:t>
            </a:r>
            <a:endParaRPr lang="sl-SI" dirty="0"/>
          </a:p>
        </p:txBody>
      </p:sp>
      <p:pic>
        <p:nvPicPr>
          <p:cNvPr id="4" name="Ograda vsebine 3" descr="http://upload.wikimedia.org/wikipedia/commons/thumb/c/c9/RealImage.png/256px-RealImage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484784"/>
            <a:ext cx="4531568" cy="49267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34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RAZPRŠILNO ZRCALO IN LEČA</a:t>
            </a:r>
            <a:endParaRPr lang="sl-SI" dirty="0"/>
          </a:p>
        </p:txBody>
      </p:sp>
      <p:pic>
        <p:nvPicPr>
          <p:cNvPr id="6" name="Ograda vsebine 5" descr="http://upload.wikimedia.org/wikipedia/commons/thumb/e/ee/VirtualImage.png/256px-VirtualImage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268760"/>
            <a:ext cx="3595464" cy="48695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373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39" y="488496"/>
            <a:ext cx="9059199" cy="6364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121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http://www.pef.uni-lj.si/gorani/slike_pollen/OdbojSvetlobe_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7638"/>
            <a:ext cx="5945262" cy="417646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ODBOJ SVETLOBE NA RAVNEM ZRCALU</a:t>
            </a:r>
            <a:endParaRPr lang="sl-SI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PoljeZBesedilom 3"/>
              <p:cNvSpPr txBox="1"/>
              <p:nvPr/>
            </p:nvSpPr>
            <p:spPr>
              <a:xfrm>
                <a:off x="6948264" y="1556792"/>
                <a:ext cx="1738536" cy="26161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sl-SI" sz="3200" dirty="0" smtClean="0"/>
                  <a:t>Odbojni zakon:</a:t>
                </a:r>
              </a:p>
              <a:p>
                <a:pPr algn="ctr"/>
                <a:endParaRPr lang="sl-SI" sz="32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sl-SI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l-SI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sl-SI" sz="3200" dirty="0"/>
              </a:p>
              <a:p>
                <a:endParaRPr lang="sl-SI" dirty="0" smtClean="0"/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4" name="PoljeZBesedilom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8264" y="1556792"/>
                <a:ext cx="1738536" cy="2616101"/>
              </a:xfrm>
              <a:prstGeom prst="rect">
                <a:avLst/>
              </a:prstGeom>
              <a:blipFill>
                <a:blip r:embed="rId3"/>
                <a:stretch>
                  <a:fillRect l="-2105" t="-3023" r="-7368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Raven povezovalnik 4"/>
          <p:cNvCxnSpPr/>
          <p:nvPr/>
        </p:nvCxnSpPr>
        <p:spPr>
          <a:xfrm>
            <a:off x="4067944" y="1772816"/>
            <a:ext cx="0" cy="4104456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jeZBesedilom 5"/>
              <p:cNvSpPr txBox="1"/>
              <p:nvPr/>
            </p:nvSpPr>
            <p:spPr>
              <a:xfrm>
                <a:off x="3203848" y="4172893"/>
                <a:ext cx="7200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sl-SI" sz="3600" dirty="0"/>
              </a:p>
            </p:txBody>
          </p:sp>
        </mc:Choice>
        <mc:Fallback xmlns="">
          <p:sp>
            <p:nvSpPr>
              <p:cNvPr id="6" name="PoljeZBesedilom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4172893"/>
                <a:ext cx="72008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PoljeZBesedilom 6"/>
              <p:cNvSpPr txBox="1"/>
              <p:nvPr/>
            </p:nvSpPr>
            <p:spPr>
              <a:xfrm>
                <a:off x="4232263" y="4154134"/>
                <a:ext cx="72008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sl-SI" sz="3600" dirty="0"/>
              </a:p>
            </p:txBody>
          </p:sp>
        </mc:Choice>
        <mc:Fallback xmlns="">
          <p:sp>
            <p:nvSpPr>
              <p:cNvPr id="7" name="PoljeZBesedilom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2263" y="4154134"/>
                <a:ext cx="720080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oljeZBesedilom 7"/>
          <p:cNvSpPr txBox="1"/>
          <p:nvPr/>
        </p:nvSpPr>
        <p:spPr>
          <a:xfrm>
            <a:off x="3008127" y="5793993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Vpadna pravokotnica</a:t>
            </a:r>
            <a:endParaRPr lang="sl-SI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2555777" y="5013176"/>
            <a:ext cx="13681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Vpadni kot</a:t>
            </a:r>
            <a:endParaRPr lang="sl-SI" dirty="0"/>
          </a:p>
        </p:txBody>
      </p:sp>
      <p:sp>
        <p:nvSpPr>
          <p:cNvPr id="10" name="PoljeZBesedilom 9"/>
          <p:cNvSpPr txBox="1"/>
          <p:nvPr/>
        </p:nvSpPr>
        <p:spPr>
          <a:xfrm>
            <a:off x="4283138" y="5024931"/>
            <a:ext cx="136815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dirty="0" smtClean="0"/>
              <a:t>Odbojni kot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5433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322" y="1124744"/>
            <a:ext cx="9144000" cy="5143500"/>
          </a:xfrm>
          <a:prstGeom prst="rect">
            <a:avLst/>
          </a:prstGeom>
        </p:spPr>
      </p:pic>
      <p:sp>
        <p:nvSpPr>
          <p:cNvPr id="3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ODBOJ IN LOM SVETLOBE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86872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01" y="1714500"/>
            <a:ext cx="9144000" cy="5143500"/>
          </a:xfrm>
          <a:prstGeom prst="rect">
            <a:avLst/>
          </a:prstGeom>
        </p:spPr>
      </p:pic>
      <p:sp>
        <p:nvSpPr>
          <p:cNvPr id="4" name="Naslov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 smtClean="0"/>
              <a:t>LOM SVETLOBE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1411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Naslov 1"/>
              <p:cNvSpPr>
                <a:spLocks noGrp="1"/>
              </p:cNvSpPr>
              <p:nvPr>
                <p:ph type="title"/>
              </p:nvPr>
            </p:nvSpPr>
            <p:spPr>
              <a:xfrm>
                <a:off x="179512" y="274638"/>
                <a:ext cx="8712968" cy="1858218"/>
              </a:xfrm>
            </p:spPr>
            <p:txBody>
              <a:bodyPr>
                <a:normAutofit fontScale="90000"/>
              </a:bodyPr>
              <a:lstStyle/>
              <a:p>
                <a:r>
                  <a:rPr lang="sl-SI" dirty="0" smtClean="0"/>
                  <a:t>LOM SVETLOBE</a:t>
                </a:r>
                <a:br>
                  <a:rPr lang="sl-SI" dirty="0" smtClean="0"/>
                </a:br>
                <a:r>
                  <a:rPr lang="sl-SI" sz="4000" dirty="0" smtClean="0"/>
                  <a:t>Lomni količnik snovi: </a:t>
                </a:r>
                <a14:m>
                  <m:oMath xmlns:m="http://schemas.openxmlformats.org/officeDocument/2006/math">
                    <m:r>
                      <a:rPr lang="sl-SI" sz="4000" b="0" i="1" smtClean="0">
                        <a:latin typeface="Cambria Math"/>
                      </a:rPr>
                      <m:t>𝑛</m:t>
                    </m:r>
                    <m:r>
                      <a:rPr lang="sl-SI" sz="4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l-SI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l-SI" sz="4000" b="0" i="1" smtClean="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sl-SI" sz="4000" b="0" i="1" smtClean="0">
                                <a:latin typeface="Cambria Math"/>
                              </a:rPr>
                              <m:t>0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sl-SI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l-SI" sz="4000" b="0" i="1" smtClean="0">
                                <a:latin typeface="Cambria Math"/>
                              </a:rPr>
                              <m:t>𝑐</m:t>
                            </m:r>
                          </m:e>
                          <m:sub>
                            <m:r>
                              <a:rPr lang="sl-SI" sz="4000" b="0" i="1" smtClean="0">
                                <a:latin typeface="Cambria Math"/>
                              </a:rPr>
                              <m:t>𝑠</m:t>
                            </m:r>
                          </m:sub>
                        </m:sSub>
                      </m:den>
                    </m:f>
                  </m:oMath>
                </a14:m>
                <a:r>
                  <a:rPr lang="sl-SI" sz="4000" dirty="0" smtClean="0"/>
                  <a:t>;</a:t>
                </a:r>
                <a:br>
                  <a:rPr lang="sl-SI" sz="4000" dirty="0" smtClean="0"/>
                </a:br>
                <a:r>
                  <a:rPr lang="sl-SI" sz="4000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l-SI" sz="4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l-SI" sz="4000" b="0" i="1" dirty="0" smtClean="0">
                            <a:latin typeface="Cambria Math"/>
                          </a:rPr>
                          <m:t>𝑐</m:t>
                        </m:r>
                      </m:e>
                      <m:sub>
                        <m:r>
                          <a:rPr lang="sl-SI" sz="4000" b="0" i="1" dirty="0" smtClean="0">
                            <a:latin typeface="Cambria Math"/>
                          </a:rPr>
                          <m:t>0</m:t>
                        </m:r>
                      </m:sub>
                    </m:sSub>
                  </m:oMath>
                </a14:m>
                <a:r>
                  <a:rPr lang="sl-SI" sz="4000" dirty="0" smtClean="0"/>
                  <a:t> =</a:t>
                </a:r>
                <a14:m>
                  <m:oMath xmlns:m="http://schemas.openxmlformats.org/officeDocument/2006/math">
                    <m:r>
                      <a:rPr lang="sl-SI" sz="4000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l-SI" sz="4000" b="0" i="1" dirty="0" smtClean="0">
                        <a:latin typeface="Cambria Math"/>
                      </a:rPr>
                      <m:t>3</m:t>
                    </m:r>
                    <m:r>
                      <a:rPr lang="sl-SI" sz="4000" b="0" i="1" dirty="0" smtClean="0">
                        <a:latin typeface="Cambria Math"/>
                        <a:ea typeface="Cambria Math"/>
                      </a:rPr>
                      <m:t>∙</m:t>
                    </m:r>
                    <m:sSup>
                      <m:sSupPr>
                        <m:ctrlPr>
                          <a:rPr lang="sl-SI" sz="4000" b="0" i="1" dirty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sl-SI" sz="4000" b="0" i="1" dirty="0" smtClean="0">
                            <a:latin typeface="Cambria Math"/>
                            <a:ea typeface="Cambria Math"/>
                          </a:rPr>
                          <m:t>10</m:t>
                        </m:r>
                      </m:e>
                      <m:sup>
                        <m:r>
                          <a:rPr lang="sl-SI" sz="4000" b="0" i="1" dirty="0" smtClean="0">
                            <a:latin typeface="Cambria Math"/>
                            <a:ea typeface="Cambria Math"/>
                          </a:rPr>
                          <m:t>8</m:t>
                        </m:r>
                      </m:sup>
                    </m:sSup>
                    <m:f>
                      <m:fPr>
                        <m:ctrlPr>
                          <a:rPr lang="sl-SI" sz="4000" b="0" i="1" dirty="0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sl-SI" sz="4000" b="0" i="1" dirty="0" smtClean="0">
                            <a:latin typeface="Cambria Math"/>
                            <a:ea typeface="Cambria Math"/>
                          </a:rPr>
                          <m:t>𝑚</m:t>
                        </m:r>
                      </m:num>
                      <m:den>
                        <m:r>
                          <a:rPr lang="sl-SI" sz="4000" b="0" i="1" dirty="0" smtClean="0">
                            <a:latin typeface="Cambria Math"/>
                            <a:ea typeface="Cambria Math"/>
                          </a:rPr>
                          <m:t>𝑠</m:t>
                        </m:r>
                      </m:den>
                    </m:f>
                  </m:oMath>
                </a14:m>
                <a:r>
                  <a:rPr lang="sl-SI" sz="4000" dirty="0" smtClean="0"/>
                  <a:t> je hitrost svetlobe v vakuumu</a:t>
                </a:r>
                <a:endParaRPr lang="sl-SI" sz="4000" dirty="0"/>
              </a:p>
            </p:txBody>
          </p:sp>
        </mc:Choice>
        <mc:Fallback xmlns="">
          <p:sp>
            <p:nvSpPr>
              <p:cNvPr id="2" name="Naslov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79512" y="274638"/>
                <a:ext cx="8712968" cy="1858218"/>
              </a:xfrm>
              <a:blipFill>
                <a:blip r:embed="rId2"/>
                <a:stretch>
                  <a:fillRect t="-16066" r="-70" b="-1672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Ograda vsebine 3" descr="http://student.fnm.uni-mb.si/%7Ejselic/images/lom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636912"/>
            <a:ext cx="6086475" cy="36385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4719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 smtClean="0"/>
              <a:t>LOM SVETLOBE K IN OD VPADNE PRAVOKOTNICE</a:t>
            </a:r>
            <a:endParaRPr lang="sl-SI" dirty="0"/>
          </a:p>
        </p:txBody>
      </p:sp>
      <p:pic>
        <p:nvPicPr>
          <p:cNvPr id="4" name="Ograda vsebine 3" descr="http://projlab.fmf.uni-lj.si/arhiv/2007_08/naloge/izdelki/ogledalo/slike/popolni_odboj_1.gif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7"/>
          <a:stretch/>
        </p:blipFill>
        <p:spPr bwMode="auto">
          <a:xfrm>
            <a:off x="5026776" y="3491631"/>
            <a:ext cx="3714750" cy="2706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Slika 4" descr="http://www.fmf.uni-lj.si/%7Ezagarn/images/student/05/lom%20in%20odboj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47" y="2852935"/>
            <a:ext cx="3815352" cy="3344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projlab.fmf.uni-lj.si/Naloge/izdelki/natancno_lomljenje/images/slikalom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836" y="1412776"/>
            <a:ext cx="2524125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jeZBesedilom 5"/>
          <p:cNvSpPr txBox="1"/>
          <p:nvPr/>
        </p:nvSpPr>
        <p:spPr>
          <a:xfrm>
            <a:off x="8067965" y="3916900"/>
            <a:ext cx="56624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sl-SI" dirty="0" smtClean="0"/>
              <a:t>zrak</a:t>
            </a:r>
            <a:endParaRPr lang="sl-SI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8067965" y="4372217"/>
            <a:ext cx="641009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sl-SI" dirty="0" smtClean="0"/>
              <a:t>voda</a:t>
            </a:r>
            <a:endParaRPr lang="sl-SI" dirty="0"/>
          </a:p>
        </p:txBody>
      </p:sp>
      <p:sp>
        <p:nvSpPr>
          <p:cNvPr id="9" name="PoljeZBesedilom 8"/>
          <p:cNvSpPr txBox="1"/>
          <p:nvPr/>
        </p:nvSpPr>
        <p:spPr>
          <a:xfrm>
            <a:off x="5866719" y="1446298"/>
            <a:ext cx="2633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Lom k vpadni pravokotnici</a:t>
            </a:r>
            <a:endParaRPr lang="sl-SI" dirty="0"/>
          </a:p>
        </p:txBody>
      </p:sp>
      <p:sp>
        <p:nvSpPr>
          <p:cNvPr id="11" name="PoljeZBesedilom 10"/>
          <p:cNvSpPr txBox="1"/>
          <p:nvPr/>
        </p:nvSpPr>
        <p:spPr>
          <a:xfrm>
            <a:off x="5893359" y="1830169"/>
            <a:ext cx="289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Lom od vpadne pravokotnice</a:t>
            </a:r>
            <a:endParaRPr lang="sl-SI" dirty="0"/>
          </a:p>
        </p:txBody>
      </p:sp>
      <p:sp>
        <p:nvSpPr>
          <p:cNvPr id="12" name="PoljeZBesedilom 11"/>
          <p:cNvSpPr txBox="1"/>
          <p:nvPr/>
        </p:nvSpPr>
        <p:spPr>
          <a:xfrm>
            <a:off x="1202612" y="6197562"/>
            <a:ext cx="2633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Lom k vpadni pravokotnici</a:t>
            </a:r>
            <a:endParaRPr lang="sl-SI" dirty="0"/>
          </a:p>
        </p:txBody>
      </p:sp>
      <p:sp>
        <p:nvSpPr>
          <p:cNvPr id="13" name="PoljeZBesedilom 12"/>
          <p:cNvSpPr txBox="1"/>
          <p:nvPr/>
        </p:nvSpPr>
        <p:spPr>
          <a:xfrm>
            <a:off x="5453371" y="6175355"/>
            <a:ext cx="289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smtClean="0"/>
              <a:t>Lom od vpadne pravokotnice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03997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7" grpId="0" animBg="1"/>
      <p:bldP spid="9" grpId="0"/>
      <p:bldP spid="11" grpId="0"/>
      <p:bldP spid="12" grpId="0"/>
      <p:bldP spid="13" grpId="0"/>
    </p:bld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1043</Words>
  <Application>Microsoft Office PowerPoint</Application>
  <PresentationFormat>Diaprojekcija na zaslonu (4:3)</PresentationFormat>
  <Paragraphs>108</Paragraphs>
  <Slides>46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46</vt:i4>
      </vt:variant>
    </vt:vector>
  </HeadingPairs>
  <TitlesOfParts>
    <vt:vector size="52" baseType="lpstr">
      <vt:lpstr>Arial</vt:lpstr>
      <vt:lpstr>Calibri</vt:lpstr>
      <vt:lpstr>Cambria</vt:lpstr>
      <vt:lpstr>Cambria Math</vt:lpstr>
      <vt:lpstr>Verdana</vt:lpstr>
      <vt:lpstr>Officeova tema</vt:lpstr>
      <vt:lpstr>ODBOJ IN LOM GEOMETRIJSKA OPTIKA ZRCALA IN LEČE</vt:lpstr>
      <vt:lpstr> ODBOJ RAVNEGA IN KROŽNEGA VALOVANJA Odbojni zakon: α = α`</vt:lpstr>
      <vt:lpstr> LOM VALOVANJA je posledica spremembe hitrosti valovanja. Lomni zakon:   sin⁡α/sin⁡β  = c_1/c_2   = λ_1/λ_2 </vt:lpstr>
      <vt:lpstr>PowerPointova predstavitev</vt:lpstr>
      <vt:lpstr>PowerPointova predstavitev</vt:lpstr>
      <vt:lpstr>PowerPointova predstavitev</vt:lpstr>
      <vt:lpstr>PowerPointova predstavitev</vt:lpstr>
      <vt:lpstr>LOM SVETLOBE Lomni količnik snovi: n=c_0/c_s ;  c_0 = 3∙〖10〗^8  m/s je hitrost svetlobe v vakuumu</vt:lpstr>
      <vt:lpstr>LOM SVETLOBE K IN OD VPADNE PRAVOKOTNICE</vt:lpstr>
      <vt:lpstr>PowerPointova predstavitev</vt:lpstr>
      <vt:lpstr>ODBOJ IN LOM SVETLOBE</vt:lpstr>
      <vt:lpstr>LOMNI ZAKON ZA SVETLOBO n_1  sin⁡α=n_2  sin⁡β</vt:lpstr>
      <vt:lpstr>POPOLNI ODBOJ SVETLOBE: n_1  sin⁡〖α=n_2 〗  sin⁡〖〖90〗^0 〗</vt:lpstr>
      <vt:lpstr>PowerPointova predstavitev</vt:lpstr>
      <vt:lpstr>PowerPointova predstavitev</vt:lpstr>
      <vt:lpstr>PLANPARALELNA PLOŠČA</vt:lpstr>
      <vt:lpstr>PREHOD SVETLOBE SKOZI PRIZMO</vt:lpstr>
      <vt:lpstr>PREHOD SVETLOBE SKOZI PRIZMO</vt:lpstr>
      <vt:lpstr>PREHOD SVETLOBE SKOZI PRIZMO</vt:lpstr>
      <vt:lpstr>RAZKLON ALI DISPERZIJA SVETLOBE lomni količnik snovi je za rdečo svetlobo manjši kot za vijolično, zato se rdeča svetloba manj lomi in odkloni kot vijolična</vt:lpstr>
      <vt:lpstr>PRESLIKOVANJE Z ODBOJEM</vt:lpstr>
      <vt:lpstr>PowerPointova predstavitev</vt:lpstr>
      <vt:lpstr>  RAVNO ZRCALO IN PRESLIKAVA a = -b; S = P; M = 1 S= navidezna, enako velika, zamenjana leva in desna stran</vt:lpstr>
      <vt:lpstr>RAVNO ZRCALO IN PRESLIKAVA</vt:lpstr>
      <vt:lpstr>PowerPointova predstavitev</vt:lpstr>
      <vt:lpstr> KONKAVNO ZRCALO, ODBOJ ZNAČILNIH ŽARKOV, </vt:lpstr>
      <vt:lpstr>KONKAVNO ZRCALO - 1. PRESLIKAVA</vt:lpstr>
      <vt:lpstr>KONKAVNO ZRCALO - 2. PRESLIKAVA</vt:lpstr>
      <vt:lpstr>KONKAVNO ZRCALO - 3. PRESLIKAVA</vt:lpstr>
      <vt:lpstr> KONVEKSNO ZRCALO, ODBOJ ZNAŽILNIH ŽARKOV, </vt:lpstr>
      <vt:lpstr>KONVEKSNO ZRCALO - PRESLIKAVA</vt:lpstr>
      <vt:lpstr>PRESLIKOVANJE Z LOMOM b∙tan⁡〖α=a∙tan⁡β 〗</vt:lpstr>
      <vt:lpstr>PowerPointova predstavitev</vt:lpstr>
      <vt:lpstr>VRSTE LEČ</vt:lpstr>
      <vt:lpstr>KAKO NASTANE LEČA</vt:lpstr>
      <vt:lpstr>PowerPointova predstavitev</vt:lpstr>
      <vt:lpstr> KONVEKSNA LEČA, LOM ZNAČILNIH ŽARKOV</vt:lpstr>
      <vt:lpstr>KONVEKSNA LEČA - 1. PRESLIKAVA ENAČBE:f=r/2; 1/a+1/b=+1/f; M=S/P=b/a S = obrnjena, pomanjšana in realna  </vt:lpstr>
      <vt:lpstr>KONVEKSNA LEČA - 2. PRESLIKAVA ENAČBE:f=r/2; 1/a+1/b=+1/f; M=S/P=b/a S = obrnjena, povečana in realna </vt:lpstr>
      <vt:lpstr>  KONVEKSNA LEČA - 3. PRESLIKAVA ENAČBE:f=r/2; 1/a-1/b=+1/f; M=S/P=b/a S = pokončna, povečana in navidezna</vt:lpstr>
      <vt:lpstr>  KONKAVNA LEČA, LOM ZNAČILNIH ŽARKOV</vt:lpstr>
      <vt:lpstr>  KONKAVNA LEČA, PRESLIKAVA  </vt:lpstr>
      <vt:lpstr>ZRCALA IN LEČE –vzporedni žarki</vt:lpstr>
      <vt:lpstr>ZBIRALNO ZRCALO IN LEČA</vt:lpstr>
      <vt:lpstr>RAZPRŠILNO ZRCALO IN LEČA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ODBOJ IN LOM GEOMETRIJSKA OPTIKA ZRCALA IN LEČE</dc:title>
  <dc:creator>Angela Petek</dc:creator>
  <cp:lastModifiedBy>Angela Petek</cp:lastModifiedBy>
  <cp:revision>51</cp:revision>
  <dcterms:created xsi:type="dcterms:W3CDTF">2015-01-15T12:08:40Z</dcterms:created>
  <dcterms:modified xsi:type="dcterms:W3CDTF">2021-03-19T08:08:04Z</dcterms:modified>
</cp:coreProperties>
</file>