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1" r:id="rId4"/>
    <p:sldId id="262" r:id="rId5"/>
    <p:sldId id="257" r:id="rId6"/>
    <p:sldId id="258" r:id="rId7"/>
    <p:sldId id="279" r:id="rId8"/>
    <p:sldId id="259" r:id="rId9"/>
    <p:sldId id="260" r:id="rId10"/>
    <p:sldId id="265" r:id="rId11"/>
    <p:sldId id="273" r:id="rId12"/>
    <p:sldId id="278" r:id="rId13"/>
    <p:sldId id="277" r:id="rId14"/>
    <p:sldId id="276" r:id="rId15"/>
    <p:sldId id="275" r:id="rId16"/>
    <p:sldId id="274" r:id="rId1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82" d="100"/>
          <a:sy n="82" d="100"/>
        </p:scale>
        <p:origin x="147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aven konek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slov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/>
              <a:t>Kliknite, če želite urediti slog podnaslova matrice</a:t>
            </a:r>
            <a:endParaRPr kumimoji="0" lang="en-US"/>
          </a:p>
        </p:txBody>
      </p:sp>
      <p:sp>
        <p:nvSpPr>
          <p:cNvPr id="16" name="Ograda datum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7D3B-F695-4FD8-8C56-FBAC4143568E}" type="datetimeFigureOut">
              <a:rPr lang="sl-SI" smtClean="0"/>
              <a:pPr/>
              <a:t>19. 11. 2021</a:t>
            </a:fld>
            <a:endParaRPr lang="sl-SI"/>
          </a:p>
        </p:txBody>
      </p:sp>
      <p:sp>
        <p:nvSpPr>
          <p:cNvPr id="2" name="Ograda no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5" name="Ograda številke diapozitiva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47E7E92-9810-4799-9E90-FEF756923D6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7D3B-F695-4FD8-8C56-FBAC4143568E}" type="datetimeFigureOut">
              <a:rPr lang="sl-SI" smtClean="0"/>
              <a:pPr/>
              <a:t>19. 11. 2021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7E92-9810-4799-9E90-FEF756923D6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7D3B-F695-4FD8-8C56-FBAC4143568E}" type="datetimeFigureOut">
              <a:rPr lang="sl-SI" smtClean="0"/>
              <a:pPr/>
              <a:t>19. 11. 2021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7E92-9810-4799-9E90-FEF756923D6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slov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27" name="Ograda vsebine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25" name="Ograda datum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7D3B-F695-4FD8-8C56-FBAC4143568E}" type="datetimeFigureOut">
              <a:rPr lang="sl-SI" smtClean="0"/>
              <a:pPr/>
              <a:t>19. 11. 2021</a:t>
            </a:fld>
            <a:endParaRPr lang="sl-SI"/>
          </a:p>
        </p:txBody>
      </p:sp>
      <p:sp>
        <p:nvSpPr>
          <p:cNvPr id="19" name="Ograda nog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sl-SI"/>
          </a:p>
        </p:txBody>
      </p:sp>
      <p:sp>
        <p:nvSpPr>
          <p:cNvPr id="16" name="Ograda številke diapozitiva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C47E7E92-9810-4799-9E90-FEF756923D6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aven konek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Ograda besedila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</p:txBody>
      </p:sp>
      <p:sp>
        <p:nvSpPr>
          <p:cNvPr id="19" name="Ograda datum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7D3B-F695-4FD8-8C56-FBAC4143568E}" type="datetimeFigureOut">
              <a:rPr lang="sl-SI" smtClean="0"/>
              <a:pPr/>
              <a:t>19. 11. 2021</a:t>
            </a:fld>
            <a:endParaRPr lang="sl-SI"/>
          </a:p>
        </p:txBody>
      </p:sp>
      <p:sp>
        <p:nvSpPr>
          <p:cNvPr id="11" name="Ograda nog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6" name="Ograda številke diapozitiva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7E92-9810-4799-9E90-FEF756923D6C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Naslov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slov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14" name="Ograda vsebine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13" name="Ograda vsebine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21" name="Ograda datum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7D3B-F695-4FD8-8C56-FBAC4143568E}" type="datetimeFigureOut">
              <a:rPr lang="sl-SI" smtClean="0"/>
              <a:pPr/>
              <a:t>19. 11. 2021</a:t>
            </a:fld>
            <a:endParaRPr lang="sl-SI"/>
          </a:p>
        </p:txBody>
      </p:sp>
      <p:sp>
        <p:nvSpPr>
          <p:cNvPr id="10" name="Ograda nog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1" name="Ograda številke diapoz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7E92-9810-4799-9E90-FEF756923D6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slov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13" name="Ograda besedila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</p:txBody>
      </p:sp>
      <p:sp>
        <p:nvSpPr>
          <p:cNvPr id="25" name="Ograda besedila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28" name="Ograda vsebine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10" name="Ograda datum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7D3B-F695-4FD8-8C56-FBAC4143568E}" type="datetimeFigureOut">
              <a:rPr lang="sl-SI" smtClean="0"/>
              <a:pPr/>
              <a:t>19. 11. 2021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C47E7E92-9810-4799-9E90-FEF756923D6C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1" name="Raven konek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slov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12" name="Ograda datum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7D3B-F695-4FD8-8C56-FBAC4143568E}" type="datetimeFigureOut">
              <a:rPr lang="sl-SI" smtClean="0"/>
              <a:pPr/>
              <a:t>19. 11. 2021</a:t>
            </a:fld>
            <a:endParaRPr lang="sl-SI"/>
          </a:p>
        </p:txBody>
      </p:sp>
      <p:sp>
        <p:nvSpPr>
          <p:cNvPr id="21" name="Ograda nog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7E92-9810-4799-9E90-FEF756923D6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7D3B-F695-4FD8-8C56-FBAC4143568E}" type="datetimeFigureOut">
              <a:rPr lang="sl-SI" smtClean="0"/>
              <a:pPr/>
              <a:t>19. 11. 2021</a:t>
            </a:fld>
            <a:endParaRPr lang="sl-SI"/>
          </a:p>
        </p:txBody>
      </p:sp>
      <p:sp>
        <p:nvSpPr>
          <p:cNvPr id="24" name="Ograda nog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7E92-9810-4799-9E90-FEF756923D6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aven konek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slov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26" name="Ograda besedila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</p:txBody>
      </p:sp>
      <p:sp>
        <p:nvSpPr>
          <p:cNvPr id="14" name="Ograda vsebine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l-SI"/>
              <a:t>Kliknite, če želite urediti sloge besedila matrice</a:t>
            </a:r>
          </a:p>
          <a:p>
            <a:pPr lvl="1" eaLnBrk="1" latinLnBrk="0" hangingPunct="1"/>
            <a:r>
              <a:rPr lang="sl-SI"/>
              <a:t>Druga raven</a:t>
            </a:r>
          </a:p>
          <a:p>
            <a:pPr lvl="2" eaLnBrk="1" latinLnBrk="0" hangingPunct="1"/>
            <a:r>
              <a:rPr lang="sl-SI"/>
              <a:t>Tretja raven</a:t>
            </a:r>
          </a:p>
          <a:p>
            <a:pPr lvl="3" eaLnBrk="1" latinLnBrk="0" hangingPunct="1"/>
            <a:r>
              <a:rPr lang="sl-SI"/>
              <a:t>Četrta raven</a:t>
            </a:r>
          </a:p>
          <a:p>
            <a:pPr lvl="4" eaLnBrk="1" latinLnBrk="0" hangingPunct="1"/>
            <a:r>
              <a:rPr lang="sl-SI"/>
              <a:t>Peta raven</a:t>
            </a:r>
            <a:endParaRPr kumimoji="0" lang="en-US"/>
          </a:p>
        </p:txBody>
      </p:sp>
      <p:sp>
        <p:nvSpPr>
          <p:cNvPr id="25" name="Ograda datum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7D3B-F695-4FD8-8C56-FBAC4143568E}" type="datetimeFigureOut">
              <a:rPr lang="sl-SI" smtClean="0"/>
              <a:pPr/>
              <a:t>19. 11. 2021</a:t>
            </a:fld>
            <a:endParaRPr lang="sl-SI"/>
          </a:p>
        </p:txBody>
      </p:sp>
      <p:sp>
        <p:nvSpPr>
          <p:cNvPr id="29" name="Ograda nog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7E92-9810-4799-9E90-FEF756923D6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grada slike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l-SI"/>
              <a:t>Kliknite ikono, če želite dodati sliko</a:t>
            </a:r>
            <a:endParaRPr kumimoji="0" lang="en-US" dirty="0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67D3B-F695-4FD8-8C56-FBAC4143568E}" type="datetimeFigureOut">
              <a:rPr lang="sl-SI" smtClean="0"/>
              <a:pPr/>
              <a:t>19. 11. 2021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1" name="Ograda številke diapozitiva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7E7E92-9810-4799-9E90-FEF756923D6C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7" name="Naslov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26" name="Ograda besedila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aven konek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Ograda besedila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/>
              <a:t>Kliknite, če želite urediti sloge besedila matrice</a:t>
            </a:r>
          </a:p>
          <a:p>
            <a:pPr lvl="1" eaLnBrk="1" latinLnBrk="0" hangingPunct="1"/>
            <a:r>
              <a:rPr kumimoji="0" lang="sl-SI"/>
              <a:t>Druga raven</a:t>
            </a:r>
          </a:p>
          <a:p>
            <a:pPr lvl="2" eaLnBrk="1" latinLnBrk="0" hangingPunct="1"/>
            <a:r>
              <a:rPr kumimoji="0" lang="sl-SI"/>
              <a:t>Tretja raven</a:t>
            </a:r>
          </a:p>
          <a:p>
            <a:pPr lvl="3" eaLnBrk="1" latinLnBrk="0" hangingPunct="1"/>
            <a:r>
              <a:rPr kumimoji="0" lang="sl-SI"/>
              <a:t>Četrta raven</a:t>
            </a:r>
          </a:p>
          <a:p>
            <a:pPr lvl="4" eaLnBrk="1" latinLnBrk="0" hangingPunct="1"/>
            <a:r>
              <a:rPr kumimoji="0" lang="sl-SI"/>
              <a:t>Peta raven</a:t>
            </a:r>
            <a:endParaRPr kumimoji="0" lang="en-US"/>
          </a:p>
        </p:txBody>
      </p:sp>
      <p:sp>
        <p:nvSpPr>
          <p:cNvPr id="11" name="Ograda datum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D867D3B-F695-4FD8-8C56-FBAC4143568E}" type="datetimeFigureOut">
              <a:rPr lang="sl-SI" smtClean="0"/>
              <a:pPr/>
              <a:t>19. 11. 2021</a:t>
            </a:fld>
            <a:endParaRPr lang="sl-SI"/>
          </a:p>
        </p:txBody>
      </p:sp>
      <p:sp>
        <p:nvSpPr>
          <p:cNvPr id="28" name="Ograda noge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47E7E92-9810-4799-9E90-FEF756923D6C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Ograda naslova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l-SI"/>
              <a:t>Kliknite, če želite urediti slog naslova matrice</a:t>
            </a:r>
            <a:endParaRPr kumimoji="0" lang="en-US"/>
          </a:p>
        </p:txBody>
      </p:sp>
      <p:sp>
        <p:nvSpPr>
          <p:cNvPr id="9" name="Raven konek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aven konek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sl.wikipedia.org/wiki/Libert%C3%A9,_%C3%A9galit%C3%A9,_fraternit%C3%A9" TargetMode="Externa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827584" y="188641"/>
            <a:ext cx="7772400" cy="864096"/>
          </a:xfrm>
        </p:spPr>
        <p:txBody>
          <a:bodyPr>
            <a:noAutofit/>
          </a:bodyPr>
          <a:lstStyle/>
          <a:p>
            <a:r>
              <a:rPr lang="sl-SI" sz="6000" dirty="0"/>
              <a:t>RAZSVETLJENSTVO</a:t>
            </a:r>
          </a:p>
        </p:txBody>
      </p:sp>
      <p:pic>
        <p:nvPicPr>
          <p:cNvPr id="4" name="Slika 3" descr="revolucij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1988840"/>
            <a:ext cx="4003699" cy="43924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Slika 4" descr="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1988840"/>
            <a:ext cx="3827809" cy="43924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PoljeZBesedilom 5"/>
          <p:cNvSpPr txBox="1"/>
          <p:nvPr/>
        </p:nvSpPr>
        <p:spPr>
          <a:xfrm>
            <a:off x="3635896" y="1340768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800" dirty="0"/>
              <a:t>1768-1819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680792" y="247387"/>
            <a:ext cx="5782416" cy="841248"/>
          </a:xfrm>
        </p:spPr>
        <p:txBody>
          <a:bodyPr/>
          <a:lstStyle/>
          <a:p>
            <a:r>
              <a:rPr lang="sl-SI" dirty="0"/>
              <a:t>SLOVENSKI RAZSVETLJENCI</a:t>
            </a:r>
          </a:p>
        </p:txBody>
      </p:sp>
      <p:pic>
        <p:nvPicPr>
          <p:cNvPr id="7" name="Slika 6" descr="vv.jpg"/>
          <p:cNvPicPr>
            <a:picLocks noChangeAspect="1"/>
          </p:cNvPicPr>
          <p:nvPr/>
        </p:nvPicPr>
        <p:blipFill>
          <a:blip r:embed="rId2" cstate="print"/>
          <a:srcRect b="7050"/>
          <a:stretch>
            <a:fillRect/>
          </a:stretch>
        </p:blipFill>
        <p:spPr>
          <a:xfrm>
            <a:off x="4499992" y="1412776"/>
            <a:ext cx="2160240" cy="2448272"/>
          </a:xfrm>
          <a:prstGeom prst="rect">
            <a:avLst/>
          </a:prstGeom>
        </p:spPr>
      </p:pic>
      <p:pic>
        <p:nvPicPr>
          <p:cNvPr id="8" name="Slika 7" descr="images.jpg"/>
          <p:cNvPicPr>
            <a:picLocks noChangeAspect="1"/>
          </p:cNvPicPr>
          <p:nvPr/>
        </p:nvPicPr>
        <p:blipFill>
          <a:blip r:embed="rId3" cstate="print"/>
          <a:srcRect b="16248"/>
          <a:stretch>
            <a:fillRect/>
          </a:stretch>
        </p:blipFill>
        <p:spPr>
          <a:xfrm>
            <a:off x="6948264" y="1412776"/>
            <a:ext cx="1872208" cy="2457028"/>
          </a:xfrm>
          <a:prstGeom prst="rect">
            <a:avLst/>
          </a:prstGeom>
        </p:spPr>
      </p:pic>
      <p:sp>
        <p:nvSpPr>
          <p:cNvPr id="13" name="Zaobljeni pravokotnik 12"/>
          <p:cNvSpPr/>
          <p:nvPr/>
        </p:nvSpPr>
        <p:spPr>
          <a:xfrm>
            <a:off x="545028" y="1257770"/>
            <a:ext cx="3744416" cy="72008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l-SI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VALENTIN VODNIK</a:t>
            </a:r>
          </a:p>
        </p:txBody>
      </p:sp>
      <p:sp>
        <p:nvSpPr>
          <p:cNvPr id="14" name="PoljeZBesedilom 13"/>
          <p:cNvSpPr txBox="1"/>
          <p:nvPr/>
        </p:nvSpPr>
        <p:spPr>
          <a:xfrm>
            <a:off x="323528" y="1964353"/>
            <a:ext cx="396044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sl-SI" sz="2400" dirty="0"/>
              <a:t> </a:t>
            </a:r>
            <a:r>
              <a:rPr lang="sl-SI" sz="2400" b="1" dirty="0"/>
              <a:t>LJUBLJANSKE NOVICE </a:t>
            </a:r>
            <a:r>
              <a:rPr lang="sl-SI" sz="2400" dirty="0"/>
              <a:t>- prvi časopis v slovenščini</a:t>
            </a:r>
            <a:br>
              <a:rPr lang="sl-SI" sz="2400" dirty="0"/>
            </a:br>
            <a:endParaRPr lang="sl-SI" sz="2400" dirty="0"/>
          </a:p>
          <a:p>
            <a:pPr>
              <a:buFont typeface="Wingdings" pitchFamily="2" charset="2"/>
              <a:buChar char="Ø"/>
            </a:pPr>
            <a:r>
              <a:rPr lang="sl-SI" sz="2400" b="1" dirty="0"/>
              <a:t>PESMI ZA POKUŠINO </a:t>
            </a:r>
            <a:r>
              <a:rPr lang="sl-SI" sz="2400" dirty="0"/>
              <a:t>– prva pesniška zbirka posvetnih (necerkvenih) pesmi</a:t>
            </a:r>
            <a:br>
              <a:rPr lang="sl-SI" sz="2400" dirty="0"/>
            </a:br>
            <a:endParaRPr lang="sl-SI" sz="2400" dirty="0"/>
          </a:p>
          <a:p>
            <a:pPr>
              <a:buFont typeface="Wingdings" pitchFamily="2" charset="2"/>
              <a:buChar char="Ø"/>
            </a:pPr>
            <a:r>
              <a:rPr lang="sl-SI" sz="2400" dirty="0"/>
              <a:t> prvi učbeniki in priročniki -  </a:t>
            </a:r>
            <a:r>
              <a:rPr lang="sl-SI" sz="2400" b="1" dirty="0"/>
              <a:t>KUHARSKE BUKVE, BABIŠTVO </a:t>
            </a:r>
            <a:r>
              <a:rPr lang="sl-SI" sz="2400" dirty="0"/>
              <a:t>…</a:t>
            </a:r>
            <a:br>
              <a:rPr lang="sl-SI" sz="2400" dirty="0"/>
            </a:br>
            <a:endParaRPr lang="sl-SI" sz="2400" dirty="0"/>
          </a:p>
          <a:p>
            <a:pPr>
              <a:buFont typeface="Wingdings" pitchFamily="2" charset="2"/>
              <a:buChar char="Ø"/>
            </a:pPr>
            <a:r>
              <a:rPr lang="sl-SI" sz="2400" b="1" dirty="0"/>
              <a:t>MALA IN VELIKA PRATIKA </a:t>
            </a:r>
          </a:p>
        </p:txBody>
      </p:sp>
      <p:pic>
        <p:nvPicPr>
          <p:cNvPr id="15" name="Slika 14" descr="VODNIK VS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52261" y="4005064"/>
            <a:ext cx="4825151" cy="25202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 descr="tv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20272" y="2492896"/>
            <a:ext cx="1944216" cy="2857160"/>
          </a:xfrm>
          <a:prstGeom prst="rect">
            <a:avLst/>
          </a:prstGeom>
        </p:spPr>
      </p:pic>
      <p:pic>
        <p:nvPicPr>
          <p:cNvPr id="4" name="Slika 3" descr="atl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1412776"/>
            <a:ext cx="1905000" cy="1962150"/>
          </a:xfrm>
          <a:prstGeom prst="rect">
            <a:avLst/>
          </a:prstGeom>
        </p:spPr>
      </p:pic>
      <p:sp>
        <p:nvSpPr>
          <p:cNvPr id="5" name="Zaobljeni pravokotnik 4"/>
          <p:cNvSpPr/>
          <p:nvPr/>
        </p:nvSpPr>
        <p:spPr>
          <a:xfrm>
            <a:off x="1691680" y="260648"/>
            <a:ext cx="5472608" cy="86409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l-SI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ANTON TOMAŽ LINHART</a:t>
            </a:r>
          </a:p>
        </p:txBody>
      </p:sp>
      <p:sp>
        <p:nvSpPr>
          <p:cNvPr id="6" name="PoljeZBesedilom 5"/>
          <p:cNvSpPr txBox="1"/>
          <p:nvPr/>
        </p:nvSpPr>
        <p:spPr>
          <a:xfrm>
            <a:off x="395536" y="1484784"/>
            <a:ext cx="40324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sl-SI" sz="2000" dirty="0"/>
              <a:t> </a:t>
            </a:r>
            <a:r>
              <a:rPr lang="sl-SI" sz="2000" b="1" dirty="0"/>
              <a:t>PRVI SLOVENSKI DRAMATIK</a:t>
            </a:r>
            <a:br>
              <a:rPr lang="sl-SI" sz="2000" b="1" dirty="0"/>
            </a:br>
            <a:endParaRPr lang="sl-SI" sz="2000" b="1" dirty="0"/>
          </a:p>
          <a:p>
            <a:pPr>
              <a:buFont typeface="Wingdings" pitchFamily="2" charset="2"/>
              <a:buChar char="Ø"/>
            </a:pPr>
            <a:r>
              <a:rPr lang="sl-SI" sz="2000" b="1" dirty="0"/>
              <a:t> ŽUPANOVA MICKA 1789 </a:t>
            </a:r>
            <a:r>
              <a:rPr lang="sl-SI" sz="2000" dirty="0"/>
              <a:t>– je prvo slovensko dramsko besedilo, istega leta so jo tudi odigrali, zato je to tudi začetek slovenskega gledališča</a:t>
            </a:r>
            <a:br>
              <a:rPr lang="sl-SI" sz="2000" dirty="0"/>
            </a:br>
            <a:endParaRPr lang="sl-SI" sz="2000" dirty="0"/>
          </a:p>
          <a:p>
            <a:pPr>
              <a:buFont typeface="Wingdings" pitchFamily="2" charset="2"/>
              <a:buChar char="Ø"/>
            </a:pPr>
            <a:r>
              <a:rPr lang="sl-SI" sz="2000" b="1" dirty="0"/>
              <a:t>TA VESELI DAN ALI MATIČEK SE ŽENI</a:t>
            </a:r>
          </a:p>
        </p:txBody>
      </p:sp>
      <p:pic>
        <p:nvPicPr>
          <p:cNvPr id="8" name="Slika 7" descr="matiček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67544" y="4365104"/>
            <a:ext cx="3076301" cy="2304256"/>
          </a:xfrm>
          <a:prstGeom prst="rect">
            <a:avLst/>
          </a:prstGeom>
        </p:spPr>
      </p:pic>
      <p:pic>
        <p:nvPicPr>
          <p:cNvPr id="9" name="Slika 8" descr="micka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499992" y="3429000"/>
            <a:ext cx="2398752" cy="32725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aobljeni pravokotnik 2"/>
          <p:cNvSpPr/>
          <p:nvPr/>
        </p:nvSpPr>
        <p:spPr>
          <a:xfrm>
            <a:off x="1691680" y="260648"/>
            <a:ext cx="5472608" cy="86409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l-SI" sz="3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JANEZ DAMASCEN DEV</a:t>
            </a:r>
          </a:p>
        </p:txBody>
      </p:sp>
      <p:sp>
        <p:nvSpPr>
          <p:cNvPr id="5" name="PoljeZBesedilom 4"/>
          <p:cNvSpPr txBox="1"/>
          <p:nvPr/>
        </p:nvSpPr>
        <p:spPr>
          <a:xfrm>
            <a:off x="827584" y="2564904"/>
            <a:ext cx="417646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Ø"/>
            </a:pPr>
            <a:r>
              <a:rPr lang="sl-SI" sz="2800" dirty="0"/>
              <a:t> urejal je </a:t>
            </a:r>
            <a:r>
              <a:rPr lang="sl-SI" sz="2800" b="1" dirty="0"/>
              <a:t>PISANICE – PRVI PESNIŠKI ZBORNIK</a:t>
            </a:r>
            <a:r>
              <a:rPr lang="sl-SI" sz="2800" dirty="0"/>
              <a:t> ali </a:t>
            </a:r>
            <a:r>
              <a:rPr lang="sl-SI" sz="2800" b="1" dirty="0"/>
              <a:t>ALMANAH</a:t>
            </a:r>
            <a:r>
              <a:rPr lang="sl-SI" sz="2800" dirty="0"/>
              <a:t> slovenskih posvetnih pesmi </a:t>
            </a:r>
          </a:p>
        </p:txBody>
      </p:sp>
      <p:pic>
        <p:nvPicPr>
          <p:cNvPr id="6" name="Slika 5" descr="PISANIC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48064" y="1628799"/>
            <a:ext cx="2880320" cy="5032089"/>
          </a:xfrm>
          <a:prstGeom prst="rect">
            <a:avLst/>
          </a:prstGeom>
        </p:spPr>
      </p:pic>
      <p:sp>
        <p:nvSpPr>
          <p:cNvPr id="7" name="Desni zaviti oklepaj 6"/>
          <p:cNvSpPr/>
          <p:nvPr/>
        </p:nvSpPr>
        <p:spPr>
          <a:xfrm rot="5400000">
            <a:off x="2231740" y="3681028"/>
            <a:ext cx="360040" cy="1584176"/>
          </a:xfrm>
          <a:prstGeom prst="rightBrace">
            <a:avLst>
              <a:gd name="adj1" fmla="val 0"/>
              <a:gd name="adj2" fmla="val 48224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8" name="PoljeZBesedilom 7"/>
          <p:cNvSpPr txBox="1"/>
          <p:nvPr/>
        </p:nvSpPr>
        <p:spPr>
          <a:xfrm>
            <a:off x="1619672" y="4797152"/>
            <a:ext cx="17654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2400" dirty="0"/>
              <a:t>necerkvenih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 descr="bv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5856" y="1628800"/>
            <a:ext cx="1819275" cy="2505075"/>
          </a:xfrm>
          <a:prstGeom prst="rect">
            <a:avLst/>
          </a:prstGeom>
        </p:spPr>
      </p:pic>
      <p:sp>
        <p:nvSpPr>
          <p:cNvPr id="5" name="Zaobljeni pravokotnik 4"/>
          <p:cNvSpPr/>
          <p:nvPr/>
        </p:nvSpPr>
        <p:spPr>
          <a:xfrm>
            <a:off x="1043608" y="476672"/>
            <a:ext cx="5832648" cy="79208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l-SI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MARKO POHLIN</a:t>
            </a:r>
            <a:endParaRPr lang="sl-SI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" name="Slika 5" descr="gramatik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08104" y="1628800"/>
            <a:ext cx="3137123" cy="4391972"/>
          </a:xfrm>
          <a:prstGeom prst="rect">
            <a:avLst/>
          </a:prstGeom>
        </p:spPr>
      </p:pic>
      <p:sp>
        <p:nvSpPr>
          <p:cNvPr id="7" name="PoljeZBesedilom 6"/>
          <p:cNvSpPr txBox="1"/>
          <p:nvPr/>
        </p:nvSpPr>
        <p:spPr>
          <a:xfrm>
            <a:off x="755576" y="4797152"/>
            <a:ext cx="43924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sl-SI" sz="2800" dirty="0"/>
              <a:t> izdal </a:t>
            </a:r>
            <a:r>
              <a:rPr lang="sl-SI" sz="2800" b="1" dirty="0"/>
              <a:t>PRVO SLOVNICO </a:t>
            </a:r>
            <a:r>
              <a:rPr lang="sl-SI" sz="2800" dirty="0"/>
              <a:t>v nemškem jeziku </a:t>
            </a:r>
            <a:r>
              <a:rPr lang="sl-SI" sz="2800" b="1" dirty="0"/>
              <a:t>KRANYSKA GRAMATIKA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 descr="žz.jpg"/>
          <p:cNvPicPr>
            <a:picLocks noChangeAspect="1"/>
          </p:cNvPicPr>
          <p:nvPr/>
        </p:nvPicPr>
        <p:blipFill>
          <a:blip r:embed="rId2" cstate="print"/>
          <a:srcRect b="13839"/>
          <a:stretch>
            <a:fillRect/>
          </a:stretch>
        </p:blipFill>
        <p:spPr>
          <a:xfrm>
            <a:off x="3635896" y="1700808"/>
            <a:ext cx="1872208" cy="2742279"/>
          </a:xfrm>
          <a:prstGeom prst="rect">
            <a:avLst/>
          </a:prstGeom>
        </p:spPr>
      </p:pic>
      <p:sp>
        <p:nvSpPr>
          <p:cNvPr id="4" name="Zaobljeni pravokotnik 3"/>
          <p:cNvSpPr/>
          <p:nvPr/>
        </p:nvSpPr>
        <p:spPr>
          <a:xfrm>
            <a:off x="1835696" y="404664"/>
            <a:ext cx="4608512" cy="86409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l-SI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ŽIGA ZOIS - MENTOR</a:t>
            </a:r>
          </a:p>
        </p:txBody>
      </p:sp>
      <p:pic>
        <p:nvPicPr>
          <p:cNvPr id="5" name="Slika 4" descr="Jurij_Šubic_-_Žiga_Zoi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6136" y="1628800"/>
            <a:ext cx="2861765" cy="3429000"/>
          </a:xfrm>
          <a:prstGeom prst="rect">
            <a:avLst/>
          </a:prstGeom>
        </p:spPr>
      </p:pic>
      <p:sp>
        <p:nvSpPr>
          <p:cNvPr id="6" name="PoljeZBesedilom 5"/>
          <p:cNvSpPr txBox="1"/>
          <p:nvPr/>
        </p:nvSpPr>
        <p:spPr>
          <a:xfrm>
            <a:off x="755576" y="2204864"/>
            <a:ext cx="30243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sl-SI" sz="2400" dirty="0"/>
              <a:t> </a:t>
            </a:r>
            <a:r>
              <a:rPr lang="sl-SI" sz="2400" b="1" dirty="0"/>
              <a:t>BARON</a:t>
            </a:r>
            <a:r>
              <a:rPr lang="sl-SI" sz="2400" dirty="0"/>
              <a:t>, ki je imel bogato knjižnico</a:t>
            </a:r>
          </a:p>
          <a:p>
            <a:pPr>
              <a:buFont typeface="Wingdings" pitchFamily="2" charset="2"/>
              <a:buChar char="Ø"/>
            </a:pPr>
            <a:endParaRPr lang="sl-SI" sz="2400" dirty="0"/>
          </a:p>
          <a:p>
            <a:pPr>
              <a:buFont typeface="Wingdings" pitchFamily="2" charset="2"/>
              <a:buChar char="Ø"/>
            </a:pPr>
            <a:r>
              <a:rPr lang="sl-SI" sz="2400" dirty="0"/>
              <a:t> </a:t>
            </a:r>
            <a:r>
              <a:rPr lang="sl-SI" sz="2400" b="1" dirty="0"/>
              <a:t>MECEN ali DONATOR </a:t>
            </a:r>
            <a:r>
              <a:rPr lang="sl-SI" sz="2400" dirty="0"/>
              <a:t>številnim takratnim piscem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aobljeni pravokotnik 2"/>
          <p:cNvSpPr/>
          <p:nvPr/>
        </p:nvSpPr>
        <p:spPr>
          <a:xfrm>
            <a:off x="1835696" y="404664"/>
            <a:ext cx="4608512" cy="86409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l-SI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JURIJ JAPELJ</a:t>
            </a:r>
          </a:p>
        </p:txBody>
      </p:sp>
      <p:pic>
        <p:nvPicPr>
          <p:cNvPr id="4" name="Slika 3" descr="220px-Jurij_Japelj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59832" y="3501008"/>
            <a:ext cx="2095500" cy="3124200"/>
          </a:xfrm>
          <a:prstGeom prst="rect">
            <a:avLst/>
          </a:prstGeom>
        </p:spPr>
      </p:pic>
      <p:pic>
        <p:nvPicPr>
          <p:cNvPr id="6" name="Slika 5" descr="japelj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8024" y="1340768"/>
            <a:ext cx="1952625" cy="2343150"/>
          </a:xfrm>
          <a:prstGeom prst="rect">
            <a:avLst/>
          </a:prstGeom>
        </p:spPr>
      </p:pic>
      <p:pic>
        <p:nvPicPr>
          <p:cNvPr id="5" name="Slika 4" descr="japelj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16216" y="2708920"/>
            <a:ext cx="2304256" cy="3805314"/>
          </a:xfrm>
          <a:prstGeom prst="rect">
            <a:avLst/>
          </a:prstGeom>
        </p:spPr>
      </p:pic>
      <p:sp>
        <p:nvSpPr>
          <p:cNvPr id="7" name="PoljeZBesedilom 6"/>
          <p:cNvSpPr txBox="1"/>
          <p:nvPr/>
        </p:nvSpPr>
        <p:spPr>
          <a:xfrm>
            <a:off x="755576" y="2204864"/>
            <a:ext cx="36724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sl-SI" sz="2400" dirty="0"/>
              <a:t> </a:t>
            </a:r>
            <a:r>
              <a:rPr lang="sl-SI" sz="2400" b="1" dirty="0"/>
              <a:t>PRVI PREVOD SVETEGA PISMA </a:t>
            </a:r>
            <a:r>
              <a:rPr lang="sl-SI" sz="2400" dirty="0"/>
              <a:t>po protestantizmu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aobljeni pravokotnik 2"/>
          <p:cNvSpPr/>
          <p:nvPr/>
        </p:nvSpPr>
        <p:spPr>
          <a:xfrm>
            <a:off x="1835696" y="404664"/>
            <a:ext cx="4608512" cy="864096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sl-SI" sz="32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JERNEJ KOPITAR</a:t>
            </a:r>
          </a:p>
        </p:txBody>
      </p:sp>
      <p:pic>
        <p:nvPicPr>
          <p:cNvPr id="4" name="Slika 3" descr="946c6440daed6b192b0661e226b15331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4288" y="404664"/>
            <a:ext cx="1688592" cy="2340864"/>
          </a:xfrm>
          <a:prstGeom prst="rect">
            <a:avLst/>
          </a:prstGeom>
        </p:spPr>
      </p:pic>
      <p:pic>
        <p:nvPicPr>
          <p:cNvPr id="5" name="Slika 4" descr="jernej_kopita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259632" y="4149080"/>
            <a:ext cx="3438324" cy="2376264"/>
          </a:xfrm>
          <a:prstGeom prst="rect">
            <a:avLst/>
          </a:prstGeom>
        </p:spPr>
      </p:pic>
      <p:pic>
        <p:nvPicPr>
          <p:cNvPr id="6" name="Slika 5" descr="HE6_0513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508104" y="2636912"/>
            <a:ext cx="2520280" cy="3948220"/>
          </a:xfrm>
          <a:prstGeom prst="rect">
            <a:avLst/>
          </a:prstGeom>
        </p:spPr>
      </p:pic>
      <p:sp>
        <p:nvSpPr>
          <p:cNvPr id="7" name="PoljeZBesedilom 6"/>
          <p:cNvSpPr txBox="1"/>
          <p:nvPr/>
        </p:nvSpPr>
        <p:spPr>
          <a:xfrm>
            <a:off x="1259632" y="2348880"/>
            <a:ext cx="33843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sl-SI" sz="2400" dirty="0"/>
              <a:t> </a:t>
            </a:r>
            <a:r>
              <a:rPr lang="sl-SI" sz="2400" b="1" dirty="0"/>
              <a:t>JEZIKOSLOVEC</a:t>
            </a:r>
          </a:p>
          <a:p>
            <a:pPr>
              <a:buFont typeface="Wingdings" pitchFamily="2" charset="2"/>
              <a:buChar char="Ø"/>
            </a:pPr>
            <a:r>
              <a:rPr lang="sl-SI" sz="2400" dirty="0"/>
              <a:t> bil je v sporu s </a:t>
            </a:r>
            <a:r>
              <a:rPr lang="sl-SI" sz="2400" b="1" dirty="0"/>
              <a:t>PREŠERNOM</a:t>
            </a:r>
            <a:r>
              <a:rPr lang="sl-SI" sz="2400" dirty="0"/>
              <a:t> </a:t>
            </a:r>
            <a:r>
              <a:rPr lang="sl-SI" sz="2400" i="1" dirty="0"/>
              <a:t>(“le čevlje sodi naj kopitar”</a:t>
            </a:r>
            <a:r>
              <a:rPr lang="sl-SI" sz="2400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/>
              <a:t>POMEN LETNIC</a:t>
            </a:r>
          </a:p>
        </p:txBody>
      </p:sp>
      <p:sp>
        <p:nvSpPr>
          <p:cNvPr id="3" name="Petkotnik 2"/>
          <p:cNvSpPr/>
          <p:nvPr/>
        </p:nvSpPr>
        <p:spPr>
          <a:xfrm>
            <a:off x="683568" y="2204864"/>
            <a:ext cx="2448272" cy="115212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1768 - ZAČETEK</a:t>
            </a:r>
          </a:p>
        </p:txBody>
      </p:sp>
      <p:sp>
        <p:nvSpPr>
          <p:cNvPr id="4" name="Petkotnik 3"/>
          <p:cNvSpPr/>
          <p:nvPr/>
        </p:nvSpPr>
        <p:spPr>
          <a:xfrm>
            <a:off x="3635896" y="2276872"/>
            <a:ext cx="2448272" cy="1152128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1780 - UVELJAVITEV</a:t>
            </a:r>
          </a:p>
        </p:txBody>
      </p:sp>
      <p:sp>
        <p:nvSpPr>
          <p:cNvPr id="5" name="Pravokotnik 4"/>
          <p:cNvSpPr/>
          <p:nvPr/>
        </p:nvSpPr>
        <p:spPr>
          <a:xfrm>
            <a:off x="6516216" y="2276872"/>
            <a:ext cx="2160240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1819 - KONEC</a:t>
            </a:r>
          </a:p>
        </p:txBody>
      </p:sp>
      <p:cxnSp>
        <p:nvCxnSpPr>
          <p:cNvPr id="7" name="Raven puščični konektor 6"/>
          <p:cNvCxnSpPr>
            <a:stCxn id="3" idx="2"/>
          </p:cNvCxnSpPr>
          <p:nvPr/>
        </p:nvCxnSpPr>
        <p:spPr>
          <a:xfrm>
            <a:off x="1619672" y="3356992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Raven puščični konektor 7"/>
          <p:cNvCxnSpPr/>
          <p:nvPr/>
        </p:nvCxnSpPr>
        <p:spPr>
          <a:xfrm>
            <a:off x="4499992" y="3429000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Raven puščični konektor 8"/>
          <p:cNvCxnSpPr/>
          <p:nvPr/>
        </p:nvCxnSpPr>
        <p:spPr>
          <a:xfrm>
            <a:off x="7524328" y="3429000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Zaobljeni pravokotnik 9"/>
          <p:cNvSpPr/>
          <p:nvPr/>
        </p:nvSpPr>
        <p:spPr>
          <a:xfrm>
            <a:off x="323528" y="4149080"/>
            <a:ext cx="2736304" cy="18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MARKO POHLIN IZDA KRANJSKO GRAMATIKO</a:t>
            </a:r>
          </a:p>
        </p:txBody>
      </p:sp>
      <p:sp>
        <p:nvSpPr>
          <p:cNvPr id="11" name="Zaobljeni pravokotnik 10"/>
          <p:cNvSpPr/>
          <p:nvPr/>
        </p:nvSpPr>
        <p:spPr>
          <a:xfrm>
            <a:off x="3275856" y="4149080"/>
            <a:ext cx="2736304" cy="18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ZOISOV KROŽEK</a:t>
            </a:r>
          </a:p>
        </p:txBody>
      </p:sp>
      <p:sp>
        <p:nvSpPr>
          <p:cNvPr id="12" name="Zaobljeni pravokotnik 11"/>
          <p:cNvSpPr/>
          <p:nvPr/>
        </p:nvSpPr>
        <p:spPr>
          <a:xfrm>
            <a:off x="6228184" y="4149080"/>
            <a:ext cx="2736304" cy="18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ZOISOVA IN VODNIKOVA SMRT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10" grpId="0" animBg="1"/>
      <p:bldP spid="11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RAZSVETLJENSTVO ← RAZSVETLITI</a:t>
            </a:r>
          </a:p>
        </p:txBody>
      </p:sp>
      <p:pic>
        <p:nvPicPr>
          <p:cNvPr id="3" name="Slika 2" descr="KJ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3848" y="1484784"/>
            <a:ext cx="2311127" cy="2964779"/>
          </a:xfrm>
          <a:prstGeom prst="rect">
            <a:avLst/>
          </a:prstGeom>
        </p:spPr>
      </p:pic>
      <p:sp>
        <p:nvSpPr>
          <p:cNvPr id="4" name="PoljeZBesedilom 3"/>
          <p:cNvSpPr txBox="1"/>
          <p:nvPr/>
        </p:nvSpPr>
        <p:spPr>
          <a:xfrm>
            <a:off x="1115616" y="5517232"/>
            <a:ext cx="73448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Calibri"/>
              </a:rPr>
              <a:t>② </a:t>
            </a:r>
            <a:r>
              <a:rPr lang="sl-SI" sz="2400" dirty="0"/>
              <a:t>RAZSVETLITI PREJ NEUKO LJUDSTVO, OMOGOČITI NAPREDEK, RAZVOJ …</a:t>
            </a:r>
          </a:p>
        </p:txBody>
      </p:sp>
      <p:sp>
        <p:nvSpPr>
          <p:cNvPr id="5" name="PoljeZBesedilom 4"/>
          <p:cNvSpPr txBox="1"/>
          <p:nvPr/>
        </p:nvSpPr>
        <p:spPr>
          <a:xfrm>
            <a:off x="5940152" y="2060848"/>
            <a:ext cx="259228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/>
              <a:t>POSVETILO SE MI JE</a:t>
            </a:r>
          </a:p>
          <a:p>
            <a:pPr algn="ctr"/>
            <a:endParaRPr lang="sl-SI" dirty="0"/>
          </a:p>
          <a:p>
            <a:pPr algn="ctr"/>
            <a:endParaRPr lang="sl-SI" dirty="0"/>
          </a:p>
          <a:p>
            <a:pPr algn="ctr"/>
            <a:r>
              <a:rPr lang="sl-SI" dirty="0"/>
              <a:t>NEKAJ JE RAZUMEL  </a:t>
            </a:r>
          </a:p>
          <a:p>
            <a:pPr algn="ctr"/>
            <a:endParaRPr lang="sl-SI" dirty="0"/>
          </a:p>
          <a:p>
            <a:pPr algn="ctr"/>
            <a:endParaRPr lang="sl-SI" dirty="0"/>
          </a:p>
          <a:p>
            <a:pPr algn="ctr"/>
            <a:r>
              <a:rPr lang="sl-SI" dirty="0"/>
              <a:t>PREVLADUJE </a:t>
            </a:r>
            <a:r>
              <a:rPr lang="sl-SI" sz="3200" b="1" dirty="0"/>
              <a:t>RAZUM</a:t>
            </a:r>
            <a:endParaRPr lang="sl-SI" b="1" dirty="0"/>
          </a:p>
          <a:p>
            <a:pPr algn="ctr"/>
            <a:endParaRPr lang="sl-SI" dirty="0"/>
          </a:p>
        </p:txBody>
      </p:sp>
      <p:sp>
        <p:nvSpPr>
          <p:cNvPr id="6" name="Puščica dol 5"/>
          <p:cNvSpPr/>
          <p:nvPr/>
        </p:nvSpPr>
        <p:spPr>
          <a:xfrm>
            <a:off x="7092280" y="2492896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7" name="Puščica dol 6"/>
          <p:cNvSpPr/>
          <p:nvPr/>
        </p:nvSpPr>
        <p:spPr>
          <a:xfrm>
            <a:off x="7092280" y="3284984"/>
            <a:ext cx="21602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026" name="Litebulb"/>
          <p:cNvSpPr>
            <a:spLocks noEditPoints="1" noChangeArrowheads="1"/>
          </p:cNvSpPr>
          <p:nvPr/>
        </p:nvSpPr>
        <p:spPr bwMode="auto">
          <a:xfrm>
            <a:off x="7884368" y="980728"/>
            <a:ext cx="746199" cy="1013668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7782 h 21600"/>
              <a:gd name="T4" fmla="*/ 0 w 21600"/>
              <a:gd name="T5" fmla="*/ 7782 h 21600"/>
              <a:gd name="T6" fmla="*/ 10800 w 21600"/>
              <a:gd name="T7" fmla="*/ 21600 h 21600"/>
              <a:gd name="T8" fmla="*/ 3556 w 21600"/>
              <a:gd name="T9" fmla="*/ 2188 h 21600"/>
              <a:gd name="T10" fmla="*/ 18277 w 21600"/>
              <a:gd name="T11" fmla="*/ 9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825" y="21723"/>
                </a:moveTo>
                <a:lnTo>
                  <a:pt x="11215" y="21723"/>
                </a:lnTo>
                <a:lnTo>
                  <a:pt x="11552" y="21688"/>
                </a:lnTo>
                <a:lnTo>
                  <a:pt x="11916" y="21617"/>
                </a:lnTo>
                <a:lnTo>
                  <a:pt x="12253" y="21547"/>
                </a:lnTo>
                <a:lnTo>
                  <a:pt x="12617" y="21441"/>
                </a:lnTo>
                <a:lnTo>
                  <a:pt x="12902" y="21317"/>
                </a:lnTo>
                <a:lnTo>
                  <a:pt x="13162" y="21176"/>
                </a:lnTo>
                <a:lnTo>
                  <a:pt x="13396" y="21000"/>
                </a:lnTo>
                <a:lnTo>
                  <a:pt x="13655" y="20841"/>
                </a:lnTo>
                <a:lnTo>
                  <a:pt x="13863" y="20629"/>
                </a:lnTo>
                <a:lnTo>
                  <a:pt x="14045" y="20435"/>
                </a:lnTo>
                <a:lnTo>
                  <a:pt x="14200" y="20223"/>
                </a:lnTo>
                <a:lnTo>
                  <a:pt x="14356" y="19994"/>
                </a:lnTo>
                <a:lnTo>
                  <a:pt x="14460" y="19747"/>
                </a:lnTo>
                <a:lnTo>
                  <a:pt x="14512" y="19482"/>
                </a:lnTo>
                <a:lnTo>
                  <a:pt x="14512" y="19235"/>
                </a:lnTo>
                <a:lnTo>
                  <a:pt x="14512" y="19147"/>
                </a:lnTo>
                <a:lnTo>
                  <a:pt x="14512" y="18900"/>
                </a:lnTo>
                <a:lnTo>
                  <a:pt x="14512" y="18529"/>
                </a:lnTo>
                <a:lnTo>
                  <a:pt x="14512" y="18052"/>
                </a:lnTo>
                <a:lnTo>
                  <a:pt x="14512" y="17505"/>
                </a:lnTo>
                <a:lnTo>
                  <a:pt x="14512" y="16976"/>
                </a:lnTo>
                <a:lnTo>
                  <a:pt x="14512" y="16464"/>
                </a:lnTo>
                <a:lnTo>
                  <a:pt x="14512" y="15952"/>
                </a:lnTo>
                <a:lnTo>
                  <a:pt x="14512" y="15758"/>
                </a:lnTo>
                <a:lnTo>
                  <a:pt x="14616" y="15547"/>
                </a:lnTo>
                <a:lnTo>
                  <a:pt x="14694" y="15352"/>
                </a:lnTo>
                <a:lnTo>
                  <a:pt x="14798" y="15141"/>
                </a:lnTo>
                <a:lnTo>
                  <a:pt x="15161" y="14735"/>
                </a:lnTo>
                <a:lnTo>
                  <a:pt x="15602" y="14329"/>
                </a:lnTo>
                <a:lnTo>
                  <a:pt x="16745" y="13552"/>
                </a:lnTo>
                <a:lnTo>
                  <a:pt x="18043" y="12670"/>
                </a:lnTo>
                <a:lnTo>
                  <a:pt x="18744" y="12194"/>
                </a:lnTo>
                <a:lnTo>
                  <a:pt x="19341" y="11647"/>
                </a:lnTo>
                <a:lnTo>
                  <a:pt x="19938" y="11099"/>
                </a:lnTo>
                <a:lnTo>
                  <a:pt x="20483" y="10464"/>
                </a:lnTo>
                <a:lnTo>
                  <a:pt x="20743" y="10164"/>
                </a:lnTo>
                <a:lnTo>
                  <a:pt x="20950" y="9794"/>
                </a:lnTo>
                <a:lnTo>
                  <a:pt x="21132" y="9441"/>
                </a:lnTo>
                <a:lnTo>
                  <a:pt x="21288" y="9035"/>
                </a:lnTo>
                <a:lnTo>
                  <a:pt x="21444" y="8664"/>
                </a:lnTo>
                <a:lnTo>
                  <a:pt x="21548" y="8223"/>
                </a:lnTo>
                <a:lnTo>
                  <a:pt x="21600" y="7782"/>
                </a:lnTo>
                <a:lnTo>
                  <a:pt x="21600" y="7341"/>
                </a:lnTo>
                <a:lnTo>
                  <a:pt x="21600" y="6935"/>
                </a:lnTo>
                <a:lnTo>
                  <a:pt x="21548" y="6564"/>
                </a:lnTo>
                <a:lnTo>
                  <a:pt x="21496" y="6229"/>
                </a:lnTo>
                <a:lnTo>
                  <a:pt x="21392" y="5858"/>
                </a:lnTo>
                <a:lnTo>
                  <a:pt x="21288" y="5523"/>
                </a:lnTo>
                <a:lnTo>
                  <a:pt x="21132" y="5135"/>
                </a:lnTo>
                <a:lnTo>
                  <a:pt x="20950" y="4800"/>
                </a:lnTo>
                <a:lnTo>
                  <a:pt x="20743" y="4464"/>
                </a:lnTo>
                <a:lnTo>
                  <a:pt x="20535" y="4164"/>
                </a:lnTo>
                <a:lnTo>
                  <a:pt x="20301" y="3847"/>
                </a:lnTo>
                <a:lnTo>
                  <a:pt x="20042" y="3547"/>
                </a:lnTo>
                <a:lnTo>
                  <a:pt x="19782" y="3247"/>
                </a:lnTo>
                <a:lnTo>
                  <a:pt x="19133" y="2664"/>
                </a:lnTo>
                <a:lnTo>
                  <a:pt x="18458" y="2152"/>
                </a:lnTo>
                <a:lnTo>
                  <a:pt x="17705" y="1694"/>
                </a:lnTo>
                <a:lnTo>
                  <a:pt x="16849" y="1252"/>
                </a:lnTo>
                <a:lnTo>
                  <a:pt x="16407" y="1076"/>
                </a:lnTo>
                <a:lnTo>
                  <a:pt x="15940" y="900"/>
                </a:lnTo>
                <a:lnTo>
                  <a:pt x="15499" y="741"/>
                </a:lnTo>
                <a:lnTo>
                  <a:pt x="15057" y="600"/>
                </a:lnTo>
                <a:lnTo>
                  <a:pt x="14564" y="458"/>
                </a:lnTo>
                <a:lnTo>
                  <a:pt x="14045" y="335"/>
                </a:lnTo>
                <a:lnTo>
                  <a:pt x="13500" y="229"/>
                </a:lnTo>
                <a:lnTo>
                  <a:pt x="13006" y="158"/>
                </a:lnTo>
                <a:lnTo>
                  <a:pt x="12461" y="88"/>
                </a:lnTo>
                <a:lnTo>
                  <a:pt x="11968" y="52"/>
                </a:lnTo>
                <a:lnTo>
                  <a:pt x="11423" y="17"/>
                </a:lnTo>
                <a:lnTo>
                  <a:pt x="10825" y="17"/>
                </a:lnTo>
                <a:lnTo>
                  <a:pt x="10254" y="17"/>
                </a:lnTo>
                <a:lnTo>
                  <a:pt x="9709" y="52"/>
                </a:lnTo>
                <a:lnTo>
                  <a:pt x="9216" y="88"/>
                </a:lnTo>
                <a:lnTo>
                  <a:pt x="8671" y="158"/>
                </a:lnTo>
                <a:lnTo>
                  <a:pt x="8177" y="229"/>
                </a:lnTo>
                <a:lnTo>
                  <a:pt x="7632" y="335"/>
                </a:lnTo>
                <a:lnTo>
                  <a:pt x="7113" y="458"/>
                </a:lnTo>
                <a:lnTo>
                  <a:pt x="6620" y="600"/>
                </a:lnTo>
                <a:lnTo>
                  <a:pt x="6178" y="741"/>
                </a:lnTo>
                <a:lnTo>
                  <a:pt x="5737" y="900"/>
                </a:lnTo>
                <a:lnTo>
                  <a:pt x="5270" y="1076"/>
                </a:lnTo>
                <a:lnTo>
                  <a:pt x="4828" y="1252"/>
                </a:lnTo>
                <a:lnTo>
                  <a:pt x="3972" y="1694"/>
                </a:lnTo>
                <a:lnTo>
                  <a:pt x="3219" y="2152"/>
                </a:lnTo>
                <a:lnTo>
                  <a:pt x="2544" y="2664"/>
                </a:lnTo>
                <a:lnTo>
                  <a:pt x="1895" y="3247"/>
                </a:lnTo>
                <a:lnTo>
                  <a:pt x="1635" y="3547"/>
                </a:lnTo>
                <a:lnTo>
                  <a:pt x="1375" y="3847"/>
                </a:lnTo>
                <a:lnTo>
                  <a:pt x="1142" y="4164"/>
                </a:lnTo>
                <a:lnTo>
                  <a:pt x="934" y="4464"/>
                </a:lnTo>
                <a:lnTo>
                  <a:pt x="726" y="4800"/>
                </a:lnTo>
                <a:lnTo>
                  <a:pt x="545" y="5135"/>
                </a:lnTo>
                <a:lnTo>
                  <a:pt x="389" y="5523"/>
                </a:lnTo>
                <a:lnTo>
                  <a:pt x="285" y="5858"/>
                </a:lnTo>
                <a:lnTo>
                  <a:pt x="181" y="6229"/>
                </a:lnTo>
                <a:lnTo>
                  <a:pt x="129" y="6564"/>
                </a:lnTo>
                <a:lnTo>
                  <a:pt x="77" y="6935"/>
                </a:lnTo>
                <a:lnTo>
                  <a:pt x="77" y="7341"/>
                </a:lnTo>
                <a:lnTo>
                  <a:pt x="77" y="7782"/>
                </a:lnTo>
                <a:lnTo>
                  <a:pt x="129" y="8223"/>
                </a:lnTo>
                <a:lnTo>
                  <a:pt x="233" y="8664"/>
                </a:lnTo>
                <a:lnTo>
                  <a:pt x="389" y="9035"/>
                </a:lnTo>
                <a:lnTo>
                  <a:pt x="545" y="9441"/>
                </a:lnTo>
                <a:lnTo>
                  <a:pt x="726" y="9794"/>
                </a:lnTo>
                <a:lnTo>
                  <a:pt x="934" y="10164"/>
                </a:lnTo>
                <a:lnTo>
                  <a:pt x="1194" y="10464"/>
                </a:lnTo>
                <a:lnTo>
                  <a:pt x="1739" y="11099"/>
                </a:lnTo>
                <a:lnTo>
                  <a:pt x="2336" y="11647"/>
                </a:lnTo>
                <a:lnTo>
                  <a:pt x="2933" y="12194"/>
                </a:lnTo>
                <a:lnTo>
                  <a:pt x="3634" y="12670"/>
                </a:lnTo>
                <a:lnTo>
                  <a:pt x="4932" y="13552"/>
                </a:lnTo>
                <a:lnTo>
                  <a:pt x="6075" y="14329"/>
                </a:lnTo>
                <a:lnTo>
                  <a:pt x="6516" y="14735"/>
                </a:lnTo>
                <a:lnTo>
                  <a:pt x="6879" y="15141"/>
                </a:lnTo>
                <a:lnTo>
                  <a:pt x="6983" y="15352"/>
                </a:lnTo>
                <a:lnTo>
                  <a:pt x="7061" y="15547"/>
                </a:lnTo>
                <a:lnTo>
                  <a:pt x="7165" y="15758"/>
                </a:lnTo>
                <a:lnTo>
                  <a:pt x="7165" y="15952"/>
                </a:lnTo>
                <a:lnTo>
                  <a:pt x="7165" y="16464"/>
                </a:lnTo>
                <a:lnTo>
                  <a:pt x="7165" y="16976"/>
                </a:lnTo>
                <a:lnTo>
                  <a:pt x="7165" y="17505"/>
                </a:lnTo>
                <a:lnTo>
                  <a:pt x="7165" y="18052"/>
                </a:lnTo>
                <a:lnTo>
                  <a:pt x="7165" y="18529"/>
                </a:lnTo>
                <a:lnTo>
                  <a:pt x="7165" y="18900"/>
                </a:lnTo>
                <a:lnTo>
                  <a:pt x="7165" y="19147"/>
                </a:lnTo>
                <a:lnTo>
                  <a:pt x="7165" y="19235"/>
                </a:lnTo>
                <a:lnTo>
                  <a:pt x="7165" y="19482"/>
                </a:lnTo>
                <a:lnTo>
                  <a:pt x="7217" y="19747"/>
                </a:lnTo>
                <a:lnTo>
                  <a:pt x="7321" y="19994"/>
                </a:lnTo>
                <a:lnTo>
                  <a:pt x="7476" y="20223"/>
                </a:lnTo>
                <a:lnTo>
                  <a:pt x="7632" y="20435"/>
                </a:lnTo>
                <a:lnTo>
                  <a:pt x="7814" y="20629"/>
                </a:lnTo>
                <a:lnTo>
                  <a:pt x="8022" y="20841"/>
                </a:lnTo>
                <a:lnTo>
                  <a:pt x="8281" y="21000"/>
                </a:lnTo>
                <a:lnTo>
                  <a:pt x="8515" y="21176"/>
                </a:lnTo>
                <a:lnTo>
                  <a:pt x="8775" y="21317"/>
                </a:lnTo>
                <a:lnTo>
                  <a:pt x="9060" y="21441"/>
                </a:lnTo>
                <a:lnTo>
                  <a:pt x="9424" y="21547"/>
                </a:lnTo>
                <a:lnTo>
                  <a:pt x="9761" y="21617"/>
                </a:lnTo>
                <a:lnTo>
                  <a:pt x="10125" y="21688"/>
                </a:lnTo>
                <a:lnTo>
                  <a:pt x="10462" y="21723"/>
                </a:lnTo>
                <a:lnTo>
                  <a:pt x="10825" y="21723"/>
                </a:lnTo>
                <a:close/>
              </a:path>
              <a:path w="21600" h="21600" extrusionOk="0">
                <a:moveTo>
                  <a:pt x="9242" y="14417"/>
                </a:moveTo>
                <a:lnTo>
                  <a:pt x="8541" y="12035"/>
                </a:lnTo>
                <a:lnTo>
                  <a:pt x="7295" y="10129"/>
                </a:lnTo>
                <a:lnTo>
                  <a:pt x="6905" y="9652"/>
                </a:lnTo>
                <a:lnTo>
                  <a:pt x="8541" y="10182"/>
                </a:lnTo>
                <a:lnTo>
                  <a:pt x="9787" y="9547"/>
                </a:lnTo>
                <a:lnTo>
                  <a:pt x="11189" y="10129"/>
                </a:lnTo>
                <a:lnTo>
                  <a:pt x="12279" y="9547"/>
                </a:lnTo>
                <a:lnTo>
                  <a:pt x="13370" y="10076"/>
                </a:lnTo>
                <a:lnTo>
                  <a:pt x="14850" y="9652"/>
                </a:lnTo>
                <a:lnTo>
                  <a:pt x="12902" y="12247"/>
                </a:lnTo>
                <a:lnTo>
                  <a:pt x="12357" y="14417"/>
                </a:lnTo>
                <a:moveTo>
                  <a:pt x="7191" y="15952"/>
                </a:moveTo>
                <a:lnTo>
                  <a:pt x="14512" y="15952"/>
                </a:lnTo>
                <a:lnTo>
                  <a:pt x="14512" y="17064"/>
                </a:lnTo>
                <a:lnTo>
                  <a:pt x="7191" y="17047"/>
                </a:lnTo>
                <a:lnTo>
                  <a:pt x="7191" y="18123"/>
                </a:lnTo>
                <a:lnTo>
                  <a:pt x="14512" y="18158"/>
                </a:lnTo>
                <a:lnTo>
                  <a:pt x="14538" y="19182"/>
                </a:lnTo>
                <a:lnTo>
                  <a:pt x="7217" y="19182"/>
                </a:lnTo>
              </a:path>
            </a:pathLst>
          </a:custGeom>
          <a:solidFill>
            <a:srgbClr val="FFFFCC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9" name="PoljeZBesedilom 8"/>
          <p:cNvSpPr txBox="1"/>
          <p:nvPr/>
        </p:nvSpPr>
        <p:spPr>
          <a:xfrm>
            <a:off x="467544" y="3645024"/>
            <a:ext cx="21602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000" dirty="0">
                <a:latin typeface="Calibri"/>
              </a:rPr>
              <a:t>①  </a:t>
            </a:r>
            <a:r>
              <a:rPr lang="sl-SI" sz="2000" dirty="0"/>
              <a:t>razsvetliti  nekaj, kar je temno (prostor)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14400" y="274638"/>
            <a:ext cx="7715200" cy="850106"/>
          </a:xfrm>
        </p:spPr>
        <p:txBody>
          <a:bodyPr/>
          <a:lstStyle/>
          <a:p>
            <a:r>
              <a:rPr lang="sl-SI" dirty="0"/>
              <a:t>RAZSVETLJENSTVO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95536" y="2348880"/>
            <a:ext cx="8291264" cy="3777283"/>
          </a:xfrm>
        </p:spPr>
        <p:txBody>
          <a:bodyPr/>
          <a:lstStyle/>
          <a:p>
            <a:pPr>
              <a:buNone/>
            </a:pPr>
            <a:r>
              <a:rPr lang="sl-SI" dirty="0"/>
              <a:t>DUHOVNO IN DRUŽBENO GIBANJE V 18. STOLETJU – prizadevalo si je za posameznikov in skupni napredek na temelju človekovega razuma in naravnih pravic</a:t>
            </a:r>
          </a:p>
        </p:txBody>
      </p:sp>
      <p:sp>
        <p:nvSpPr>
          <p:cNvPr id="4" name="Puščica dol 3"/>
          <p:cNvSpPr/>
          <p:nvPr/>
        </p:nvSpPr>
        <p:spPr>
          <a:xfrm>
            <a:off x="2915816" y="1124744"/>
            <a:ext cx="576064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Desni zaviti oklepaj 4"/>
          <p:cNvSpPr/>
          <p:nvPr/>
        </p:nvSpPr>
        <p:spPr>
          <a:xfrm rot="5400000">
            <a:off x="5652120" y="3140968"/>
            <a:ext cx="936104" cy="2664296"/>
          </a:xfrm>
          <a:prstGeom prst="righ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6" name="PoljeZBesedilom 5"/>
          <p:cNvSpPr txBox="1"/>
          <p:nvPr/>
        </p:nvSpPr>
        <p:spPr>
          <a:xfrm>
            <a:off x="2843808" y="5229200"/>
            <a:ext cx="5904656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sl-SI" sz="2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PRAVICA DO ČLOVEKOVEGA DOSTOJANSTVA, SREČE, NARODNE PRIPADNOSTI 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ka 5" descr="v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84168" y="2060848"/>
            <a:ext cx="2895600" cy="2736304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Zgodovinski dogodki</a:t>
            </a:r>
          </a:p>
        </p:txBody>
      </p:sp>
      <p:pic>
        <p:nvPicPr>
          <p:cNvPr id="4" name="Slika 3" descr="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1628800"/>
            <a:ext cx="2964329" cy="2448272"/>
          </a:xfrm>
          <a:prstGeom prst="rect">
            <a:avLst/>
          </a:prstGeom>
        </p:spPr>
      </p:pic>
      <p:pic>
        <p:nvPicPr>
          <p:cNvPr id="5" name="Slika 4" descr="te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91880" y="1556792"/>
            <a:ext cx="2696825" cy="3600400"/>
          </a:xfrm>
          <a:prstGeom prst="rect">
            <a:avLst/>
          </a:prstGeom>
        </p:spPr>
      </p:pic>
      <p:sp>
        <p:nvSpPr>
          <p:cNvPr id="7" name="PoljeZBesedilom 6"/>
          <p:cNvSpPr txBox="1"/>
          <p:nvPr/>
        </p:nvSpPr>
        <p:spPr>
          <a:xfrm>
            <a:off x="467544" y="4653136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/>
              <a:t>FRANCOSKA REVOLUCIJA</a:t>
            </a:r>
          </a:p>
        </p:txBody>
      </p:sp>
      <p:sp>
        <p:nvSpPr>
          <p:cNvPr id="8" name="PoljeZBesedilom 7"/>
          <p:cNvSpPr txBox="1"/>
          <p:nvPr/>
        </p:nvSpPr>
        <p:spPr>
          <a:xfrm>
            <a:off x="3635896" y="5373216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/>
              <a:t>MARIJA TEREZIJA 	        IN		JOŽEF II.</a:t>
            </a:r>
          </a:p>
        </p:txBody>
      </p:sp>
      <p:sp>
        <p:nvSpPr>
          <p:cNvPr id="9" name="PoljeZBesedilom 8"/>
          <p:cNvSpPr txBox="1"/>
          <p:nvPr/>
        </p:nvSpPr>
        <p:spPr>
          <a:xfrm>
            <a:off x="827584" y="5301208"/>
            <a:ext cx="22322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2000" dirty="0">
                <a:hlinkClick r:id="rId5" tooltip="Liberté, égalité, fraternité"/>
              </a:rPr>
              <a:t>LIBERTÉ </a:t>
            </a:r>
          </a:p>
          <a:p>
            <a:pPr algn="ctr"/>
            <a:r>
              <a:rPr lang="sl-SI" sz="2000" dirty="0">
                <a:hlinkClick r:id="rId5" tooltip="Liberté, égalité, fraternité"/>
              </a:rPr>
              <a:t>ÉGALITÉ</a:t>
            </a:r>
          </a:p>
          <a:p>
            <a:pPr algn="ctr"/>
            <a:r>
              <a:rPr lang="sl-SI" sz="2000" dirty="0">
                <a:hlinkClick r:id="rId5" tooltip="Liberté, égalité, fraternité"/>
              </a:rPr>
              <a:t> FRATERNITÉ</a:t>
            </a:r>
            <a:r>
              <a:rPr lang="sl-SI" sz="20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12968" cy="1143000"/>
          </a:xfrm>
        </p:spPr>
        <p:txBody>
          <a:bodyPr>
            <a:normAutofit/>
          </a:bodyPr>
          <a:lstStyle/>
          <a:p>
            <a:r>
              <a:rPr lang="sl-SI" dirty="0"/>
              <a:t>REFORME MARIJE TEREZIJE IN JOŽEFA II.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966428" y="1600200"/>
            <a:ext cx="7211144" cy="5069160"/>
          </a:xfrm>
        </p:spPr>
        <p:txBody>
          <a:bodyPr>
            <a:normAutofit fontScale="92500"/>
          </a:bodyPr>
          <a:lstStyle/>
          <a:p>
            <a:r>
              <a:rPr lang="sl-SI" dirty="0"/>
              <a:t>Obvezno šolanje. </a:t>
            </a:r>
          </a:p>
          <a:p>
            <a:r>
              <a:rPr lang="sl-SI" dirty="0"/>
              <a:t>Uvedba obvezne vojaške službe.</a:t>
            </a:r>
          </a:p>
          <a:p>
            <a:r>
              <a:rPr lang="sl-SI" dirty="0"/>
              <a:t>Sprememba fevdalne obveznosti (3 dni).</a:t>
            </a:r>
          </a:p>
          <a:p>
            <a:r>
              <a:rPr lang="sl-SI" dirty="0"/>
              <a:t>Pospeševanje kapitalizma in kmečke proizvodnje.</a:t>
            </a:r>
          </a:p>
          <a:p>
            <a:r>
              <a:rPr lang="sl-SI" dirty="0"/>
              <a:t>Pospeševanje nemškega šolstva.</a:t>
            </a:r>
          </a:p>
          <a:p>
            <a:r>
              <a:rPr lang="sl-SI" dirty="0"/>
              <a:t>Popis imetja, izmera zemljišč – davki.</a:t>
            </a:r>
          </a:p>
          <a:p>
            <a:r>
              <a:rPr lang="sl-SI" dirty="0"/>
              <a:t>Dopuščanje vseh veroizpovedi.</a:t>
            </a:r>
          </a:p>
          <a:p>
            <a:r>
              <a:rPr lang="sl-SI" dirty="0"/>
              <a:t>Sprememba sodstva in financ.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DRUŽBENE RAZMERE NA SLOVENSKEM</a:t>
            </a:r>
          </a:p>
        </p:txBody>
      </p:sp>
      <p:sp>
        <p:nvSpPr>
          <p:cNvPr id="3" name="Pravokotnik 2"/>
          <p:cNvSpPr/>
          <p:nvPr/>
        </p:nvSpPr>
        <p:spPr>
          <a:xfrm>
            <a:off x="611560" y="1268761"/>
            <a:ext cx="8280920" cy="58939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sl-SI" sz="2800" dirty="0"/>
              <a:t>v drugi polovici 18. stoletja se v Evropi ruši fevdalni red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l-SI" sz="2800" dirty="0"/>
              <a:t>pojavljajo se začetki kapitalizma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l-SI" sz="2800" dirty="0"/>
              <a:t>krepi se in bogati meščanstvo, ki zahteva več pravic, kar v Franciji privede do </a:t>
            </a:r>
            <a:r>
              <a:rPr lang="sl-SI" sz="2800" b="1" dirty="0"/>
              <a:t>FRANCOSKE REVOLUCIJE</a:t>
            </a:r>
            <a:r>
              <a:rPr lang="sl-SI" sz="2800" dirty="0"/>
              <a:t> (1789).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l-SI" sz="2800" dirty="0"/>
              <a:t>Slovenske pokrajine so del Avstrije, vladala sta cesarica </a:t>
            </a:r>
            <a:r>
              <a:rPr lang="sl-SI" sz="2800" b="1" dirty="0"/>
              <a:t>Marija Terezija </a:t>
            </a:r>
            <a:r>
              <a:rPr lang="sl-SI" sz="2800" dirty="0"/>
              <a:t>in njen sin </a:t>
            </a:r>
            <a:r>
              <a:rPr lang="sl-SI" sz="2800" b="1" dirty="0"/>
              <a:t>Jožef II.</a:t>
            </a:r>
            <a:r>
              <a:rPr lang="sl-SI" sz="2800" dirty="0"/>
              <a:t>, ki sta uvedla številne </a:t>
            </a:r>
            <a:r>
              <a:rPr lang="sl-SI" sz="2800" b="1" u="sng" dirty="0">
                <a:solidFill>
                  <a:srgbClr val="FF0000"/>
                </a:solidFill>
              </a:rPr>
              <a:t>reforme</a:t>
            </a:r>
            <a:r>
              <a:rPr lang="sl-SI" sz="2800" dirty="0"/>
              <a:t>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l-SI" sz="2800" dirty="0"/>
              <a:t>Slovenci so bili večinoma kmetje, ki so bili neizobraženi, izkoriščani, praznoverni.</a:t>
            </a:r>
            <a:br>
              <a:rPr lang="sl-SI" sz="3200" dirty="0"/>
            </a:br>
            <a:endParaRPr lang="sl-SI" sz="3200" dirty="0"/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endParaRPr lang="sl-SI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403648" y="188640"/>
            <a:ext cx="6203032" cy="850106"/>
          </a:xfrm>
        </p:spPr>
        <p:txBody>
          <a:bodyPr/>
          <a:lstStyle/>
          <a:p>
            <a:r>
              <a:rPr lang="sl-SI" dirty="0"/>
              <a:t>PREPOROD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467544" y="1124744"/>
            <a:ext cx="867645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l-SI" sz="3000" dirty="0"/>
              <a:t> Prvi razsvetljenci na Slovenskem so bili nemški izobraženci, ki jih je k nam pošiljala nemška oblast.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l-SI" sz="3000" dirty="0"/>
              <a:t> Uradovalo se je izključno v nemškem jeziku.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l-SI" sz="3000" dirty="0"/>
              <a:t> Šolstvo je bilo v nemškem jeziku.</a:t>
            </a:r>
            <a:br>
              <a:rPr lang="sl-SI" sz="3000" dirty="0"/>
            </a:br>
            <a:br>
              <a:rPr lang="sl-SI" sz="3000" dirty="0"/>
            </a:br>
            <a:endParaRPr lang="sl-SI" sz="3000" dirty="0"/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l-SI" sz="3000" dirty="0"/>
              <a:t> Rodi se </a:t>
            </a:r>
            <a:r>
              <a:rPr lang="sl-SI" sz="3000" b="1" dirty="0">
                <a:solidFill>
                  <a:srgbClr val="FF0000"/>
                </a:solidFill>
              </a:rPr>
              <a:t>slovenska narodna zavest.</a:t>
            </a:r>
          </a:p>
          <a:p>
            <a:pPr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sl-SI" sz="3000" b="1" dirty="0"/>
              <a:t> </a:t>
            </a:r>
            <a:r>
              <a:rPr lang="sl-SI" sz="3000" b="1" dirty="0">
                <a:solidFill>
                  <a:srgbClr val="C00000"/>
                </a:solidFill>
              </a:rPr>
              <a:t>PREPOROD</a:t>
            </a:r>
            <a:r>
              <a:rPr lang="sl-SI" sz="3000" dirty="0"/>
              <a:t> zato, ker so slov. intelektualci načrtno skrbeli za uveljavljanje slovenskega jezika na vseh področjih javnega življenja.</a:t>
            </a:r>
          </a:p>
        </p:txBody>
      </p:sp>
      <p:sp>
        <p:nvSpPr>
          <p:cNvPr id="5" name="Puščica dol 4"/>
          <p:cNvSpPr/>
          <p:nvPr/>
        </p:nvSpPr>
        <p:spPr>
          <a:xfrm>
            <a:off x="4139952" y="3284984"/>
            <a:ext cx="432048" cy="108012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3773016"/>
          </a:xfrm>
        </p:spPr>
        <p:txBody>
          <a:bodyPr/>
          <a:lstStyle/>
          <a:p>
            <a:pPr algn="ctr">
              <a:buNone/>
            </a:pPr>
            <a:r>
              <a:rPr lang="sl-SI" dirty="0"/>
              <a:t>Iz bojazni pred PONEMČEVANJEM slovenske dežele in ljudi se rodi več krožkov.</a:t>
            </a:r>
            <a:br>
              <a:rPr lang="sl-SI" dirty="0"/>
            </a:br>
            <a:endParaRPr lang="sl-SI" dirty="0"/>
          </a:p>
          <a:p>
            <a:pPr algn="ctr"/>
            <a:r>
              <a:rPr lang="sl-SI" dirty="0"/>
              <a:t>Slovenski intelektualci so načrtno skrbeli za uveljavljanje slovenskega jezika na vseh področjih javnega življenja.</a:t>
            </a:r>
          </a:p>
          <a:p>
            <a:pPr algn="ctr"/>
            <a:endParaRPr lang="sl-SI" dirty="0"/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457200" y="548680"/>
            <a:ext cx="8686800" cy="841248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3600" b="0" i="0" u="none" strike="noStrike" kern="1200" cap="all" spc="0" normalizeH="0" baseline="0" noProof="0" dirty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RAZSVETLJENSTVO NA SLOVENSKEM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tovanje">
  <a:themeElements>
    <a:clrScheme name="Potovanj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Potovanj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Potovanj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3603</TotalTime>
  <Words>495</Words>
  <Application>Microsoft Office PowerPoint</Application>
  <PresentationFormat>Diaprojekcija na zaslonu (4:3)</PresentationFormat>
  <Paragraphs>76</Paragraphs>
  <Slides>16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16</vt:i4>
      </vt:variant>
    </vt:vector>
  </HeadingPairs>
  <TitlesOfParts>
    <vt:vector size="23" baseType="lpstr">
      <vt:lpstr>Arial</vt:lpstr>
      <vt:lpstr>Calibri</vt:lpstr>
      <vt:lpstr>Franklin Gothic Book</vt:lpstr>
      <vt:lpstr>Franklin Gothic Medium</vt:lpstr>
      <vt:lpstr>Wingdings</vt:lpstr>
      <vt:lpstr>Wingdings 2</vt:lpstr>
      <vt:lpstr>Potovanje</vt:lpstr>
      <vt:lpstr>RAZSVETLJENSTVO</vt:lpstr>
      <vt:lpstr>POMEN LETNIC</vt:lpstr>
      <vt:lpstr>RAZSVETLJENSTVO ← RAZSVETLITI</vt:lpstr>
      <vt:lpstr>RAZSVETLJENSTVO</vt:lpstr>
      <vt:lpstr>Zgodovinski dogodki</vt:lpstr>
      <vt:lpstr>REFORME MARIJE TEREZIJE IN JOŽEFA II.</vt:lpstr>
      <vt:lpstr>DRUŽBENE RAZMERE NA SLOVENSKEM</vt:lpstr>
      <vt:lpstr>PREPOROD</vt:lpstr>
      <vt:lpstr>PowerPointova predstavitev</vt:lpstr>
      <vt:lpstr>SLOVENSKI RAZSVETLJENCI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RAZSVETLJENSTVO</dc:title>
  <dc:creator>Tjaša Žorž</dc:creator>
  <cp:lastModifiedBy>Skrbnik</cp:lastModifiedBy>
  <cp:revision>129</cp:revision>
  <dcterms:created xsi:type="dcterms:W3CDTF">2012-01-09T10:35:41Z</dcterms:created>
  <dcterms:modified xsi:type="dcterms:W3CDTF">2021-11-19T14:34:46Z</dcterms:modified>
</cp:coreProperties>
</file>