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6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6" r:id="rId14"/>
    <p:sldId id="269" r:id="rId15"/>
    <p:sldId id="271" r:id="rId16"/>
    <p:sldId id="274" r:id="rId17"/>
    <p:sldId id="273" r:id="rId18"/>
    <p:sldId id="272" r:id="rId19"/>
    <p:sldId id="275" r:id="rId20"/>
    <p:sldId id="277" r:id="rId21"/>
    <p:sldId id="276" r:id="rId22"/>
    <p:sldId id="279" r:id="rId23"/>
    <p:sldId id="278" r:id="rId24"/>
    <p:sldId id="280" r:id="rId25"/>
    <p:sldId id="285" r:id="rId26"/>
    <p:sldId id="281" r:id="rId27"/>
    <p:sldId id="286" r:id="rId28"/>
    <p:sldId id="282" r:id="rId29"/>
    <p:sldId id="284" r:id="rId30"/>
    <p:sldId id="283" r:id="rId31"/>
    <p:sldId id="287" r:id="rId32"/>
    <p:sldId id="288" r:id="rId33"/>
    <p:sldId id="297" r:id="rId34"/>
    <p:sldId id="290" r:id="rId35"/>
    <p:sldId id="289" r:id="rId36"/>
    <p:sldId id="291" r:id="rId37"/>
    <p:sldId id="292" r:id="rId38"/>
    <p:sldId id="293" r:id="rId39"/>
    <p:sldId id="298" r:id="rId40"/>
    <p:sldId id="294" r:id="rId41"/>
    <p:sldId id="295" r:id="rId42"/>
    <p:sldId id="296" r:id="rId43"/>
    <p:sldId id="300" r:id="rId44"/>
    <p:sldId id="301" r:id="rId45"/>
    <p:sldId id="299" r:id="rId46"/>
    <p:sldId id="302" r:id="rId47"/>
    <p:sldId id="303" r:id="rId48"/>
    <p:sldId id="304" r:id="rId49"/>
    <p:sldId id="305" r:id="rId50"/>
    <p:sldId id="312" r:id="rId51"/>
    <p:sldId id="313" r:id="rId52"/>
    <p:sldId id="306" r:id="rId53"/>
    <p:sldId id="314" r:id="rId54"/>
    <p:sldId id="311" r:id="rId55"/>
    <p:sldId id="307" r:id="rId56"/>
    <p:sldId id="309" r:id="rId57"/>
    <p:sldId id="310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4" r:id="rId66"/>
    <p:sldId id="322" r:id="rId67"/>
    <p:sldId id="323" r:id="rId6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78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289ACA-0A0D-4D7B-A74E-01DA238D56B4}" type="datetimeFigureOut">
              <a:rPr lang="sl-SI" smtClean="0"/>
              <a:t>27. 05. 2024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AFB49F-5AD6-41FC-93D6-C391A502274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04576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AFB49F-5AD6-41FC-93D6-C391A502274E}" type="slidenum">
              <a:rPr lang="sl-SI" smtClean="0"/>
              <a:t>12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705340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Deponije s kovinami</a:t>
            </a: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AFB49F-5AD6-41FC-93D6-C391A502274E}" type="slidenum">
              <a:rPr lang="sl-SI" smtClean="0"/>
              <a:t>35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987610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AFB49F-5AD6-41FC-93D6-C391A502274E}" type="slidenum">
              <a:rPr lang="sl-SI" smtClean="0"/>
              <a:t>38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999423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AFB49F-5AD6-41FC-93D6-C391A502274E}" type="slidenum">
              <a:rPr lang="sl-SI" smtClean="0"/>
              <a:t>41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094321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AFB49F-5AD6-41FC-93D6-C391A502274E}" type="slidenum">
              <a:rPr lang="sl-SI" smtClean="0"/>
              <a:t>44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759913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Klorofil: 4 </a:t>
            </a:r>
            <a:r>
              <a:rPr lang="sl-SI" dirty="0" err="1"/>
              <a:t>pirolovi</a:t>
            </a:r>
            <a:r>
              <a:rPr lang="sl-SI" dirty="0"/>
              <a:t> obroči, na katere so pripete različne skupine, med obroči je koordinacijsko vezan kovinski kation Mg2+ (obsežen sistem konjugiranih vezi omogoča učinkovito absorpcijo svetlobe)</a:t>
            </a: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AFB49F-5AD6-41FC-93D6-C391A502274E}" type="slidenum">
              <a:rPr lang="sl-SI" smtClean="0"/>
              <a:t>45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121557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Bolj pravilno bi bilo, če bi v reaktantih bilo 12 molekul vode, v produktih pa 6 (se okrajša za to enačbo).</a:t>
            </a: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AFB49F-5AD6-41FC-93D6-C391A502274E}" type="slidenum">
              <a:rPr lang="sl-SI" smtClean="0"/>
              <a:t>46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629104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AFB49F-5AD6-41FC-93D6-C391A502274E}" type="slidenum">
              <a:rPr lang="sl-SI" smtClean="0"/>
              <a:t>47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221635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Učinkovitost svetlobe različnih valovnih dolžin : nitasto zeleno algo so osvetlili s svetlobo, ki so jo usmerili skozi prizmo. Svetloba se je na prizmi razklonila, zato so bili različni deli alge osvetljeni z različnimi valovnimi dolžinami svetlobe. Za ugotavljanje prisotnosti kisika so uporabili gibljive aerobne bakterije, ki se zbirajo ob viru kisika. Bakterije so se v največjem številu zbrale okoli tistih delov alg, ki so bili osvetljeni z </a:t>
            </a:r>
            <a:r>
              <a:rPr lang="sl-SI" dirty="0" err="1"/>
              <a:t>modrovijolično</a:t>
            </a:r>
            <a:r>
              <a:rPr lang="sl-SI" dirty="0"/>
              <a:t> in rdečo svetlobo.</a:t>
            </a: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AFB49F-5AD6-41FC-93D6-C391A502274E}" type="slidenum">
              <a:rPr lang="sl-SI" smtClean="0"/>
              <a:t>49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480631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AFB49F-5AD6-41FC-93D6-C391A502274E}" type="slidenum">
              <a:rPr lang="sl-SI" smtClean="0"/>
              <a:t>50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167156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skica </a:t>
            </a:r>
            <a:r>
              <a:rPr lang="sl-SI" dirty="0" err="1"/>
              <a:t>fotosistema</a:t>
            </a:r>
            <a:r>
              <a:rPr lang="sl-SI" dirty="0"/>
              <a:t>: pigmentni reakcijski center (klorofil a), antenski pigment</a:t>
            </a: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AFB49F-5AD6-41FC-93D6-C391A502274E}" type="slidenum">
              <a:rPr lang="sl-SI" smtClean="0"/>
              <a:t>52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09426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AFB49F-5AD6-41FC-93D6-C391A502274E}" type="slidenum">
              <a:rPr lang="sl-SI" smtClean="0"/>
              <a:t>13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530495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AFB49F-5AD6-41FC-93D6-C391A502274E}" type="slidenum">
              <a:rPr lang="sl-SI" smtClean="0"/>
              <a:t>53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538883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AFB49F-5AD6-41FC-93D6-C391A502274E}" type="slidenum">
              <a:rPr lang="sl-SI" smtClean="0"/>
              <a:t>56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636786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AFB49F-5AD6-41FC-93D6-C391A502274E}" type="slidenum">
              <a:rPr lang="sl-SI" smtClean="0"/>
              <a:t>57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631721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AFB49F-5AD6-41FC-93D6-C391A502274E}" type="slidenum">
              <a:rPr lang="sl-SI" smtClean="0"/>
              <a:t>59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537662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kroglice so zrnca žvepla; živi v celinski in slani stoječi vodi</a:t>
            </a: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AFB49F-5AD6-41FC-93D6-C391A502274E}" type="slidenum">
              <a:rPr lang="sl-SI" smtClean="0"/>
              <a:t>64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92272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AFB49F-5AD6-41FC-93D6-C391A502274E}" type="slidenum">
              <a:rPr lang="sl-SI" smtClean="0"/>
              <a:t>66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309317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l-SI" b="0" i="0" dirty="0">
              <a:solidFill>
                <a:srgbClr val="ECECEC"/>
              </a:solidFill>
              <a:effectLst/>
              <a:latin typeface="Söhne"/>
            </a:endParaRP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AFB49F-5AD6-41FC-93D6-C391A502274E}" type="slidenum">
              <a:rPr lang="sl-SI" smtClean="0"/>
              <a:t>16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95748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AFB49F-5AD6-41FC-93D6-C391A502274E}" type="slidenum">
              <a:rPr lang="sl-SI" smtClean="0"/>
              <a:t>17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473186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AFB49F-5AD6-41FC-93D6-C391A502274E}" type="slidenum">
              <a:rPr lang="sl-SI" smtClean="0"/>
              <a:t>18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758539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b="1" i="0" dirty="0">
                <a:solidFill>
                  <a:srgbClr val="ECECEC"/>
                </a:solidFill>
                <a:effectLst/>
                <a:latin typeface="Söhne"/>
              </a:rPr>
              <a:t>citrat </a:t>
            </a:r>
            <a:r>
              <a:rPr lang="sl-SI" b="1" i="0" dirty="0" err="1">
                <a:solidFill>
                  <a:srgbClr val="ECECEC"/>
                </a:solidFill>
                <a:effectLst/>
                <a:latin typeface="Söhne"/>
              </a:rPr>
              <a:t>sintaza</a:t>
            </a: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AFB49F-5AD6-41FC-93D6-C391A502274E}" type="slidenum">
              <a:rPr lang="sl-SI" smtClean="0"/>
              <a:t>19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65811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AFB49F-5AD6-41FC-93D6-C391A502274E}" type="slidenum">
              <a:rPr lang="sl-SI" smtClean="0"/>
              <a:t>22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226707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/>
              <a:t>CN- se veže na enega od prenašalcev v elektronski verigi (na </a:t>
            </a:r>
            <a:r>
              <a:rPr lang="sl-SI" dirty="0" err="1"/>
              <a:t>citokrom</a:t>
            </a:r>
            <a:r>
              <a:rPr lang="sl-SI" dirty="0"/>
              <a:t> c). Ker se prenos elektronov ustavi, ti ne preidejo do končnega prejemnika, kisika. Tudi ATP ne nastaja več (prizadeti predvsem mišice, jetra, živčevje)</a:t>
            </a: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AFB49F-5AD6-41FC-93D6-C391A502274E}" type="slidenum">
              <a:rPr lang="sl-SI" smtClean="0"/>
              <a:t>30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439449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AFB49F-5AD6-41FC-93D6-C391A502274E}" type="slidenum">
              <a:rPr lang="sl-SI" smtClean="0"/>
              <a:t>32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88878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70530-5464-48DB-AD6E-0F99AD0269B6}" type="datetimeFigureOut">
              <a:rPr lang="sl-SI" smtClean="0"/>
              <a:t>27. 05. 2024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FF0E1-D189-467B-82D3-3A8A61999D84}" type="slidenum">
              <a:rPr lang="sl-SI" smtClean="0"/>
              <a:t>‹#›</a:t>
            </a:fld>
            <a:endParaRPr lang="sl-SI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8488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70530-5464-48DB-AD6E-0F99AD0269B6}" type="datetimeFigureOut">
              <a:rPr lang="sl-SI" smtClean="0"/>
              <a:t>27. 05. 2024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FF0E1-D189-467B-82D3-3A8A61999D8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52369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70530-5464-48DB-AD6E-0F99AD0269B6}" type="datetimeFigureOut">
              <a:rPr lang="sl-SI" smtClean="0"/>
              <a:t>27. 05. 2024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FF0E1-D189-467B-82D3-3A8A61999D8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43816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70530-5464-48DB-AD6E-0F99AD0269B6}" type="datetimeFigureOut">
              <a:rPr lang="sl-SI" smtClean="0"/>
              <a:t>27. 05. 2024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FF0E1-D189-467B-82D3-3A8A61999D8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39191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70530-5464-48DB-AD6E-0F99AD0269B6}" type="datetimeFigureOut">
              <a:rPr lang="sl-SI" smtClean="0"/>
              <a:t>27. 05. 2024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FF0E1-D189-467B-82D3-3A8A61999D84}" type="slidenum">
              <a:rPr lang="sl-SI" smtClean="0"/>
              <a:t>‹#›</a:t>
            </a:fld>
            <a:endParaRPr lang="sl-SI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2104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70530-5464-48DB-AD6E-0F99AD0269B6}" type="datetimeFigureOut">
              <a:rPr lang="sl-SI" smtClean="0"/>
              <a:t>27. 05. 2024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FF0E1-D189-467B-82D3-3A8A61999D8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50467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70530-5464-48DB-AD6E-0F99AD0269B6}" type="datetimeFigureOut">
              <a:rPr lang="sl-SI" smtClean="0"/>
              <a:t>27. 05. 2024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FF0E1-D189-467B-82D3-3A8A61999D8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0212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70530-5464-48DB-AD6E-0F99AD0269B6}" type="datetimeFigureOut">
              <a:rPr lang="sl-SI" smtClean="0"/>
              <a:t>27. 05. 2024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FF0E1-D189-467B-82D3-3A8A61999D8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19557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70530-5464-48DB-AD6E-0F99AD0269B6}" type="datetimeFigureOut">
              <a:rPr lang="sl-SI" smtClean="0"/>
              <a:t>27. 05. 2024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FF0E1-D189-467B-82D3-3A8A61999D8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87515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C270530-5464-48DB-AD6E-0F99AD0269B6}" type="datetimeFigureOut">
              <a:rPr lang="sl-SI" smtClean="0"/>
              <a:t>27. 05. 2024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83FF0E1-D189-467B-82D3-3A8A61999D8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98675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70530-5464-48DB-AD6E-0F99AD0269B6}" type="datetimeFigureOut">
              <a:rPr lang="sl-SI" smtClean="0"/>
              <a:t>27. 05. 2024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FF0E1-D189-467B-82D3-3A8A61999D8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875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C270530-5464-48DB-AD6E-0F99AD0269B6}" type="datetimeFigureOut">
              <a:rPr lang="sl-SI" smtClean="0"/>
              <a:t>27. 05. 2024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F83FF0E1-D189-467B-82D3-3A8A61999D84}" type="slidenum">
              <a:rPr lang="sl-SI" smtClean="0"/>
              <a:t>‹#›</a:t>
            </a:fld>
            <a:endParaRPr lang="sl-SI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7146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y1dO4nNaKY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J9Zjc-jdys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6638D2B-9B91-494D-9808-87573AB636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2868706"/>
            <a:ext cx="10058400" cy="1402618"/>
          </a:xfrm>
        </p:spPr>
        <p:txBody>
          <a:bodyPr/>
          <a:lstStyle/>
          <a:p>
            <a:pPr algn="ctr"/>
            <a:r>
              <a:rPr lang="sl-S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CELIČNI PROCESI</a:t>
            </a:r>
          </a:p>
        </p:txBody>
      </p:sp>
    </p:spTree>
    <p:extLst>
      <p:ext uri="{BB962C8B-B14F-4D97-AF65-F5344CB8AC3E}">
        <p14:creationId xmlns:p14="http://schemas.microsoft.com/office/powerpoint/2010/main" val="1043894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8DD50EC-F8CA-40D9-A274-EDF503872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CELIČNO DIHANJE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8BE98FE-0EAA-4DC1-A0FF-8CCFAEFFFF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l-SI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začne se v citoplazmi, konča v mitohondrijih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oskrbovanje celice z energijo</a:t>
            </a:r>
          </a:p>
        </p:txBody>
      </p:sp>
    </p:spTree>
    <p:extLst>
      <p:ext uri="{BB962C8B-B14F-4D97-AF65-F5344CB8AC3E}">
        <p14:creationId xmlns:p14="http://schemas.microsoft.com/office/powerpoint/2010/main" val="1103480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6638D2B-9B91-494D-9808-87573AB636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2868706"/>
            <a:ext cx="10058400" cy="1402618"/>
          </a:xfrm>
        </p:spPr>
        <p:txBody>
          <a:bodyPr/>
          <a:lstStyle/>
          <a:p>
            <a:pPr algn="ctr"/>
            <a:r>
              <a:rPr lang="sl-SI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CELIČNO DIHANJE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DFC314CA-2DE5-4493-B064-2458D97FDA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298" y="192801"/>
            <a:ext cx="4693403" cy="28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76515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952BAA-A0E8-4923-90CB-3B91807D4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sl-SI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POVEZAVA MED FOTOSINTEZO IN CELIČNIM DIHANJEM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90C64E9-DA0A-4B45-BBE8-228F381663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5" y="4480347"/>
            <a:ext cx="8820150" cy="22336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BDC765AD-9ABB-48CF-A8BD-7F64857A7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922556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39938B6-69C8-44F6-9248-66E598FF2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sl-SI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POVEZAVA MED PLJUČNIM IN CELIČNIM DIHANJEM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BDFF7AF-A035-4F86-8F94-9F9B19310A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2774723"/>
            <a:ext cx="3357538" cy="40832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ECEE384-EC8B-4CF9-999C-5438487A97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280" y="2683058"/>
            <a:ext cx="5610225" cy="42666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značba mesta vsebine 6">
            <a:extLst>
              <a:ext uri="{FF2B5EF4-FFF2-40B4-BE49-F238E27FC236}">
                <a16:creationId xmlns:a16="http://schemas.microsoft.com/office/drawing/2014/main" id="{C316F8CF-B1AE-41C4-8843-2A50445014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898761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83BD4DA-FED0-45A5-98FC-880EC1F53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REDOKS REAKCIJE MED CELIČNIM DIHANJEM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6A5C1F1E-76F9-4729-88CF-A96FE949A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959" y="3838036"/>
            <a:ext cx="5222081" cy="30199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5F53B252-7A93-4523-952C-F1DF22525F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730858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FF113F7-58DB-47C8-9BAC-8B64F1B7A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STOPNJE CELIČNEGA DIHANJA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A26EB6E1-3D0B-4E23-B68E-25DB2E4433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956" y="4102920"/>
            <a:ext cx="4510088" cy="2755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3301A95B-ED18-44B3-BF30-AEACCAEABD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083218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E3BBDD6-2CCC-4927-828D-4777FC411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Zakaj potrebujemo vitamine?</a:t>
            </a:r>
          </a:p>
        </p:txBody>
      </p:sp>
      <p:sp>
        <p:nvSpPr>
          <p:cNvPr id="5" name="Označba mesta vsebine 4">
            <a:extLst>
              <a:ext uri="{FF2B5EF4-FFF2-40B4-BE49-F238E27FC236}">
                <a16:creationId xmlns:a16="http://schemas.microsoft.com/office/drawing/2014/main" id="{49540856-186B-4199-A2BB-EF038F9FAF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251126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4CF79F4-EC10-4D31-BE2C-39290C1CE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Glikoliza (=razpad sladkorja)</a:t>
            </a:r>
            <a:endParaRPr lang="sl-SI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439767D8-38A6-420B-A4B1-FF62315225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066" y="2525713"/>
            <a:ext cx="10183867" cy="415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56147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95F8117-A6E5-4B31-9659-0B2301751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Glikoliza (=razpad sladkorja)</a:t>
            </a:r>
          </a:p>
        </p:txBody>
      </p:sp>
    </p:spTree>
    <p:extLst>
      <p:ext uri="{BB962C8B-B14F-4D97-AF65-F5344CB8AC3E}">
        <p14:creationId xmlns:p14="http://schemas.microsoft.com/office/powerpoint/2010/main" val="20863272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AC8E7AD-29A3-4D8E-A7E5-DF629B747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Tvorba acetil-koencima A</a:t>
            </a:r>
          </a:p>
        </p:txBody>
      </p:sp>
    </p:spTree>
    <p:extLst>
      <p:ext uri="{BB962C8B-B14F-4D97-AF65-F5344CB8AC3E}">
        <p14:creationId xmlns:p14="http://schemas.microsoft.com/office/powerpoint/2010/main" val="1028447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8E0932C-9E31-437B-801C-CF507CFB2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PRESNOVA (METABOLIZEM)</a:t>
            </a:r>
          </a:p>
        </p:txBody>
      </p:sp>
      <p:sp>
        <p:nvSpPr>
          <p:cNvPr id="5" name="Označba mesta vsebine 4">
            <a:extLst>
              <a:ext uri="{FF2B5EF4-FFF2-40B4-BE49-F238E27FC236}">
                <a16:creationId xmlns:a16="http://schemas.microsoft.com/office/drawing/2014/main" id="{458F8FF0-B8DF-48A5-B2E9-396297F7EB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0749904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23A0CD0-249C-44CD-AA6A-C89F9343C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286603"/>
            <a:ext cx="10818495" cy="1450757"/>
          </a:xfrm>
        </p:spPr>
        <p:txBody>
          <a:bodyPr/>
          <a:lstStyle/>
          <a:p>
            <a:r>
              <a:rPr lang="sl-S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Krebsov cikel (=cikel citronske kisline)</a:t>
            </a:r>
            <a:endParaRPr lang="sl-SI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005E5571-D41E-4EEC-95AE-C408ED5F90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068" y="1674495"/>
            <a:ext cx="7789863" cy="511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56543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A6CBE66-D5CD-4561-8278-810913365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63527"/>
            <a:ext cx="11249025" cy="1450757"/>
          </a:xfrm>
        </p:spPr>
        <p:txBody>
          <a:bodyPr/>
          <a:lstStyle/>
          <a:p>
            <a:r>
              <a:rPr lang="sl-S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Krebsov cikel (=cikel citronske kisline)</a:t>
            </a:r>
          </a:p>
        </p:txBody>
      </p:sp>
    </p:spTree>
    <p:extLst>
      <p:ext uri="{BB962C8B-B14F-4D97-AF65-F5344CB8AC3E}">
        <p14:creationId xmlns:p14="http://schemas.microsoft.com/office/powerpoint/2010/main" val="41743161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C827258-A3C0-45DF-8D7E-8647E53FB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Oksidativna </a:t>
            </a:r>
            <a:r>
              <a:rPr lang="sl-SI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fosforilacija</a:t>
            </a:r>
            <a:endParaRPr lang="sl-SI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53996ADF-0148-4449-9714-3FCD037F23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00" y="2052638"/>
            <a:ext cx="8178800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385608C4-9134-4CCC-A416-F3D3AF4ACE44}"/>
              </a:ext>
            </a:extLst>
          </p:cNvPr>
          <p:cNvSpPr txBox="1"/>
          <p:nvPr/>
        </p:nvSpPr>
        <p:spPr>
          <a:xfrm>
            <a:off x="247650" y="26090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https://d.pr/v/Bnv8qZ</a:t>
            </a:r>
          </a:p>
        </p:txBody>
      </p:sp>
    </p:spTree>
    <p:extLst>
      <p:ext uri="{BB962C8B-B14F-4D97-AF65-F5344CB8AC3E}">
        <p14:creationId xmlns:p14="http://schemas.microsoft.com/office/powerpoint/2010/main" val="24032445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8F45F9C-DB3B-47BD-9C65-50AC08A47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Oksidativna </a:t>
            </a:r>
            <a:r>
              <a:rPr lang="sl-SI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fosforilacija</a:t>
            </a:r>
            <a:endParaRPr lang="sl-SI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značba mesta vsebine 4">
            <a:extLst>
              <a:ext uri="{FF2B5EF4-FFF2-40B4-BE49-F238E27FC236}">
                <a16:creationId xmlns:a16="http://schemas.microsoft.com/office/drawing/2014/main" id="{8557F575-B6A7-4BC3-917D-62C8C46BD1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456838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337306A-B311-4F5B-8855-A6EC5100B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Oksidativna </a:t>
            </a:r>
            <a:r>
              <a:rPr lang="sl-SI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fosforilacija</a:t>
            </a:r>
            <a:endParaRPr lang="sl-SI" dirty="0"/>
          </a:p>
        </p:txBody>
      </p:sp>
      <p:sp>
        <p:nvSpPr>
          <p:cNvPr id="5" name="Označba mesta vsebine 4">
            <a:extLst>
              <a:ext uri="{FF2B5EF4-FFF2-40B4-BE49-F238E27FC236}">
                <a16:creationId xmlns:a16="http://schemas.microsoft.com/office/drawing/2014/main" id="{1A93BB6A-4DC0-4491-AD65-E1D60EF91F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344214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218F9ADB-F5E8-4FED-B300-B4E4A92928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943" y="1405731"/>
            <a:ext cx="6742113" cy="47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514E66B6-2F5E-46B2-B710-759730114894}"/>
              </a:ext>
            </a:extLst>
          </p:cNvPr>
          <p:cNvSpPr txBox="1"/>
          <p:nvPr/>
        </p:nvSpPr>
        <p:spPr>
          <a:xfrm>
            <a:off x="561975" y="523874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KEMIOSMOTSKI MEHANIZEM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823788D8-0B00-46AE-8ADD-3C4B6551DDAB}"/>
              </a:ext>
            </a:extLst>
          </p:cNvPr>
          <p:cNvSpPr txBox="1"/>
          <p:nvPr/>
        </p:nvSpPr>
        <p:spPr>
          <a:xfrm>
            <a:off x="0" y="641615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Gradients (ATP Synthases) (youtube.com)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303511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F9BC3B6-1934-4B93-AF04-3ABA3E2E3A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sl-SI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Sintaza</a:t>
            </a:r>
            <a:r>
              <a:rPr lang="sl-SI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ATP</a:t>
            </a:r>
          </a:p>
        </p:txBody>
      </p:sp>
    </p:spTree>
    <p:extLst>
      <p:ext uri="{BB962C8B-B14F-4D97-AF65-F5344CB8AC3E}">
        <p14:creationId xmlns:p14="http://schemas.microsoft.com/office/powerpoint/2010/main" val="2965226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9915D8C-FC48-43E3-8FF8-6C656EABB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Substratna</a:t>
            </a:r>
            <a:r>
              <a:rPr lang="sl-SI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l-SI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fosforilacija</a:t>
            </a:r>
            <a:endParaRPr lang="sl-SI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09463D7-A106-4F06-8B32-7AA59FE373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219" y="3829903"/>
            <a:ext cx="4585561" cy="283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7669C85F-C7F8-44A2-A00F-D4C589718F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26071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996EAFB-FEA7-48BF-ADDE-5F792FD8E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Primerjava reakcije med vodikom in kisikom ter prenosom elektronov prek elektronske prenašalne verige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D5172A06-284A-4AF9-8D0D-AC99387AAF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399" y="2467710"/>
            <a:ext cx="5618162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30965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748FD25-3985-4E9F-BB1D-E6B803F84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ENERGIJSKA BILANCA CELIČNEGA DIHANJA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0CB3120A-92E7-4112-A11F-4411279205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2" y="3765005"/>
            <a:ext cx="4333875" cy="3015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573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41C77BD-FF18-4BD6-922A-99649C028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latin typeface="Times New Roman" panose="02020603050405020304" pitchFamily="18" charset="0"/>
                <a:cs typeface="Times New Roman" panose="02020603050405020304" pitchFamily="18" charset="0"/>
              </a:rPr>
              <a:t>IZLOČANJE</a:t>
            </a:r>
          </a:p>
        </p:txBody>
      </p:sp>
      <p:pic>
        <p:nvPicPr>
          <p:cNvPr id="1026" name="Picture 2" descr="Endoplazmatski retikulum (ER) in Golijev aparat (GA) - Celica">
            <a:extLst>
              <a:ext uri="{FF2B5EF4-FFF2-40B4-BE49-F238E27FC236}">
                <a16:creationId xmlns:a16="http://schemas.microsoft.com/office/drawing/2014/main" id="{35E6B7C5-1FFA-4C95-B485-DED003FA4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588" y="2595263"/>
            <a:ext cx="2919132" cy="35405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značba mesta vsebine 4">
            <a:extLst>
              <a:ext uri="{FF2B5EF4-FFF2-40B4-BE49-F238E27FC236}">
                <a16:creationId xmlns:a16="http://schemas.microsoft.com/office/drawing/2014/main" id="{59BA534C-B2E6-4712-B1D7-765C39C291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695927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496B475-77FA-449B-B94E-E2D1A2730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Zastrupitev s cianidom (HCN)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F94F7AB0-B77A-46DE-9B4D-5C91E0B72CDD}"/>
              </a:ext>
            </a:extLst>
          </p:cNvPr>
          <p:cNvSpPr txBox="1"/>
          <p:nvPr/>
        </p:nvSpPr>
        <p:spPr>
          <a:xfrm>
            <a:off x="1097279" y="5692259"/>
            <a:ext cx="8665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https://www.youtube.com/watch?v=eJ9Zjc-jdys</a:t>
            </a:r>
            <a:r>
              <a:rPr lang="sl-SI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(aerobno celično dihanje)</a:t>
            </a:r>
          </a:p>
        </p:txBody>
      </p:sp>
    </p:spTree>
    <p:extLst>
      <p:ext uri="{BB962C8B-B14F-4D97-AF65-F5344CB8AC3E}">
        <p14:creationId xmlns:p14="http://schemas.microsoft.com/office/powerpoint/2010/main" val="42586126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34724AB-6841-4959-A306-267859C27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križišču presnovnih poti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DD513B69-15C0-4A37-AC84-11A2D771A3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386" y="2853690"/>
            <a:ext cx="5069227" cy="402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94590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F0EDDE6-1DDD-478C-80D8-6D2799958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latin typeface="Times New Roman" panose="02020603050405020304" pitchFamily="18" charset="0"/>
                <a:cs typeface="Times New Roman" panose="02020603050405020304" pitchFamily="18" charset="0"/>
              </a:rPr>
              <a:t>Vprašanja za ponovitev</a:t>
            </a:r>
          </a:p>
        </p:txBody>
      </p:sp>
      <p:sp>
        <p:nvSpPr>
          <p:cNvPr id="5" name="Označba mesta vsebine 4">
            <a:extLst>
              <a:ext uri="{FF2B5EF4-FFF2-40B4-BE49-F238E27FC236}">
                <a16:creationId xmlns:a16="http://schemas.microsoft.com/office/drawing/2014/main" id="{19AC02BB-41AA-4224-B524-55373893A4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972160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CA8C7926-F5D2-4F36-A332-57F5BCB6244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775" y="2007235"/>
            <a:ext cx="5632450" cy="28435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79152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6638D2B-9B91-494D-9808-87573AB636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2076450"/>
            <a:ext cx="10058400" cy="2194874"/>
          </a:xfrm>
        </p:spPr>
        <p:txBody>
          <a:bodyPr>
            <a:normAutofit fontScale="90000"/>
          </a:bodyPr>
          <a:lstStyle/>
          <a:p>
            <a:pPr algn="ctr"/>
            <a:r>
              <a:rPr lang="sl-SI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ANAEROBNO CELIČNO DIHANJE IN VRENJE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20D694BD-C8D0-41FA-A6DB-F711349B78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52824" cy="226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16532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A04751B-8D04-489E-BA73-229277A97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ANAEROBNO CELIČNO DIHANJE</a:t>
            </a:r>
          </a:p>
        </p:txBody>
      </p:sp>
      <p:pic>
        <p:nvPicPr>
          <p:cNvPr id="1026" name="Picture 2" descr="Rotorua: mesto, ki smrdi po gnilih jajcih - siol.net">
            <a:extLst>
              <a:ext uri="{FF2B5EF4-FFF2-40B4-BE49-F238E27FC236}">
                <a16:creationId xmlns:a16="http://schemas.microsoft.com/office/drawing/2014/main" id="{8058E432-82A0-485E-8279-1DF09C3E7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900" y="4066570"/>
            <a:ext cx="4483100" cy="282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značba mesta vsebine 4">
            <a:extLst>
              <a:ext uri="{FF2B5EF4-FFF2-40B4-BE49-F238E27FC236}">
                <a16:creationId xmlns:a16="http://schemas.microsoft.com/office/drawing/2014/main" id="{A2B7A18E-26D1-40A6-ACFD-E016D31996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20618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E4A5F2F-0053-4C03-AE44-BDAD859FC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latin typeface="Times New Roman" panose="02020603050405020304" pitchFamily="18" charset="0"/>
                <a:cs typeface="Times New Roman" panose="02020603050405020304" pitchFamily="18" charset="0"/>
              </a:rPr>
              <a:t>VRENJE</a:t>
            </a:r>
          </a:p>
        </p:txBody>
      </p:sp>
      <p:sp>
        <p:nvSpPr>
          <p:cNvPr id="5" name="Označba mesta vsebine 4">
            <a:extLst>
              <a:ext uri="{FF2B5EF4-FFF2-40B4-BE49-F238E27FC236}">
                <a16:creationId xmlns:a16="http://schemas.microsoft.com/office/drawing/2014/main" id="{427A813B-43C9-4049-ADFE-F9D9A7523F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368993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7545760-5588-46A0-9F5A-60CD727C9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Alkoholno vrenje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D1BDA060-072E-42B2-88F0-54D14C1943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04"/>
          <a:stretch/>
        </p:blipFill>
        <p:spPr bwMode="auto">
          <a:xfrm>
            <a:off x="2422074" y="3752890"/>
            <a:ext cx="6759961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DA18E49-3A3F-40F3-9B5D-5ED67966BA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9350"/>
            <a:ext cx="1898651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5BEE790F-3EAD-43CE-9B40-1BA8A4693F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5458" y="5179986"/>
            <a:ext cx="2526801" cy="1678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značba mesta vsebine 7">
            <a:extLst>
              <a:ext uri="{FF2B5EF4-FFF2-40B4-BE49-F238E27FC236}">
                <a16:creationId xmlns:a16="http://schemas.microsoft.com/office/drawing/2014/main" id="{610FC20F-EEDA-4BAF-B729-F2F27269D0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973596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7EC0EDF-5F94-4FBE-994A-87570080A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Mlečnokislinsko vrenje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BEA854CF-4AE0-4A28-A15B-8DBA5636C6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21" b="7819"/>
          <a:stretch/>
        </p:blipFill>
        <p:spPr bwMode="auto">
          <a:xfrm>
            <a:off x="3289710" y="4294962"/>
            <a:ext cx="5530850" cy="256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D20EE4B8-C1FE-43F3-A771-9D4AE7B387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4962"/>
            <a:ext cx="2836214" cy="256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C8F151B4-BA89-4635-88E6-FF2F0ACB48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057" y="4911936"/>
            <a:ext cx="2917943" cy="194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značba mesta vsebine 7">
            <a:extLst>
              <a:ext uri="{FF2B5EF4-FFF2-40B4-BE49-F238E27FC236}">
                <a16:creationId xmlns:a16="http://schemas.microsoft.com/office/drawing/2014/main" id="{31AB3795-9C3C-4872-B27D-FA0A678972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065680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90E04E7-4962-4EF7-8061-6B1920EC2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KRUH</a:t>
            </a:r>
          </a:p>
        </p:txBody>
      </p:sp>
    </p:spTree>
    <p:extLst>
      <p:ext uri="{BB962C8B-B14F-4D97-AF65-F5344CB8AC3E}">
        <p14:creationId xmlns:p14="http://schemas.microsoft.com/office/powerpoint/2010/main" val="1486402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C0370E6-5FF1-4A8F-8F4B-1CAEC8DA1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AVTOLIZA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30FD83A-44F9-4145-AD46-E94376B1AA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l-SI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lizosomi</a:t>
            </a:r>
          </a:p>
          <a:p>
            <a:pPr marL="0" indent="0">
              <a:buNone/>
            </a:pPr>
            <a:endParaRPr lang="sl-SI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l-SI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Lizosomi - Celica">
            <a:extLst>
              <a:ext uri="{FF2B5EF4-FFF2-40B4-BE49-F238E27FC236}">
                <a16:creationId xmlns:a16="http://schemas.microsoft.com/office/drawing/2014/main" id="{CF3CCD4E-25B0-4C2F-9256-EA7FADE26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142" y="2653460"/>
            <a:ext cx="4638675" cy="27996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2360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579CB15-ACC0-4421-81F7-63EFBC2EA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latin typeface="Times New Roman" panose="02020603050405020304" pitchFamily="18" charset="0"/>
                <a:cs typeface="Times New Roman" panose="02020603050405020304" pitchFamily="18" charset="0"/>
              </a:rPr>
              <a:t>AEROBI IN ANAEROBI</a:t>
            </a:r>
          </a:p>
        </p:txBody>
      </p:sp>
      <p:sp>
        <p:nvSpPr>
          <p:cNvPr id="5" name="Označba mesta vsebine 4">
            <a:extLst>
              <a:ext uri="{FF2B5EF4-FFF2-40B4-BE49-F238E27FC236}">
                <a16:creationId xmlns:a16="http://schemas.microsoft.com/office/drawing/2014/main" id="{5473B67E-392A-40B7-9C6E-216D3E4EF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637036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2EE02D5-7E5D-49CE-9674-693D98F5C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RAZVOJ GLIKOLIZE (prvi presnovni proces)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AFC5F88D-A3C5-4930-9E3B-C6A521CD7B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343" y="3570839"/>
            <a:ext cx="4405313" cy="3287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6B2B802A-AD61-45A9-BC08-64E681299CB1}"/>
              </a:ext>
            </a:extLst>
          </p:cNvPr>
          <p:cNvSpPr txBox="1"/>
          <p:nvPr/>
        </p:nvSpPr>
        <p:spPr>
          <a:xfrm>
            <a:off x="6210300" y="123754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https://www.youtube.com/watch?v=YbdkbCU20_M</a:t>
            </a:r>
          </a:p>
        </p:txBody>
      </p:sp>
      <p:sp>
        <p:nvSpPr>
          <p:cNvPr id="7" name="Označba mesta vsebine 6">
            <a:extLst>
              <a:ext uri="{FF2B5EF4-FFF2-40B4-BE49-F238E27FC236}">
                <a16:creationId xmlns:a16="http://schemas.microsoft.com/office/drawing/2014/main" id="{E281BA7A-6AB1-4617-B149-3B7CF8772E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420365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112C034-C628-4257-94CB-BE5006350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latin typeface="Times New Roman" panose="02020603050405020304" pitchFamily="18" charset="0"/>
                <a:cs typeface="Times New Roman" panose="02020603050405020304" pitchFamily="18" charset="0"/>
              </a:rPr>
              <a:t>Vprašanja za ponovitev</a:t>
            </a:r>
            <a:endParaRPr lang="sl-SI" dirty="0"/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EF9B0AC8-8DF8-45E9-A626-E5A65CC647B6}"/>
              </a:ext>
            </a:extLst>
          </p:cNvPr>
          <p:cNvSpPr txBox="1"/>
          <p:nvPr/>
        </p:nvSpPr>
        <p:spPr>
          <a:xfrm>
            <a:off x="0" y="6386731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DZ: str. 44, 45, 46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0C4CCD51-B4EC-42EC-B678-1692769E9F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138556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6638D2B-9B91-494D-9808-87573AB636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2076450"/>
            <a:ext cx="10058400" cy="2194874"/>
          </a:xfrm>
        </p:spPr>
        <p:txBody>
          <a:bodyPr>
            <a:normAutofit/>
          </a:bodyPr>
          <a:lstStyle/>
          <a:p>
            <a:pPr algn="ctr"/>
            <a:r>
              <a:rPr lang="sl-SI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FOTOSINTEZA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8BBD221-926C-4FF2-8FAB-A50B939FA1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693" y="0"/>
            <a:ext cx="2690756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88403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DD09657-6E8B-493B-8148-1635A67CA3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E03DA97-6914-439E-8810-FCF40654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4679" y="634946"/>
            <a:ext cx="6752046" cy="1450757"/>
          </a:xfrm>
        </p:spPr>
        <p:txBody>
          <a:bodyPr>
            <a:normAutofit/>
          </a:bodyPr>
          <a:lstStyle/>
          <a:p>
            <a:r>
              <a:rPr lang="sl-SI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KAJ JE FOTOSINTEZA?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0A8A596E-0652-4BEA-82BD-DD077D462A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1" r="23674" b="6"/>
          <a:stretch/>
        </p:blipFill>
        <p:spPr bwMode="auto">
          <a:xfrm>
            <a:off x="634001" y="581097"/>
            <a:ext cx="1964427" cy="255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2356099-B9E0-46CA-AB71-588881E20C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9" r="22782" b="3"/>
          <a:stretch/>
        </p:blipFill>
        <p:spPr bwMode="auto">
          <a:xfrm>
            <a:off x="2689867" y="581098"/>
            <a:ext cx="1964428" cy="255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C94776E-C7B9-4678-9182-5E90ED808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81247" y="2086188"/>
            <a:ext cx="5852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1">
            <a:extLst>
              <a:ext uri="{FF2B5EF4-FFF2-40B4-BE49-F238E27FC236}">
                <a16:creationId xmlns:a16="http://schemas.microsoft.com/office/drawing/2014/main" id="{87140F15-D17C-4155-A4C2-1D9DB03072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" r="3" b="3"/>
          <a:stretch/>
        </p:blipFill>
        <p:spPr bwMode="auto">
          <a:xfrm>
            <a:off x="633997" y="3218101"/>
            <a:ext cx="4020296" cy="247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0E1DFBE-66AE-426B-A6CB-CF383FACB1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8252FE2-D64D-4664-9969-5169BD802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Označba mesta vsebine 7">
            <a:extLst>
              <a:ext uri="{FF2B5EF4-FFF2-40B4-BE49-F238E27FC236}">
                <a16:creationId xmlns:a16="http://schemas.microsoft.com/office/drawing/2014/main" id="{19227303-625E-4CB4-917E-7395BCFA91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015273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3BCCAE5-A35B-4B66-A4A7-E23C34A40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E60F54F7-5DF8-4E8C-AFE1-7E7A8784B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sl-SI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STOPNJE FOTOSINTEZE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987BDFB-DE64-4B56-B44F-45FAE19FA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>
            <a:extLst>
              <a:ext uri="{FF2B5EF4-FFF2-40B4-BE49-F238E27FC236}">
                <a16:creationId xmlns:a16="http://schemas.microsoft.com/office/drawing/2014/main" id="{AFD26666-ED68-461C-A0DA-7B66569F52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6"/>
          <a:stretch/>
        </p:blipFill>
        <p:spPr bwMode="auto">
          <a:xfrm>
            <a:off x="10071268" y="386330"/>
            <a:ext cx="2120717" cy="598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D7A74B5-8367-4A83-ABEC-0FCDDE97B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rgbClr val="3FB2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C184B0-C2C6-4BF0-B078-816C7AF959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07A7E96A-A9DE-4E3F-BA01-441E9EEB33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610" y="2478001"/>
            <a:ext cx="4126124" cy="310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7A854298-3680-4A11-8FAD-D8E16C745C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560429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5006D77-B595-4A4F-9A36-73B85951A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912" y="305653"/>
            <a:ext cx="10753725" cy="1450757"/>
          </a:xfrm>
        </p:spPr>
        <p:txBody>
          <a:bodyPr>
            <a:normAutofit/>
          </a:bodyPr>
          <a:lstStyle/>
          <a:p>
            <a:r>
              <a:rPr lang="sl-SI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REAKTANTI IN PRODUKTI FOTOSINTEZE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DF279100-8D39-4B52-879A-BAAD916FA2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769" y="2498725"/>
            <a:ext cx="5732462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49063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40791F6-715D-481A-9C4A-3645AECFD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D43AC985-67D8-4D30-A41C-6413F6B4A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69" y="635431"/>
            <a:ext cx="7386960" cy="1450757"/>
          </a:xfrm>
        </p:spPr>
        <p:txBody>
          <a:bodyPr>
            <a:normAutofit/>
          </a:bodyPr>
          <a:lstStyle/>
          <a:p>
            <a:r>
              <a:rPr lang="sl-SI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SVETLOBA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19673FB8-54E8-4831-B394-DB8F933BED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65" r="2" b="11475"/>
          <a:stretch/>
        </p:blipFill>
        <p:spPr bwMode="auto">
          <a:xfrm>
            <a:off x="633999" y="640081"/>
            <a:ext cx="4001315" cy="5314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40F83A4-FAC4-4867-95A5-BBFD280C7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ADA4CA0-9A57-4FBE-A9E5-24DFC23C3F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1CBAFA-D7E0-40A7-BB94-2C05304B40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205522EA-D2DE-4C37-8365-ADE12F5B0F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466384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9393889-811F-4B7C-BAA0-568B5B85D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FOTOSINTEZNA BARVILA</a:t>
            </a:r>
          </a:p>
        </p:txBody>
      </p:sp>
      <p:sp>
        <p:nvSpPr>
          <p:cNvPr id="5" name="Označba mesta vsebine 4">
            <a:extLst>
              <a:ext uri="{FF2B5EF4-FFF2-40B4-BE49-F238E27FC236}">
                <a16:creationId xmlns:a16="http://schemas.microsoft.com/office/drawing/2014/main" id="{8354C0A5-9A80-4ADA-8871-8754B33F9E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222728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00ECDCD-CC28-4611-8977-B2959EC0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286603"/>
            <a:ext cx="10761345" cy="1450757"/>
          </a:xfrm>
        </p:spPr>
        <p:txBody>
          <a:bodyPr>
            <a:normAutofit/>
          </a:bodyPr>
          <a:lstStyle/>
          <a:p>
            <a:r>
              <a:rPr lang="sl-SI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Absorpcijski in akcijski spekter (</a:t>
            </a:r>
            <a:r>
              <a:rPr lang="sl-SI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Engelmannov</a:t>
            </a:r>
            <a:r>
              <a:rPr lang="sl-SI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poskus)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8AA6201F-A1B2-441A-B8FB-40525BEDF5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79" y="1954729"/>
            <a:ext cx="4284346" cy="493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22015F77-B244-4518-8165-91B7BAA08B2D}"/>
              </a:ext>
            </a:extLst>
          </p:cNvPr>
          <p:cNvSpPr txBox="1"/>
          <p:nvPr/>
        </p:nvSpPr>
        <p:spPr>
          <a:xfrm>
            <a:off x="5419727" y="5041265"/>
            <a:ext cx="677227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sl-SI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absorbcijski</a:t>
            </a:r>
            <a:r>
              <a:rPr lang="sl-SI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spekter barvila</a:t>
            </a:r>
            <a:r>
              <a:rPr lang="sl-SI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katero svetlobo barvilo absorbira</a:t>
            </a:r>
          </a:p>
          <a:p>
            <a:pPr algn="just"/>
            <a:r>
              <a:rPr lang="sl-SI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akcijski spekter fotosinteze</a:t>
            </a:r>
            <a:r>
              <a:rPr lang="sl-SI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hitrost fotosinteze</a:t>
            </a:r>
          </a:p>
        </p:txBody>
      </p:sp>
    </p:spTree>
    <p:extLst>
      <p:ext uri="{BB962C8B-B14F-4D97-AF65-F5344CB8AC3E}">
        <p14:creationId xmlns:p14="http://schemas.microsoft.com/office/powerpoint/2010/main" val="529394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7E58321-3A15-48C3-B5B4-96A7FE5E7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SINTEZA PROTEINOV</a:t>
            </a:r>
          </a:p>
        </p:txBody>
      </p:sp>
      <p:pic>
        <p:nvPicPr>
          <p:cNvPr id="3074" name="Picture 2" descr="Granular ER differs from SER in having">
            <a:extLst>
              <a:ext uri="{FF2B5EF4-FFF2-40B4-BE49-F238E27FC236}">
                <a16:creationId xmlns:a16="http://schemas.microsoft.com/office/drawing/2014/main" id="{65F44C6D-AEEB-49AE-B526-8B8028EE6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617" y="3606894"/>
            <a:ext cx="6181725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značba mesta vsebine 4">
            <a:extLst>
              <a:ext uri="{FF2B5EF4-FFF2-40B4-BE49-F238E27FC236}">
                <a16:creationId xmlns:a16="http://schemas.microsoft.com/office/drawing/2014/main" id="{4945384D-95FF-46C6-97E1-0576B0B9C8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159551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E431C11-DDF9-4DC9-BFE5-D65524166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POMEN FOTOSINTEZE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E1242603-19ED-4828-A69E-2E2FF53E4831}"/>
              </a:ext>
            </a:extLst>
          </p:cNvPr>
          <p:cNvSpPr txBox="1"/>
          <p:nvPr/>
        </p:nvSpPr>
        <p:spPr>
          <a:xfrm>
            <a:off x="1028700" y="6386731"/>
            <a:ext cx="2647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DZ: str. 47, 50 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0B90ED7C-93FC-4D20-B41E-9468977BE4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893665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66F1BB6-762D-44A5-B1FA-002AB91E1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Vprašanja za ponovitev</a:t>
            </a:r>
          </a:p>
        </p:txBody>
      </p:sp>
      <p:sp>
        <p:nvSpPr>
          <p:cNvPr id="5" name="Označba mesta vsebine 4">
            <a:extLst>
              <a:ext uri="{FF2B5EF4-FFF2-40B4-BE49-F238E27FC236}">
                <a16:creationId xmlns:a16="http://schemas.microsoft.com/office/drawing/2014/main" id="{DA2CAB31-D463-4955-80B9-B2A91EB564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807400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721A163-86C1-4DA9-B017-0A79A3777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 SVETLOBE ODVISNE REAKCIJE FOTOSINTEZE</a:t>
            </a:r>
          </a:p>
        </p:txBody>
      </p:sp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46D0AB72-4B32-4886-B3CC-452C6B713CAE}"/>
              </a:ext>
            </a:extLst>
          </p:cNvPr>
          <p:cNvSpPr txBox="1"/>
          <p:nvPr/>
        </p:nvSpPr>
        <p:spPr>
          <a:xfrm>
            <a:off x="1097280" y="586909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https://www.youtube.com/watch?v=Le7KOX91w7U</a:t>
            </a:r>
          </a:p>
        </p:txBody>
      </p:sp>
      <p:sp>
        <p:nvSpPr>
          <p:cNvPr id="5" name="Označba mesta vsebine 4">
            <a:extLst>
              <a:ext uri="{FF2B5EF4-FFF2-40B4-BE49-F238E27FC236}">
                <a16:creationId xmlns:a16="http://schemas.microsoft.com/office/drawing/2014/main" id="{9D7DADA9-631A-4F80-8B09-55348CB422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705385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EACC5A0-5889-4C94-A8D6-32EB137FA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FOTOSISTEM</a:t>
            </a:r>
          </a:p>
        </p:txBody>
      </p:sp>
      <p:sp>
        <p:nvSpPr>
          <p:cNvPr id="5" name="Označba mesta vsebine 4">
            <a:extLst>
              <a:ext uri="{FF2B5EF4-FFF2-40B4-BE49-F238E27FC236}">
                <a16:creationId xmlns:a16="http://schemas.microsoft.com/office/drawing/2014/main" id="{847AB488-1B85-4769-B316-C8854ABAB6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483015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5CD11C79-F3B7-47CF-BEB0-FB19F0DA9E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688" y="999649"/>
            <a:ext cx="9358623" cy="4858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35190787-D199-4C71-8C1F-D6808BA26AE5}"/>
              </a:ext>
            </a:extLst>
          </p:cNvPr>
          <p:cNvSpPr txBox="1"/>
          <p:nvPr/>
        </p:nvSpPr>
        <p:spPr>
          <a:xfrm>
            <a:off x="228600" y="17728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https://www.bozemanscience.com/photosynthesis/</a:t>
            </a:r>
          </a:p>
        </p:txBody>
      </p:sp>
    </p:spTree>
    <p:extLst>
      <p:ext uri="{BB962C8B-B14F-4D97-AF65-F5344CB8AC3E}">
        <p14:creationId xmlns:p14="http://schemas.microsoft.com/office/powerpoint/2010/main" val="41682033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D83AFAC-7291-4E85-8234-80E059CE5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286603"/>
            <a:ext cx="10246995" cy="1450757"/>
          </a:xfrm>
        </p:spPr>
        <p:txBody>
          <a:bodyPr>
            <a:normAutofit/>
          </a:bodyPr>
          <a:lstStyle/>
          <a:p>
            <a:r>
              <a:rPr lang="sl-SI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Osvetlitev </a:t>
            </a:r>
            <a:r>
              <a:rPr lang="sl-SI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chl</a:t>
            </a:r>
            <a:r>
              <a:rPr lang="sl-SI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razpad vode (Hillova reakcija)</a:t>
            </a:r>
            <a:endParaRPr lang="sl-SI" sz="4000" b="1" dirty="0"/>
          </a:p>
        </p:txBody>
      </p:sp>
      <p:sp>
        <p:nvSpPr>
          <p:cNvPr id="5" name="Označba mesta vsebine 4">
            <a:extLst>
              <a:ext uri="{FF2B5EF4-FFF2-40B4-BE49-F238E27FC236}">
                <a16:creationId xmlns:a16="http://schemas.microsoft.com/office/drawing/2014/main" id="{5C7A8D8A-37C0-4C0B-B392-F5FAFF681A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068468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88F90CC-C53F-4E01-96F7-C2C02CFE9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sl-SI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Elektronska prenašalna veriga in nastanek NADPH</a:t>
            </a:r>
          </a:p>
        </p:txBody>
      </p:sp>
      <p:sp>
        <p:nvSpPr>
          <p:cNvPr id="5" name="Označba mesta vsebine 4">
            <a:extLst>
              <a:ext uri="{FF2B5EF4-FFF2-40B4-BE49-F238E27FC236}">
                <a16:creationId xmlns:a16="http://schemas.microsoft.com/office/drawing/2014/main" id="{C3A52BD1-EB2A-48F6-BEF1-E44B23964E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458414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D455064-8D71-4C05-9906-555B7287D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Nastanek ATP</a:t>
            </a:r>
          </a:p>
        </p:txBody>
      </p:sp>
      <p:sp>
        <p:nvSpPr>
          <p:cNvPr id="5" name="Označba mesta vsebine 4">
            <a:extLst>
              <a:ext uri="{FF2B5EF4-FFF2-40B4-BE49-F238E27FC236}">
                <a16:creationId xmlns:a16="http://schemas.microsoft.com/office/drawing/2014/main" id="{9728A2CF-9DD6-442F-9454-549F4B61CF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1932271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E780702-D20E-4C82-B076-D3255270B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sl-SI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 SVETLOBE NEODVISNE REAKCIJE FOTOSINTEZE</a:t>
            </a:r>
          </a:p>
        </p:txBody>
      </p:sp>
      <p:sp>
        <p:nvSpPr>
          <p:cNvPr id="5" name="Označba mesta vsebine 4">
            <a:extLst>
              <a:ext uri="{FF2B5EF4-FFF2-40B4-BE49-F238E27FC236}">
                <a16:creationId xmlns:a16="http://schemas.microsoft.com/office/drawing/2014/main" id="{282833DE-F080-4A31-AF07-1D0ED5E4A5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6691375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8751EC34-BB4B-4432-AD3D-01AAB26EAF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00" y="872331"/>
            <a:ext cx="7442200" cy="511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0739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1459081-B851-464A-A87F-7B30F4CD9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latin typeface="Times New Roman" panose="02020603050405020304" pitchFamily="18" charset="0"/>
                <a:cs typeface="Times New Roman" panose="02020603050405020304" pitchFamily="18" charset="0"/>
              </a:rPr>
              <a:t>EKSOCITOZA in ENDOCITOZA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5475B8D7-A535-4E5E-B699-8E2C75366A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362" y="1737360"/>
            <a:ext cx="3630946" cy="49500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1887B5EC-C7A4-449E-B3A4-23CA22B6EA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927676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F8EA5E4-8ADF-4F51-85C0-8E1505F03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Vezava ogljikovega dioksida</a:t>
            </a:r>
          </a:p>
        </p:txBody>
      </p:sp>
      <p:sp>
        <p:nvSpPr>
          <p:cNvPr id="5" name="Označba mesta vsebine 4">
            <a:extLst>
              <a:ext uri="{FF2B5EF4-FFF2-40B4-BE49-F238E27FC236}">
                <a16:creationId xmlns:a16="http://schemas.microsoft.com/office/drawing/2014/main" id="{23BF541B-4EDD-44E6-9148-A8D9F5047E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5253488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B201B52-191A-4DFB-BC98-3144B6CFF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Nastanek ogljikovega hidrata</a:t>
            </a:r>
          </a:p>
        </p:txBody>
      </p:sp>
      <p:sp>
        <p:nvSpPr>
          <p:cNvPr id="5" name="Označba mesta vsebine 4">
            <a:extLst>
              <a:ext uri="{FF2B5EF4-FFF2-40B4-BE49-F238E27FC236}">
                <a16:creationId xmlns:a16="http://schemas.microsoft.com/office/drawing/2014/main" id="{E5F8849F-2700-4CE8-9FF4-11A812A176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5829271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5259F23-EDCC-445C-859C-2AA3EFB54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Obnova sladkorja, ki veže CO</a:t>
            </a:r>
            <a:r>
              <a:rPr lang="sl-SI" baseline="-25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sl-SI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značba mesta vsebine 4">
            <a:extLst>
              <a:ext uri="{FF2B5EF4-FFF2-40B4-BE49-F238E27FC236}">
                <a16:creationId xmlns:a16="http://schemas.microsoft.com/office/drawing/2014/main" id="{2619AAB9-C374-41B0-B26E-0732741EB4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1865111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2A73348-EFA1-49BB-9973-BDF4C282B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275570" cy="1450757"/>
          </a:xfrm>
        </p:spPr>
        <p:txBody>
          <a:bodyPr>
            <a:normAutofit/>
          </a:bodyPr>
          <a:lstStyle/>
          <a:p>
            <a:pPr algn="just"/>
            <a:r>
              <a:rPr lang="sl-SI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UPORABA GLUKOZE</a:t>
            </a:r>
          </a:p>
        </p:txBody>
      </p:sp>
      <p:sp>
        <p:nvSpPr>
          <p:cNvPr id="5" name="Označba mesta vsebine 4">
            <a:extLst>
              <a:ext uri="{FF2B5EF4-FFF2-40B4-BE49-F238E27FC236}">
                <a16:creationId xmlns:a16="http://schemas.microsoft.com/office/drawing/2014/main" id="{CAFDD36A-C97D-4166-A1CE-CCE4C7992F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3177439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165B7A6-7814-4D0E-9CB9-3C89A971B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FOTOSINTEZNI PROKARIONTI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55843EE-654A-4238-8BA4-6632A08CCA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7900" y="3571875"/>
            <a:ext cx="35941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8DCF7FD9-0269-435A-8B45-46B4DE1B7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7261750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F11CD8F3-6F2B-415C-96AD-792F56E397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596" y="1974516"/>
            <a:ext cx="5244808" cy="4883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2DE1C0A1-8DB8-4147-B592-F979FFADB521}"/>
              </a:ext>
            </a:extLst>
          </p:cNvPr>
          <p:cNvSpPr txBox="1"/>
          <p:nvPr/>
        </p:nvSpPr>
        <p:spPr>
          <a:xfrm>
            <a:off x="1123949" y="940675"/>
            <a:ext cx="10029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VPLIVI NA FOTOSINTEZO</a:t>
            </a:r>
          </a:p>
        </p:txBody>
      </p:sp>
    </p:spTree>
    <p:extLst>
      <p:ext uri="{BB962C8B-B14F-4D97-AF65-F5344CB8AC3E}">
        <p14:creationId xmlns:p14="http://schemas.microsoft.com/office/powerpoint/2010/main" val="267596549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4DEA713-73F9-4FB1-A685-CA8D391C2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286603"/>
            <a:ext cx="10399395" cy="1450757"/>
          </a:xfrm>
        </p:spPr>
        <p:txBody>
          <a:bodyPr/>
          <a:lstStyle/>
          <a:p>
            <a:r>
              <a:rPr lang="sl-SI" dirty="0">
                <a:latin typeface="Times New Roman" panose="02020603050405020304" pitchFamily="18" charset="0"/>
                <a:cs typeface="Times New Roman" panose="02020603050405020304" pitchFamily="18" charset="0"/>
              </a:rPr>
              <a:t>VPLIV SVETLOBE</a:t>
            </a:r>
          </a:p>
        </p:txBody>
      </p:sp>
      <p:sp>
        <p:nvSpPr>
          <p:cNvPr id="5" name="Označba mesta vsebine 4">
            <a:extLst>
              <a:ext uri="{FF2B5EF4-FFF2-40B4-BE49-F238E27FC236}">
                <a16:creationId xmlns:a16="http://schemas.microsoft.com/office/drawing/2014/main" id="{33A7253A-3756-431E-8F9A-7E439678F1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1614536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0D7C29C-6769-46A6-8C80-1A2E2FE5F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latin typeface="Times New Roman" panose="02020603050405020304" pitchFamily="18" charset="0"/>
                <a:cs typeface="Times New Roman" panose="02020603050405020304" pitchFamily="18" charset="0"/>
              </a:rPr>
              <a:t>VPLIV TEMPERATURE</a:t>
            </a:r>
          </a:p>
        </p:txBody>
      </p:sp>
      <p:sp>
        <p:nvSpPr>
          <p:cNvPr id="5" name="Označba mesta vsebine 4">
            <a:extLst>
              <a:ext uri="{FF2B5EF4-FFF2-40B4-BE49-F238E27FC236}">
                <a16:creationId xmlns:a16="http://schemas.microsoft.com/office/drawing/2014/main" id="{7AE864E1-260D-4DD3-9DC3-E1022479CE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55662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CA0108B-E504-4069-9729-A29EB6B3C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TRANSPORT V CELICO IN IZ NJE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F31F143-697B-4FFE-913F-C6BBE46135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l-SI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plazmalema</a:t>
            </a:r>
            <a:endParaRPr lang="sl-SI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l-SI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86BC7966-1FC0-4C0A-AFE5-CB47F012DC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2466975"/>
            <a:ext cx="4330527" cy="3660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71802670-4578-4909-92A1-4A44B19E47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807" y="2752407"/>
            <a:ext cx="6182518" cy="3225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934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AED5A02-DE84-4F0D-8755-C2C163D9C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CELIČNA DELITEV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339AA50-3F21-4D26-9051-76E920C392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l-SI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nadzirata jo </a:t>
            </a:r>
            <a:r>
              <a:rPr lang="sl-SI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centriola</a:t>
            </a:r>
            <a:endParaRPr lang="sl-SI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sl-SI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6+ Hundred Centrioles Royalty-Free Images, Stock Photos &amp; Pictures |  Shutterstock">
            <a:extLst>
              <a:ext uri="{FF2B5EF4-FFF2-40B4-BE49-F238E27FC236}">
                <a16:creationId xmlns:a16="http://schemas.microsoft.com/office/drawing/2014/main" id="{2CB92503-BE22-4A1C-990C-63838ED45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471" y="2840816"/>
            <a:ext cx="2472018" cy="247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790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6698E04-04A0-49B0-A51A-7A31AEF5D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FOTOSINTEZA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99D8D2D-2CA9-4F82-A902-7D9D66D914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sl-SI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kloroplasti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svetlobna energija se pretvarja v kemično</a:t>
            </a:r>
          </a:p>
          <a:p>
            <a:pPr>
              <a:buFont typeface="Arial" panose="020B0604020202020204" pitchFamily="34" charset="0"/>
              <a:buChar char="•"/>
            </a:pPr>
            <a:endParaRPr lang="sl-SI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7F666C7-4150-40B5-A802-1ADA0F73EE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1"/>
          <a:stretch>
            <a:fillRect/>
          </a:stretch>
        </p:blipFill>
        <p:spPr bwMode="auto">
          <a:xfrm>
            <a:off x="4719156" y="3288180"/>
            <a:ext cx="2753688" cy="3425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666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ktiva">
  <a:themeElements>
    <a:clrScheme name="Retrospektiva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1148</TotalTime>
  <Words>610</Words>
  <Application>Microsoft Office PowerPoint</Application>
  <PresentationFormat>Širokozaslonsko</PresentationFormat>
  <Paragraphs>114</Paragraphs>
  <Slides>67</Slides>
  <Notes>25</Notes>
  <HiddenSlides>0</HiddenSlides>
  <MMClips>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67</vt:i4>
      </vt:variant>
    </vt:vector>
  </HeadingPairs>
  <TitlesOfParts>
    <vt:vector size="73" baseType="lpstr">
      <vt:lpstr>Arial</vt:lpstr>
      <vt:lpstr>Calibri</vt:lpstr>
      <vt:lpstr>Calibri Light</vt:lpstr>
      <vt:lpstr>Söhne</vt:lpstr>
      <vt:lpstr>Times New Roman</vt:lpstr>
      <vt:lpstr>Retrospektiva</vt:lpstr>
      <vt:lpstr>CELIČNI PROCESI</vt:lpstr>
      <vt:lpstr>PRESNOVA (METABOLIZEM)</vt:lpstr>
      <vt:lpstr>IZLOČANJE</vt:lpstr>
      <vt:lpstr>AVTOLIZA</vt:lpstr>
      <vt:lpstr>SINTEZA PROTEINOV</vt:lpstr>
      <vt:lpstr>EKSOCITOZA in ENDOCITOZA</vt:lpstr>
      <vt:lpstr>TRANSPORT V CELICO IN IZ NJE</vt:lpstr>
      <vt:lpstr>CELIČNA DELITEV</vt:lpstr>
      <vt:lpstr>FOTOSINTEZA</vt:lpstr>
      <vt:lpstr>CELIČNO DIHANJE</vt:lpstr>
      <vt:lpstr>CELIČNO DIHANJE</vt:lpstr>
      <vt:lpstr>POVEZAVA MED FOTOSINTEZO IN CELIČNIM DIHANJEM</vt:lpstr>
      <vt:lpstr>POVEZAVA MED PLJUČNIM IN CELIČNIM DIHANJEM</vt:lpstr>
      <vt:lpstr>REDOKS REAKCIJE MED CELIČNIM DIHANJEM</vt:lpstr>
      <vt:lpstr>STOPNJE CELIČNEGA DIHANJA</vt:lpstr>
      <vt:lpstr>Zakaj potrebujemo vitamine?</vt:lpstr>
      <vt:lpstr>1. Glikoliza (=razpad sladkorja)</vt:lpstr>
      <vt:lpstr>1. Glikoliza (=razpad sladkorja)</vt:lpstr>
      <vt:lpstr>2. Tvorba acetil-koencima A</vt:lpstr>
      <vt:lpstr>3. Krebsov cikel (=cikel citronske kisline)</vt:lpstr>
      <vt:lpstr>3. Krebsov cikel (=cikel citronske kisline)</vt:lpstr>
      <vt:lpstr>4. Oksidativna fosforilacija</vt:lpstr>
      <vt:lpstr>4. Oksidativna fosforilacija</vt:lpstr>
      <vt:lpstr>4. Oksidativna fosforilacija</vt:lpstr>
      <vt:lpstr>PowerPointova predstavitev</vt:lpstr>
      <vt:lpstr>PowerPointova predstavitev</vt:lpstr>
      <vt:lpstr>Substratna fosforilacija</vt:lpstr>
      <vt:lpstr>Primerjava reakcije med vodikom in kisikom ter prenosom elektronov prek elektronske prenašalne verige</vt:lpstr>
      <vt:lpstr>ENERGIJSKA BILANCA CELIČNEGA DIHANJA</vt:lpstr>
      <vt:lpstr>Zastrupitev s cianidom (HCN)</vt:lpstr>
      <vt:lpstr>V križišču presnovnih poti</vt:lpstr>
      <vt:lpstr>Vprašanja za ponovitev</vt:lpstr>
      <vt:lpstr>PowerPointova predstavitev</vt:lpstr>
      <vt:lpstr>ANAEROBNO CELIČNO DIHANJE IN VRENJE</vt:lpstr>
      <vt:lpstr>ANAEROBNO CELIČNO DIHANJE</vt:lpstr>
      <vt:lpstr>VRENJE</vt:lpstr>
      <vt:lpstr>Alkoholno vrenje</vt:lpstr>
      <vt:lpstr>Mlečnokislinsko vrenje</vt:lpstr>
      <vt:lpstr>KRUH</vt:lpstr>
      <vt:lpstr>AEROBI IN ANAEROBI</vt:lpstr>
      <vt:lpstr>RAZVOJ GLIKOLIZE (prvi presnovni proces)</vt:lpstr>
      <vt:lpstr>Vprašanja za ponovitev</vt:lpstr>
      <vt:lpstr>FOTOSINTEZA</vt:lpstr>
      <vt:lpstr>KAJ JE FOTOSINTEZA?</vt:lpstr>
      <vt:lpstr>STOPNJE FOTOSINTEZE</vt:lpstr>
      <vt:lpstr>REAKTANTI IN PRODUKTI FOTOSINTEZE</vt:lpstr>
      <vt:lpstr>SVETLOBA</vt:lpstr>
      <vt:lpstr>FOTOSINTEZNA BARVILA</vt:lpstr>
      <vt:lpstr>Absorpcijski in akcijski spekter (Engelmannov poskus)</vt:lpstr>
      <vt:lpstr>POMEN FOTOSINTEZE</vt:lpstr>
      <vt:lpstr>Vprašanja za ponovitev</vt:lpstr>
      <vt:lpstr>OD SVETLOBE ODVISNE REAKCIJE FOTOSINTEZE</vt:lpstr>
      <vt:lpstr>FOTOSISTEM</vt:lpstr>
      <vt:lpstr>PowerPointova predstavitev</vt:lpstr>
      <vt:lpstr>Osvetlitev chl in razpad vode (Hillova reakcija)</vt:lpstr>
      <vt:lpstr>Elektronska prenašalna veriga in nastanek NADPH</vt:lpstr>
      <vt:lpstr>Nastanek ATP</vt:lpstr>
      <vt:lpstr>OD SVETLOBE NEODVISNE REAKCIJE FOTOSINTEZE</vt:lpstr>
      <vt:lpstr>PowerPointova predstavitev</vt:lpstr>
      <vt:lpstr>1. Vezava ogljikovega dioksida</vt:lpstr>
      <vt:lpstr>2. Nastanek ogljikovega hidrata</vt:lpstr>
      <vt:lpstr>3. Obnova sladkorja, ki veže CO2</vt:lpstr>
      <vt:lpstr>UPORABA GLUKOZE</vt:lpstr>
      <vt:lpstr>FOTOSINTEZNI PROKARIONTI</vt:lpstr>
      <vt:lpstr>PowerPointova predstavitev</vt:lpstr>
      <vt:lpstr>VPLIV SVETLOBE</vt:lpstr>
      <vt:lpstr>VPLIV TEMPERATURE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CELIČNI PROCESI</dc:title>
  <dc:creator>Širca, Monika</dc:creator>
  <cp:lastModifiedBy>Širca, Monika</cp:lastModifiedBy>
  <cp:revision>89</cp:revision>
  <dcterms:created xsi:type="dcterms:W3CDTF">2024-04-17T19:05:56Z</dcterms:created>
  <dcterms:modified xsi:type="dcterms:W3CDTF">2024-05-27T16:10:30Z</dcterms:modified>
</cp:coreProperties>
</file>