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262" r:id="rId4"/>
    <p:sldId id="263" r:id="rId5"/>
    <p:sldId id="258" r:id="rId6"/>
    <p:sldId id="291" r:id="rId7"/>
    <p:sldId id="264" r:id="rId8"/>
    <p:sldId id="261" r:id="rId9"/>
    <p:sldId id="271" r:id="rId10"/>
    <p:sldId id="281" r:id="rId11"/>
    <p:sldId id="282" r:id="rId12"/>
    <p:sldId id="278" r:id="rId13"/>
    <p:sldId id="279" r:id="rId14"/>
    <p:sldId id="280" r:id="rId15"/>
    <p:sldId id="260" r:id="rId16"/>
    <p:sldId id="268" r:id="rId17"/>
    <p:sldId id="283" r:id="rId18"/>
    <p:sldId id="284" r:id="rId19"/>
    <p:sldId id="285" r:id="rId20"/>
    <p:sldId id="286" r:id="rId21"/>
    <p:sldId id="287" r:id="rId22"/>
    <p:sldId id="288" r:id="rId23"/>
    <p:sldId id="289" r:id="rId24"/>
    <p:sldId id="290" r:id="rId25"/>
    <p:sldId id="265" r:id="rId26"/>
    <p:sldId id="275" r:id="rId27"/>
    <p:sldId id="274" r:id="rId28"/>
    <p:sldId id="266" r:id="rId29"/>
    <p:sldId id="269" r:id="rId30"/>
    <p:sldId id="267" r:id="rId31"/>
    <p:sldId id="273" r:id="rId32"/>
    <p:sldId id="270" r:id="rId33"/>
    <p:sldId id="272" r:id="rId34"/>
  </p:sldIdLst>
  <p:sldSz cx="12192000" cy="6858000"/>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2617EC2-65B5-441D-9D2F-D2CD440B3F20}">
          <p14:sldIdLst>
            <p14:sldId id="256"/>
            <p14:sldId id="257"/>
            <p14:sldId id="262"/>
            <p14:sldId id="263"/>
            <p14:sldId id="258"/>
            <p14:sldId id="291"/>
            <p14:sldId id="264"/>
            <p14:sldId id="261"/>
            <p14:sldId id="271"/>
            <p14:sldId id="281"/>
            <p14:sldId id="282"/>
            <p14:sldId id="278"/>
            <p14:sldId id="279"/>
            <p14:sldId id="280"/>
            <p14:sldId id="260"/>
            <p14:sldId id="268"/>
            <p14:sldId id="283"/>
            <p14:sldId id="284"/>
            <p14:sldId id="285"/>
            <p14:sldId id="286"/>
            <p14:sldId id="287"/>
            <p14:sldId id="288"/>
            <p14:sldId id="289"/>
            <p14:sldId id="290"/>
            <p14:sldId id="265"/>
            <p14:sldId id="275"/>
            <p14:sldId id="274"/>
            <p14:sldId id="266"/>
            <p14:sldId id="269"/>
            <p14:sldId id="267"/>
            <p14:sldId id="273"/>
            <p14:sldId id="270"/>
            <p14:sldId id="2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ažnik, Tjaša" initials="DT"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5850"/>
  </p:normalViewPr>
  <p:slideViewPr>
    <p:cSldViewPr snapToGrid="0">
      <p:cViewPr varScale="1">
        <p:scale>
          <a:sx n="118" d="100"/>
          <a:sy n="118" d="100"/>
        </p:scale>
        <p:origin x="848" y="200"/>
      </p:cViewPr>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260149-1F7A-4534-982C-0747C263CB41}"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A67419AF-B5D7-409D-965F-98FB227EB6A5}">
      <dgm:prSet custT="1"/>
      <dgm:spPr/>
      <dgm:t>
        <a:bodyPr/>
        <a:lstStyle/>
        <a:p>
          <a:r>
            <a:rPr lang="en-GB" sz="3200" dirty="0"/>
            <a:t>- social cohesion</a:t>
          </a:r>
        </a:p>
        <a:p>
          <a:r>
            <a:rPr lang="en-GB" sz="3200" dirty="0"/>
            <a:t>- access to quality education for all</a:t>
          </a:r>
        </a:p>
        <a:p>
          <a:endParaRPr lang="en-US" sz="3200" dirty="0"/>
        </a:p>
      </dgm:t>
    </dgm:pt>
    <dgm:pt modelId="{73F70E4E-7630-4527-8688-B8E19CD8C1E1}" type="parTrans" cxnId="{E7D9E5EE-A107-4FEF-8F9C-839B87AFCA19}">
      <dgm:prSet/>
      <dgm:spPr/>
      <dgm:t>
        <a:bodyPr/>
        <a:lstStyle/>
        <a:p>
          <a:endParaRPr lang="en-US" sz="2000"/>
        </a:p>
      </dgm:t>
    </dgm:pt>
    <dgm:pt modelId="{FC6F6C35-CB69-481A-935A-CFAD095C1100}" type="sibTrans" cxnId="{E7D9E5EE-A107-4FEF-8F9C-839B87AFCA19}">
      <dgm:prSet/>
      <dgm:spPr/>
      <dgm:t>
        <a:bodyPr/>
        <a:lstStyle/>
        <a:p>
          <a:endParaRPr lang="en-US" sz="2000"/>
        </a:p>
      </dgm:t>
    </dgm:pt>
    <dgm:pt modelId="{BC1286E8-08B8-4E24-9BE4-EE7F842522F4}">
      <dgm:prSet custT="1"/>
      <dgm:spPr/>
      <dgm:t>
        <a:bodyPr/>
        <a:lstStyle/>
        <a:p>
          <a:r>
            <a:rPr lang="en-GB" sz="3200" dirty="0">
              <a:latin typeface="Calibri" panose="020F0502020204030204" pitchFamily="34" charset="0"/>
              <a:ea typeface="Calibri" panose="020F0502020204030204" pitchFamily="34" charset="0"/>
              <a:cs typeface="Times New Roman" panose="02020603050405020304" pitchFamily="18" charset="0"/>
            </a:rPr>
            <a:t>Europe is </a:t>
          </a:r>
          <a:r>
            <a:rPr lang="en-GB" sz="3200" b="1" dirty="0">
              <a:latin typeface="Calibri" panose="020F0502020204030204" pitchFamily="34" charset="0"/>
              <a:ea typeface="Calibri" panose="020F0502020204030204" pitchFamily="34" charset="0"/>
              <a:cs typeface="Times New Roman" panose="02020603050405020304" pitchFamily="18" charset="0"/>
            </a:rPr>
            <a:t>multilingual</a:t>
          </a:r>
          <a:r>
            <a:rPr lang="en-GB" sz="3200" dirty="0">
              <a:latin typeface="Calibri" panose="020F0502020204030204" pitchFamily="34" charset="0"/>
              <a:ea typeface="Calibri" panose="020F0502020204030204" pitchFamily="34" charset="0"/>
              <a:cs typeface="Times New Roman" panose="02020603050405020304" pitchFamily="18" charset="0"/>
            </a:rPr>
            <a:t>/</a:t>
          </a:r>
          <a:r>
            <a:rPr lang="en-GB" sz="3200" b="1" dirty="0">
              <a:latin typeface="Calibri" panose="020F0502020204030204" pitchFamily="34" charset="0"/>
              <a:ea typeface="Calibri" panose="020F0502020204030204" pitchFamily="34" charset="0"/>
              <a:cs typeface="Times New Roman" panose="02020603050405020304" pitchFamily="18" charset="0"/>
            </a:rPr>
            <a:t>plurilingual</a:t>
          </a:r>
          <a:r>
            <a:rPr lang="en-GB" sz="3200" dirty="0">
              <a:latin typeface="Calibri" panose="020F0502020204030204" pitchFamily="34" charset="0"/>
              <a:ea typeface="Calibri" panose="020F0502020204030204" pitchFamily="34" charset="0"/>
              <a:cs typeface="Times New Roman" panose="02020603050405020304" pitchFamily="18" charset="0"/>
            </a:rPr>
            <a:t> and in order to fulfil its social and cultural aims, it seeks to provide education adapted to the needs of plurilingual citizens. This includes :</a:t>
          </a:r>
          <a:endParaRPr lang="en-US" sz="3200" dirty="0"/>
        </a:p>
      </dgm:t>
    </dgm:pt>
    <dgm:pt modelId="{5280CB51-5113-4CC9-A1D5-DB5D3ACF94A0}" type="parTrans" cxnId="{DB69C0E5-BB75-4A2B-A0B5-9CCEB1AED496}">
      <dgm:prSet/>
      <dgm:spPr/>
      <dgm:t>
        <a:bodyPr/>
        <a:lstStyle/>
        <a:p>
          <a:endParaRPr lang="en-US" sz="2000"/>
        </a:p>
      </dgm:t>
    </dgm:pt>
    <dgm:pt modelId="{E8870232-1FA8-4921-9F71-6BD619C44251}" type="sibTrans" cxnId="{DB69C0E5-BB75-4A2B-A0B5-9CCEB1AED496}">
      <dgm:prSet/>
      <dgm:spPr/>
      <dgm:t>
        <a:bodyPr/>
        <a:lstStyle/>
        <a:p>
          <a:endParaRPr lang="en-US" sz="2000"/>
        </a:p>
      </dgm:t>
    </dgm:pt>
    <dgm:pt modelId="{434EA38D-CD13-49E2-AD41-9AAF826DF506}">
      <dgm:prSet custT="1"/>
      <dgm:spPr/>
      <dgm:t>
        <a:bodyPr/>
        <a:lstStyle/>
        <a:p>
          <a:r>
            <a:rPr lang="en-GB" sz="3600" dirty="0"/>
            <a:t>- Europe’s linguistic diversity</a:t>
          </a:r>
        </a:p>
        <a:p>
          <a:r>
            <a:rPr lang="en-GB" sz="3600" dirty="0"/>
            <a:t>- the mobility of Europe's citizens</a:t>
          </a:r>
        </a:p>
        <a:p>
          <a:endParaRPr lang="en-US" sz="3600" dirty="0"/>
        </a:p>
      </dgm:t>
    </dgm:pt>
    <dgm:pt modelId="{CF1A7EA8-F219-4CC2-ADB0-BEA54F754969}" type="parTrans" cxnId="{1BFDDBB4-7181-4CCD-872E-47DECCA1EC62}">
      <dgm:prSet/>
      <dgm:spPr/>
      <dgm:t>
        <a:bodyPr/>
        <a:lstStyle/>
        <a:p>
          <a:endParaRPr lang="en-US" sz="2000"/>
        </a:p>
      </dgm:t>
    </dgm:pt>
    <dgm:pt modelId="{693A9B9E-0FE3-4A22-9BE7-FFD1047615D1}" type="sibTrans" cxnId="{1BFDDBB4-7181-4CCD-872E-47DECCA1EC62}">
      <dgm:prSet/>
      <dgm:spPr/>
      <dgm:t>
        <a:bodyPr/>
        <a:lstStyle/>
        <a:p>
          <a:endParaRPr lang="en-US" sz="2000"/>
        </a:p>
      </dgm:t>
    </dgm:pt>
    <dgm:pt modelId="{EA31AC0D-A3A5-774B-B26D-40A75BC6E040}" type="pres">
      <dgm:prSet presAssocID="{EB260149-1F7A-4534-982C-0747C263CB41}" presName="linear" presStyleCnt="0">
        <dgm:presLayoutVars>
          <dgm:animLvl val="lvl"/>
          <dgm:resizeHandles val="exact"/>
        </dgm:presLayoutVars>
      </dgm:prSet>
      <dgm:spPr/>
    </dgm:pt>
    <dgm:pt modelId="{F49555E8-9FF2-7C4F-91F2-5EAE175938C3}" type="pres">
      <dgm:prSet presAssocID="{BC1286E8-08B8-4E24-9BE4-EE7F842522F4}" presName="parentText" presStyleLbl="node1" presStyleIdx="0" presStyleCnt="3">
        <dgm:presLayoutVars>
          <dgm:chMax val="0"/>
          <dgm:bulletEnabled val="1"/>
        </dgm:presLayoutVars>
      </dgm:prSet>
      <dgm:spPr/>
    </dgm:pt>
    <dgm:pt modelId="{F968D780-726A-5646-9B59-DB6A970901CE}" type="pres">
      <dgm:prSet presAssocID="{E8870232-1FA8-4921-9F71-6BD619C44251}" presName="spacer" presStyleCnt="0"/>
      <dgm:spPr/>
    </dgm:pt>
    <dgm:pt modelId="{80ACA9E4-C559-1D40-8764-087F313547AB}" type="pres">
      <dgm:prSet presAssocID="{434EA38D-CD13-49E2-AD41-9AAF826DF506}" presName="parentText" presStyleLbl="node1" presStyleIdx="1" presStyleCnt="3">
        <dgm:presLayoutVars>
          <dgm:chMax val="0"/>
          <dgm:bulletEnabled val="1"/>
        </dgm:presLayoutVars>
      </dgm:prSet>
      <dgm:spPr/>
    </dgm:pt>
    <dgm:pt modelId="{CD785E3B-2B22-6340-8CA3-11CBC26794F3}" type="pres">
      <dgm:prSet presAssocID="{693A9B9E-0FE3-4A22-9BE7-FFD1047615D1}" presName="spacer" presStyleCnt="0"/>
      <dgm:spPr/>
    </dgm:pt>
    <dgm:pt modelId="{D914F9A9-3AD6-0641-9ADD-2435FB3BD03C}" type="pres">
      <dgm:prSet presAssocID="{A67419AF-B5D7-409D-965F-98FB227EB6A5}" presName="parentText" presStyleLbl="node1" presStyleIdx="2" presStyleCnt="3" custLinFactNeighborY="63373">
        <dgm:presLayoutVars>
          <dgm:chMax val="0"/>
          <dgm:bulletEnabled val="1"/>
        </dgm:presLayoutVars>
      </dgm:prSet>
      <dgm:spPr/>
    </dgm:pt>
  </dgm:ptLst>
  <dgm:cxnLst>
    <dgm:cxn modelId="{0B9FB648-8725-DD4A-A383-06C4361CF261}" type="presOf" srcId="{434EA38D-CD13-49E2-AD41-9AAF826DF506}" destId="{80ACA9E4-C559-1D40-8764-087F313547AB}" srcOrd="0" destOrd="0" presId="urn:microsoft.com/office/officeart/2005/8/layout/vList2"/>
    <dgm:cxn modelId="{1BFDDBB4-7181-4CCD-872E-47DECCA1EC62}" srcId="{EB260149-1F7A-4534-982C-0747C263CB41}" destId="{434EA38D-CD13-49E2-AD41-9AAF826DF506}" srcOrd="1" destOrd="0" parTransId="{CF1A7EA8-F219-4CC2-ADB0-BEA54F754969}" sibTransId="{693A9B9E-0FE3-4A22-9BE7-FFD1047615D1}"/>
    <dgm:cxn modelId="{EC242CC0-0CC5-0C48-9878-6BBC98F04B36}" type="presOf" srcId="{BC1286E8-08B8-4E24-9BE4-EE7F842522F4}" destId="{F49555E8-9FF2-7C4F-91F2-5EAE175938C3}" srcOrd="0" destOrd="0" presId="urn:microsoft.com/office/officeart/2005/8/layout/vList2"/>
    <dgm:cxn modelId="{EB705DE2-5081-D844-AEEA-157E602DE655}" type="presOf" srcId="{A67419AF-B5D7-409D-965F-98FB227EB6A5}" destId="{D914F9A9-3AD6-0641-9ADD-2435FB3BD03C}" srcOrd="0" destOrd="0" presId="urn:microsoft.com/office/officeart/2005/8/layout/vList2"/>
    <dgm:cxn modelId="{DB69C0E5-BB75-4A2B-A0B5-9CCEB1AED496}" srcId="{EB260149-1F7A-4534-982C-0747C263CB41}" destId="{BC1286E8-08B8-4E24-9BE4-EE7F842522F4}" srcOrd="0" destOrd="0" parTransId="{5280CB51-5113-4CC9-A1D5-DB5D3ACF94A0}" sibTransId="{E8870232-1FA8-4921-9F71-6BD619C44251}"/>
    <dgm:cxn modelId="{E7D9E5EE-A107-4FEF-8F9C-839B87AFCA19}" srcId="{EB260149-1F7A-4534-982C-0747C263CB41}" destId="{A67419AF-B5D7-409D-965F-98FB227EB6A5}" srcOrd="2" destOrd="0" parTransId="{73F70E4E-7630-4527-8688-B8E19CD8C1E1}" sibTransId="{FC6F6C35-CB69-481A-935A-CFAD095C1100}"/>
    <dgm:cxn modelId="{F736D5FC-7A37-624A-A6CD-13C7896E29FB}" type="presOf" srcId="{EB260149-1F7A-4534-982C-0747C263CB41}" destId="{EA31AC0D-A3A5-774B-B26D-40A75BC6E040}" srcOrd="0" destOrd="0" presId="urn:microsoft.com/office/officeart/2005/8/layout/vList2"/>
    <dgm:cxn modelId="{0F6967C5-1F78-5748-83AD-B30A9701280E}" type="presParOf" srcId="{EA31AC0D-A3A5-774B-B26D-40A75BC6E040}" destId="{F49555E8-9FF2-7C4F-91F2-5EAE175938C3}" srcOrd="0" destOrd="0" presId="urn:microsoft.com/office/officeart/2005/8/layout/vList2"/>
    <dgm:cxn modelId="{B850455D-8039-C44A-BB26-4C8F7639A966}" type="presParOf" srcId="{EA31AC0D-A3A5-774B-B26D-40A75BC6E040}" destId="{F968D780-726A-5646-9B59-DB6A970901CE}" srcOrd="1" destOrd="0" presId="urn:microsoft.com/office/officeart/2005/8/layout/vList2"/>
    <dgm:cxn modelId="{EF5FE967-820B-574A-ABC4-B73EF9BD25C6}" type="presParOf" srcId="{EA31AC0D-A3A5-774B-B26D-40A75BC6E040}" destId="{80ACA9E4-C559-1D40-8764-087F313547AB}" srcOrd="2" destOrd="0" presId="urn:microsoft.com/office/officeart/2005/8/layout/vList2"/>
    <dgm:cxn modelId="{ABD0E4D1-8814-0840-872B-5AFF5ABD81C4}" type="presParOf" srcId="{EA31AC0D-A3A5-774B-B26D-40A75BC6E040}" destId="{CD785E3B-2B22-6340-8CA3-11CBC26794F3}" srcOrd="3" destOrd="0" presId="urn:microsoft.com/office/officeart/2005/8/layout/vList2"/>
    <dgm:cxn modelId="{6D9DE21D-561F-A549-9410-05D64CB2C129}" type="presParOf" srcId="{EA31AC0D-A3A5-774B-B26D-40A75BC6E040}" destId="{D914F9A9-3AD6-0641-9ADD-2435FB3BD03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555E8-9FF2-7C4F-91F2-5EAE175938C3}">
      <dsp:nvSpPr>
        <dsp:cNvPr id="0" name=""/>
        <dsp:cNvSpPr/>
      </dsp:nvSpPr>
      <dsp:spPr>
        <a:xfrm>
          <a:off x="0" y="591"/>
          <a:ext cx="11218371" cy="206259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latin typeface="Calibri" panose="020F0502020204030204" pitchFamily="34" charset="0"/>
              <a:ea typeface="Calibri" panose="020F0502020204030204" pitchFamily="34" charset="0"/>
              <a:cs typeface="Times New Roman" panose="02020603050405020304" pitchFamily="18" charset="0"/>
            </a:rPr>
            <a:t>Europe is </a:t>
          </a:r>
          <a:r>
            <a:rPr lang="en-GB" sz="3200" b="1" kern="1200" dirty="0">
              <a:latin typeface="Calibri" panose="020F0502020204030204" pitchFamily="34" charset="0"/>
              <a:ea typeface="Calibri" panose="020F0502020204030204" pitchFamily="34" charset="0"/>
              <a:cs typeface="Times New Roman" panose="02020603050405020304" pitchFamily="18" charset="0"/>
            </a:rPr>
            <a:t>multilingual</a:t>
          </a:r>
          <a:r>
            <a:rPr lang="en-GB" sz="3200" kern="1200" dirty="0">
              <a:latin typeface="Calibri" panose="020F0502020204030204" pitchFamily="34" charset="0"/>
              <a:ea typeface="Calibri" panose="020F0502020204030204" pitchFamily="34" charset="0"/>
              <a:cs typeface="Times New Roman" panose="02020603050405020304" pitchFamily="18" charset="0"/>
            </a:rPr>
            <a:t>/</a:t>
          </a:r>
          <a:r>
            <a:rPr lang="en-GB" sz="3200" b="1" kern="1200" dirty="0">
              <a:latin typeface="Calibri" panose="020F0502020204030204" pitchFamily="34" charset="0"/>
              <a:ea typeface="Calibri" panose="020F0502020204030204" pitchFamily="34" charset="0"/>
              <a:cs typeface="Times New Roman" panose="02020603050405020304" pitchFamily="18" charset="0"/>
            </a:rPr>
            <a:t>plurilingual</a:t>
          </a:r>
          <a:r>
            <a:rPr lang="en-GB" sz="3200" kern="1200" dirty="0">
              <a:latin typeface="Calibri" panose="020F0502020204030204" pitchFamily="34" charset="0"/>
              <a:ea typeface="Calibri" panose="020F0502020204030204" pitchFamily="34" charset="0"/>
              <a:cs typeface="Times New Roman" panose="02020603050405020304" pitchFamily="18" charset="0"/>
            </a:rPr>
            <a:t> and in order to fulfil its social and cultural aims, it seeks to provide education adapted to the needs of plurilingual citizens. This includes :</a:t>
          </a:r>
          <a:endParaRPr lang="en-US" sz="3200" kern="1200" dirty="0"/>
        </a:p>
      </dsp:txBody>
      <dsp:txXfrm>
        <a:off x="100688" y="101279"/>
        <a:ext cx="11016995" cy="1861220"/>
      </dsp:txXfrm>
    </dsp:sp>
    <dsp:sp modelId="{80ACA9E4-C559-1D40-8764-087F313547AB}">
      <dsp:nvSpPr>
        <dsp:cNvPr id="0" name=""/>
        <dsp:cNvSpPr/>
      </dsp:nvSpPr>
      <dsp:spPr>
        <a:xfrm>
          <a:off x="0" y="2074508"/>
          <a:ext cx="11218371" cy="2062596"/>
        </a:xfrm>
        <a:prstGeom prst="roundRect">
          <a:avLst/>
        </a:prstGeom>
        <a:gradFill rotWithShape="0">
          <a:gsLst>
            <a:gs pos="0">
              <a:schemeClr val="accent2">
                <a:hueOff val="1050037"/>
                <a:satOff val="-46306"/>
                <a:lumOff val="2352"/>
                <a:alphaOff val="0"/>
                <a:satMod val="103000"/>
                <a:lumMod val="102000"/>
                <a:tint val="94000"/>
              </a:schemeClr>
            </a:gs>
            <a:gs pos="50000">
              <a:schemeClr val="accent2">
                <a:hueOff val="1050037"/>
                <a:satOff val="-46306"/>
                <a:lumOff val="2352"/>
                <a:alphaOff val="0"/>
                <a:satMod val="110000"/>
                <a:lumMod val="100000"/>
                <a:shade val="100000"/>
              </a:schemeClr>
            </a:gs>
            <a:gs pos="100000">
              <a:schemeClr val="accent2">
                <a:hueOff val="1050037"/>
                <a:satOff val="-46306"/>
                <a:lumOff val="23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 Europe’s linguistic diversity</a:t>
          </a:r>
        </a:p>
        <a:p>
          <a:pPr marL="0" lvl="0" indent="0" algn="l" defTabSz="1600200">
            <a:lnSpc>
              <a:spcPct val="90000"/>
            </a:lnSpc>
            <a:spcBef>
              <a:spcPct val="0"/>
            </a:spcBef>
            <a:spcAft>
              <a:spcPct val="35000"/>
            </a:spcAft>
            <a:buNone/>
          </a:pPr>
          <a:r>
            <a:rPr lang="en-GB" sz="3600" kern="1200" dirty="0"/>
            <a:t>- the mobility of Europe's citizens</a:t>
          </a:r>
        </a:p>
        <a:p>
          <a:pPr marL="0" lvl="0" indent="0" algn="l" defTabSz="1600200">
            <a:lnSpc>
              <a:spcPct val="90000"/>
            </a:lnSpc>
            <a:spcBef>
              <a:spcPct val="0"/>
            </a:spcBef>
            <a:spcAft>
              <a:spcPct val="35000"/>
            </a:spcAft>
            <a:buNone/>
          </a:pPr>
          <a:endParaRPr lang="en-US" sz="3600" kern="1200" dirty="0"/>
        </a:p>
      </dsp:txBody>
      <dsp:txXfrm>
        <a:off x="100688" y="2175196"/>
        <a:ext cx="11016995" cy="1861220"/>
      </dsp:txXfrm>
    </dsp:sp>
    <dsp:sp modelId="{D914F9A9-3AD6-0641-9ADD-2435FB3BD03C}">
      <dsp:nvSpPr>
        <dsp:cNvPr id="0" name=""/>
        <dsp:cNvSpPr/>
      </dsp:nvSpPr>
      <dsp:spPr>
        <a:xfrm>
          <a:off x="0" y="4149016"/>
          <a:ext cx="11218371" cy="2062596"/>
        </a:xfrm>
        <a:prstGeom prst="roundRect">
          <a:avLst/>
        </a:prstGeom>
        <a:gradFill rotWithShape="0">
          <a:gsLst>
            <a:gs pos="0">
              <a:schemeClr val="accent2">
                <a:hueOff val="2100074"/>
                <a:satOff val="-92612"/>
                <a:lumOff val="4705"/>
                <a:alphaOff val="0"/>
                <a:satMod val="103000"/>
                <a:lumMod val="102000"/>
                <a:tint val="94000"/>
              </a:schemeClr>
            </a:gs>
            <a:gs pos="50000">
              <a:schemeClr val="accent2">
                <a:hueOff val="2100074"/>
                <a:satOff val="-92612"/>
                <a:lumOff val="4705"/>
                <a:alphaOff val="0"/>
                <a:satMod val="110000"/>
                <a:lumMod val="100000"/>
                <a:shade val="100000"/>
              </a:schemeClr>
            </a:gs>
            <a:gs pos="100000">
              <a:schemeClr val="accent2">
                <a:hueOff val="2100074"/>
                <a:satOff val="-92612"/>
                <a:lumOff val="47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 social cohesion</a:t>
          </a:r>
        </a:p>
        <a:p>
          <a:pPr marL="0" lvl="0" indent="0" algn="l" defTabSz="1422400">
            <a:lnSpc>
              <a:spcPct val="90000"/>
            </a:lnSpc>
            <a:spcBef>
              <a:spcPct val="0"/>
            </a:spcBef>
            <a:spcAft>
              <a:spcPct val="35000"/>
            </a:spcAft>
            <a:buNone/>
          </a:pPr>
          <a:r>
            <a:rPr lang="en-GB" sz="3200" kern="1200" dirty="0"/>
            <a:t>- access to quality education for all</a:t>
          </a:r>
        </a:p>
        <a:p>
          <a:pPr marL="0" lvl="0" indent="0" algn="l" defTabSz="1422400">
            <a:lnSpc>
              <a:spcPct val="90000"/>
            </a:lnSpc>
            <a:spcBef>
              <a:spcPct val="0"/>
            </a:spcBef>
            <a:spcAft>
              <a:spcPct val="35000"/>
            </a:spcAft>
            <a:buNone/>
          </a:pPr>
          <a:endParaRPr lang="en-US" sz="3200" kern="1200" dirty="0"/>
        </a:p>
      </dsp:txBody>
      <dsp:txXfrm>
        <a:off x="100688" y="4249704"/>
        <a:ext cx="11016995" cy="18612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A2C453-95BC-45C8-9B91-EA98539FABA9}" type="datetimeFigureOut">
              <a:rPr lang="sv-FI" smtClean="0"/>
              <a:t>2021-03-01</a:t>
            </a:fld>
            <a:endParaRPr lang="sv-FI"/>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Linguistically Sensitive Teaching in All Classrooms</a:t>
            </a:r>
            <a:endParaRPr lang="sv-FI"/>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0D2575-35C5-4975-BB53-376D4EFE158F}" type="slidenum">
              <a:rPr lang="sv-FI" smtClean="0"/>
              <a:t>‹#›</a:t>
            </a:fld>
            <a:endParaRPr lang="sv-FI"/>
          </a:p>
        </p:txBody>
      </p:sp>
    </p:spTree>
    <p:extLst>
      <p:ext uri="{BB962C8B-B14F-4D97-AF65-F5344CB8AC3E}">
        <p14:creationId xmlns:p14="http://schemas.microsoft.com/office/powerpoint/2010/main" val="340806568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6D311-43B5-49D9-934F-2925AEC0CA54}" type="datetimeFigureOut">
              <a:rPr lang="sv-FI" smtClean="0"/>
              <a:t>2021-03-01</a:t>
            </a:fld>
            <a:endParaRPr lang="sv-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Linguistically Sensitive Teaching in All Classrooms</a:t>
            </a:r>
            <a:endParaRPr lang="sv-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7CFC35-17CC-43A7-959E-D0112AC1BE2E}" type="slidenum">
              <a:rPr lang="sv-FI" smtClean="0"/>
              <a:t>‹#›</a:t>
            </a:fld>
            <a:endParaRPr lang="sv-FI"/>
          </a:p>
        </p:txBody>
      </p:sp>
    </p:spTree>
    <p:extLst>
      <p:ext uri="{BB962C8B-B14F-4D97-AF65-F5344CB8AC3E}">
        <p14:creationId xmlns:p14="http://schemas.microsoft.com/office/powerpoint/2010/main" val="352067733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91491"/>
            <a:ext cx="9144000" cy="2387600"/>
          </a:xfrm>
        </p:spPr>
        <p:txBody>
          <a:bodyPr anchor="b"/>
          <a:lstStyle>
            <a:lvl1pPr algn="ctr">
              <a:defRPr sz="6000"/>
            </a:lvl1pPr>
          </a:lstStyle>
          <a:p>
            <a:r>
              <a:rPr lang="sl-SI"/>
              <a:t>Uredite slog naslova matrice</a:t>
            </a:r>
            <a:endParaRPr lang="sv-FI" dirty="0"/>
          </a:p>
        </p:txBody>
      </p:sp>
      <p:sp>
        <p:nvSpPr>
          <p:cNvPr id="3" name="Subtitle 2"/>
          <p:cNvSpPr>
            <a:spLocks noGrp="1"/>
          </p:cNvSpPr>
          <p:nvPr>
            <p:ph type="subTitle" idx="1"/>
          </p:nvPr>
        </p:nvSpPr>
        <p:spPr>
          <a:xfrm>
            <a:off x="1523999" y="359987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Uredite slog podnaslova matrice</a:t>
            </a:r>
            <a:endParaRPr lang="sv-FI" dirty="0"/>
          </a:p>
        </p:txBody>
      </p:sp>
      <p:sp>
        <p:nvSpPr>
          <p:cNvPr id="4" name="Date Placeholder 3"/>
          <p:cNvSpPr>
            <a:spLocks noGrp="1"/>
          </p:cNvSpPr>
          <p:nvPr>
            <p:ph type="dt" sz="half" idx="10"/>
          </p:nvPr>
        </p:nvSpPr>
        <p:spPr/>
        <p:txBody>
          <a:bodyPr/>
          <a:lstStyle/>
          <a:p>
            <a:fld id="{0E984430-B662-4B24-B102-2E61C31C75B6}" type="datetime3">
              <a:rPr lang="en-US" smtClean="0"/>
              <a:t>1 March 2021</a:t>
            </a:fld>
            <a:endParaRPr lang="sv-FI" dirty="0"/>
          </a:p>
        </p:txBody>
      </p:sp>
      <p:sp>
        <p:nvSpPr>
          <p:cNvPr id="5" name="Footer Placeholder 4"/>
          <p:cNvSpPr>
            <a:spLocks noGrp="1"/>
          </p:cNvSpPr>
          <p:nvPr>
            <p:ph type="ftr" sz="quarter" idx="11"/>
          </p:nvPr>
        </p:nvSpPr>
        <p:spPr/>
        <p:txBody>
          <a:bodyPr/>
          <a:lstStyle/>
          <a:p>
            <a:r>
              <a:rPr lang="en-US"/>
              <a:t>Listiac - Linguistically Sensitive Teaching in All Classrooms</a:t>
            </a:r>
            <a:endParaRPr lang="sv-FI" dirty="0"/>
          </a:p>
        </p:txBody>
      </p:sp>
      <p:sp>
        <p:nvSpPr>
          <p:cNvPr id="6" name="Slide Number Placeholder 5"/>
          <p:cNvSpPr>
            <a:spLocks noGrp="1"/>
          </p:cNvSpPr>
          <p:nvPr>
            <p:ph type="sldNum" sz="quarter" idx="12"/>
          </p:nvPr>
        </p:nvSpPr>
        <p:spPr/>
        <p:txBody>
          <a:bodyPr/>
          <a:lstStyle>
            <a:lvl1pPr>
              <a:defRPr/>
            </a:lvl1pPr>
          </a:lstStyle>
          <a:p>
            <a:r>
              <a:rPr lang="sv-FI" dirty="0"/>
              <a:t>www.listiac.org</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173614"/>
            <a:ext cx="3896672" cy="856674"/>
          </a:xfrm>
          <a:prstGeom prst="rect">
            <a:avLst/>
          </a:prstGeom>
        </p:spPr>
      </p:pic>
      <p:cxnSp>
        <p:nvCxnSpPr>
          <p:cNvPr id="12" name="Straight Connector 11"/>
          <p:cNvCxnSpPr/>
          <p:nvPr userDrawn="1"/>
        </p:nvCxnSpPr>
        <p:spPr>
          <a:xfrm>
            <a:off x="0" y="6206549"/>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4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49863B4-C522-894D-90E0-4F6FCA7DC449}" type="datetimeFigureOut">
              <a:rPr lang="en-SI" smtClean="0"/>
              <a:t>01/03/2021</a:t>
            </a:fld>
            <a:endParaRPr lang="en-SI"/>
          </a:p>
        </p:txBody>
      </p:sp>
      <p:sp>
        <p:nvSpPr>
          <p:cNvPr id="3" name="Footer Placeholder 2"/>
          <p:cNvSpPr>
            <a:spLocks noGrp="1"/>
          </p:cNvSpPr>
          <p:nvPr>
            <p:ph type="ftr" sz="quarter" idx="11"/>
          </p:nvPr>
        </p:nvSpPr>
        <p:spPr/>
        <p:txBody>
          <a:bodyPr/>
          <a:lstStyle/>
          <a:p>
            <a:endParaRPr lang="en-SI"/>
          </a:p>
        </p:txBody>
      </p:sp>
      <p:sp>
        <p:nvSpPr>
          <p:cNvPr id="4" name="Slide Number Placeholder 3"/>
          <p:cNvSpPr>
            <a:spLocks noGrp="1"/>
          </p:cNvSpPr>
          <p:nvPr>
            <p:ph type="sldNum" sz="quarter" idx="12"/>
          </p:nvPr>
        </p:nvSpPr>
        <p:spPr/>
        <p:txBody>
          <a:bodyPr/>
          <a:lstStyle/>
          <a:p>
            <a:fld id="{45FF96BB-3D77-104A-B463-A06E00031C53}" type="slidenum">
              <a:rPr lang="en-SI" smtClean="0"/>
              <a:t>‹#›</a:t>
            </a:fld>
            <a:endParaRPr lang="en-SI"/>
          </a:p>
        </p:txBody>
      </p:sp>
    </p:spTree>
    <p:extLst>
      <p:ext uri="{BB962C8B-B14F-4D97-AF65-F5344CB8AC3E}">
        <p14:creationId xmlns:p14="http://schemas.microsoft.com/office/powerpoint/2010/main" val="788930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49863B4-C522-894D-90E0-4F6FCA7DC449}" type="datetimeFigureOut">
              <a:rPr lang="en-SI" smtClean="0"/>
              <a:t>01/03/2021</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45FF96BB-3D77-104A-B463-A06E00031C53}" type="slidenum">
              <a:rPr lang="en-SI" smtClean="0"/>
              <a:t>‹#›</a:t>
            </a:fld>
            <a:endParaRPr lang="en-SI"/>
          </a:p>
        </p:txBody>
      </p:sp>
    </p:spTree>
    <p:extLst>
      <p:ext uri="{BB962C8B-B14F-4D97-AF65-F5344CB8AC3E}">
        <p14:creationId xmlns:p14="http://schemas.microsoft.com/office/powerpoint/2010/main" val="2539931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sv-FI"/>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v-FI"/>
          </a:p>
        </p:txBody>
      </p:sp>
      <p:sp>
        <p:nvSpPr>
          <p:cNvPr id="4" name="Date Placeholder 3"/>
          <p:cNvSpPr>
            <a:spLocks noGrp="1"/>
          </p:cNvSpPr>
          <p:nvPr>
            <p:ph type="dt" sz="half" idx="10"/>
          </p:nvPr>
        </p:nvSpPr>
        <p:spPr/>
        <p:txBody>
          <a:bodyPr/>
          <a:lstStyle/>
          <a:p>
            <a:fld id="{11E65767-860D-4A62-B9E9-AAF6A4873EDE}" type="datetime3">
              <a:rPr lang="en-US" smtClean="0"/>
              <a:t>1 March 2021</a:t>
            </a:fld>
            <a:endParaRPr lang="sv-FI"/>
          </a:p>
        </p:txBody>
      </p:sp>
      <p:sp>
        <p:nvSpPr>
          <p:cNvPr id="5" name="Footer Placeholder 4"/>
          <p:cNvSpPr>
            <a:spLocks noGrp="1"/>
          </p:cNvSpPr>
          <p:nvPr>
            <p:ph type="ftr" sz="quarter" idx="11"/>
          </p:nvPr>
        </p:nvSpPr>
        <p:spPr/>
        <p:txBody>
          <a:bodyPr/>
          <a:lstStyle/>
          <a:p>
            <a:r>
              <a:rPr lang="en-US"/>
              <a:t>Listiac - Linguistically Sensitive Teaching in All Classrooms</a:t>
            </a:r>
            <a:endParaRPr lang="sv-FI" dirty="0"/>
          </a:p>
        </p:txBody>
      </p:sp>
      <p:sp>
        <p:nvSpPr>
          <p:cNvPr id="6" name="Slide Number Placeholder 5"/>
          <p:cNvSpPr>
            <a:spLocks noGrp="1"/>
          </p:cNvSpPr>
          <p:nvPr>
            <p:ph type="sldNum" sz="quarter" idx="12"/>
          </p:nvPr>
        </p:nvSpPr>
        <p:spPr/>
        <p:txBody>
          <a:bodyPr/>
          <a:lstStyle/>
          <a:p>
            <a:r>
              <a:rPr lang="sv-FI" dirty="0"/>
              <a:t>www.listiac.org</a:t>
            </a:r>
          </a:p>
        </p:txBody>
      </p:sp>
    </p:spTree>
    <p:extLst>
      <p:ext uri="{BB962C8B-B14F-4D97-AF65-F5344CB8AC3E}">
        <p14:creationId xmlns:p14="http://schemas.microsoft.com/office/powerpoint/2010/main" val="123164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831850" y="1284865"/>
            <a:ext cx="10515600" cy="2852737"/>
          </a:xfrm>
        </p:spPr>
        <p:txBody>
          <a:bodyPr anchor="b"/>
          <a:lstStyle>
            <a:lvl1pPr>
              <a:defRPr sz="6000"/>
            </a:lvl1pPr>
          </a:lstStyle>
          <a:p>
            <a:r>
              <a:rPr lang="sl-SI"/>
              <a:t>Uredite slog naslova matrice</a:t>
            </a:r>
            <a:endParaRPr lang="sv-F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05AB019C-D79C-4E8E-B3A2-1D709D9105DD}" type="datetime3">
              <a:rPr lang="en-US" smtClean="0"/>
              <a:t>1 March 2021</a:t>
            </a:fld>
            <a:endParaRPr lang="sv-FI"/>
          </a:p>
        </p:txBody>
      </p:sp>
      <p:sp>
        <p:nvSpPr>
          <p:cNvPr id="5" name="Footer Placeholder 4"/>
          <p:cNvSpPr>
            <a:spLocks noGrp="1"/>
          </p:cNvSpPr>
          <p:nvPr>
            <p:ph type="ftr" sz="quarter" idx="11"/>
          </p:nvPr>
        </p:nvSpPr>
        <p:spPr/>
        <p:txBody>
          <a:bodyPr/>
          <a:lstStyle/>
          <a:p>
            <a:r>
              <a:rPr lang="en-US"/>
              <a:t>Listiac - Linguistically Sensitive Teaching in All Classrooms</a:t>
            </a:r>
            <a:endParaRPr lang="sv-FI" dirty="0"/>
          </a:p>
        </p:txBody>
      </p:sp>
      <p:sp>
        <p:nvSpPr>
          <p:cNvPr id="6" name="Slide Number Placeholder 5"/>
          <p:cNvSpPr>
            <a:spLocks noGrp="1"/>
          </p:cNvSpPr>
          <p:nvPr>
            <p:ph type="sldNum" sz="quarter" idx="12"/>
          </p:nvPr>
        </p:nvSpPr>
        <p:spPr/>
        <p:txBody>
          <a:bodyPr/>
          <a:lstStyle/>
          <a:p>
            <a:r>
              <a:rPr lang="sv-FI" dirty="0"/>
              <a:t>www.listiac.org</a:t>
            </a:r>
          </a:p>
        </p:txBody>
      </p:sp>
    </p:spTree>
    <p:extLst>
      <p:ext uri="{BB962C8B-B14F-4D97-AF65-F5344CB8AC3E}">
        <p14:creationId xmlns:p14="http://schemas.microsoft.com/office/powerpoint/2010/main" val="103213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sv-FI"/>
          </a:p>
        </p:txBody>
      </p:sp>
      <p:sp>
        <p:nvSpPr>
          <p:cNvPr id="3" name="Content Placeholder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v-FI"/>
          </a:p>
        </p:txBody>
      </p:sp>
      <p:sp>
        <p:nvSpPr>
          <p:cNvPr id="4" name="Content Placeholder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v-FI"/>
          </a:p>
        </p:txBody>
      </p:sp>
      <p:sp>
        <p:nvSpPr>
          <p:cNvPr id="5" name="Date Placeholder 4"/>
          <p:cNvSpPr>
            <a:spLocks noGrp="1"/>
          </p:cNvSpPr>
          <p:nvPr>
            <p:ph type="dt" sz="half" idx="10"/>
          </p:nvPr>
        </p:nvSpPr>
        <p:spPr/>
        <p:txBody>
          <a:bodyPr/>
          <a:lstStyle/>
          <a:p>
            <a:fld id="{1785D63A-8504-468F-B4A6-BAC27C8216A1}" type="datetime3">
              <a:rPr lang="en-US" smtClean="0"/>
              <a:t>1 March 2021</a:t>
            </a:fld>
            <a:endParaRPr lang="sv-FI"/>
          </a:p>
        </p:txBody>
      </p:sp>
      <p:sp>
        <p:nvSpPr>
          <p:cNvPr id="6" name="Footer Placeholder 5"/>
          <p:cNvSpPr>
            <a:spLocks noGrp="1"/>
          </p:cNvSpPr>
          <p:nvPr>
            <p:ph type="ftr" sz="quarter" idx="11"/>
          </p:nvPr>
        </p:nvSpPr>
        <p:spPr/>
        <p:txBody>
          <a:bodyPr/>
          <a:lstStyle/>
          <a:p>
            <a:r>
              <a:rPr lang="en-US"/>
              <a:t>Listiac - Linguistically Sensitive Teaching in All Classrooms</a:t>
            </a:r>
            <a:endParaRPr lang="sv-FI" dirty="0"/>
          </a:p>
        </p:txBody>
      </p:sp>
      <p:sp>
        <p:nvSpPr>
          <p:cNvPr id="7" name="Slide Number Placeholder 6"/>
          <p:cNvSpPr>
            <a:spLocks noGrp="1"/>
          </p:cNvSpPr>
          <p:nvPr>
            <p:ph type="sldNum" sz="quarter" idx="12"/>
          </p:nvPr>
        </p:nvSpPr>
        <p:spPr/>
        <p:txBody>
          <a:bodyPr/>
          <a:lstStyle/>
          <a:p>
            <a:r>
              <a:rPr lang="sv-FI" dirty="0"/>
              <a:t>www.listiac.org</a:t>
            </a:r>
          </a:p>
        </p:txBody>
      </p:sp>
    </p:spTree>
    <p:extLst>
      <p:ext uri="{BB962C8B-B14F-4D97-AF65-F5344CB8AC3E}">
        <p14:creationId xmlns:p14="http://schemas.microsoft.com/office/powerpoint/2010/main" val="1350675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l-SI"/>
              <a:t>Uredite slog naslova matrice</a:t>
            </a:r>
            <a:endParaRPr lang="sv-F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v-F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v-FI"/>
          </a:p>
        </p:txBody>
      </p:sp>
      <p:sp>
        <p:nvSpPr>
          <p:cNvPr id="7" name="Date Placeholder 6"/>
          <p:cNvSpPr>
            <a:spLocks noGrp="1"/>
          </p:cNvSpPr>
          <p:nvPr>
            <p:ph type="dt" sz="half" idx="10"/>
          </p:nvPr>
        </p:nvSpPr>
        <p:spPr/>
        <p:txBody>
          <a:bodyPr/>
          <a:lstStyle/>
          <a:p>
            <a:fld id="{307D8310-21C2-4A15-8A7D-7D1752BD79CB}" type="datetime3">
              <a:rPr lang="en-US" smtClean="0"/>
              <a:t>1 March 2021</a:t>
            </a:fld>
            <a:endParaRPr lang="sv-FI"/>
          </a:p>
        </p:txBody>
      </p:sp>
      <p:sp>
        <p:nvSpPr>
          <p:cNvPr id="8" name="Footer Placeholder 7"/>
          <p:cNvSpPr>
            <a:spLocks noGrp="1"/>
          </p:cNvSpPr>
          <p:nvPr>
            <p:ph type="ftr" sz="quarter" idx="11"/>
          </p:nvPr>
        </p:nvSpPr>
        <p:spPr/>
        <p:txBody>
          <a:bodyPr/>
          <a:lstStyle/>
          <a:p>
            <a:r>
              <a:rPr lang="en-US"/>
              <a:t>Listiac - Linguistically Sensitive Teaching in All Classrooms</a:t>
            </a:r>
            <a:endParaRPr lang="sv-FI" dirty="0"/>
          </a:p>
        </p:txBody>
      </p:sp>
      <p:sp>
        <p:nvSpPr>
          <p:cNvPr id="9" name="Slide Number Placeholder 8"/>
          <p:cNvSpPr>
            <a:spLocks noGrp="1"/>
          </p:cNvSpPr>
          <p:nvPr>
            <p:ph type="sldNum" sz="quarter" idx="12"/>
          </p:nvPr>
        </p:nvSpPr>
        <p:spPr/>
        <p:txBody>
          <a:bodyPr/>
          <a:lstStyle/>
          <a:p>
            <a:r>
              <a:rPr lang="sv-FI" dirty="0"/>
              <a:t>www.listiac.org</a:t>
            </a:r>
          </a:p>
        </p:txBody>
      </p:sp>
    </p:spTree>
    <p:extLst>
      <p:ext uri="{BB962C8B-B14F-4D97-AF65-F5344CB8AC3E}">
        <p14:creationId xmlns:p14="http://schemas.microsoft.com/office/powerpoint/2010/main" val="1001633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sv-FI"/>
          </a:p>
        </p:txBody>
      </p:sp>
      <p:sp>
        <p:nvSpPr>
          <p:cNvPr id="3" name="Date Placeholder 2"/>
          <p:cNvSpPr>
            <a:spLocks noGrp="1"/>
          </p:cNvSpPr>
          <p:nvPr>
            <p:ph type="dt" sz="half" idx="10"/>
          </p:nvPr>
        </p:nvSpPr>
        <p:spPr/>
        <p:txBody>
          <a:bodyPr/>
          <a:lstStyle/>
          <a:p>
            <a:fld id="{B7E30BCA-99D9-4941-9695-8BC3BCC74168}" type="datetime3">
              <a:rPr lang="en-US" smtClean="0"/>
              <a:t>1 March 2021</a:t>
            </a:fld>
            <a:endParaRPr lang="sv-FI"/>
          </a:p>
        </p:txBody>
      </p:sp>
      <p:sp>
        <p:nvSpPr>
          <p:cNvPr id="4" name="Footer Placeholder 3"/>
          <p:cNvSpPr>
            <a:spLocks noGrp="1"/>
          </p:cNvSpPr>
          <p:nvPr>
            <p:ph type="ftr" sz="quarter" idx="11"/>
          </p:nvPr>
        </p:nvSpPr>
        <p:spPr/>
        <p:txBody>
          <a:bodyPr/>
          <a:lstStyle/>
          <a:p>
            <a:r>
              <a:rPr lang="en-US"/>
              <a:t>Listiac - Linguistically Sensitive Teaching in All Classrooms</a:t>
            </a:r>
            <a:endParaRPr lang="sv-FI" dirty="0"/>
          </a:p>
        </p:txBody>
      </p:sp>
      <p:sp>
        <p:nvSpPr>
          <p:cNvPr id="5" name="Slide Number Placeholder 4"/>
          <p:cNvSpPr>
            <a:spLocks noGrp="1"/>
          </p:cNvSpPr>
          <p:nvPr>
            <p:ph type="sldNum" sz="quarter" idx="12"/>
          </p:nvPr>
        </p:nvSpPr>
        <p:spPr/>
        <p:txBody>
          <a:bodyPr/>
          <a:lstStyle/>
          <a:p>
            <a:r>
              <a:rPr lang="sv-FI" dirty="0"/>
              <a:t>www.listiac.org</a:t>
            </a:r>
          </a:p>
        </p:txBody>
      </p:sp>
    </p:spTree>
    <p:extLst>
      <p:ext uri="{BB962C8B-B14F-4D97-AF65-F5344CB8AC3E}">
        <p14:creationId xmlns:p14="http://schemas.microsoft.com/office/powerpoint/2010/main" val="222461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01508-29F2-4A90-A4A3-CC05F6D6EE19}" type="datetime3">
              <a:rPr lang="en-US" smtClean="0"/>
              <a:t>1 March 2021</a:t>
            </a:fld>
            <a:endParaRPr lang="sv-FI"/>
          </a:p>
        </p:txBody>
      </p:sp>
      <p:sp>
        <p:nvSpPr>
          <p:cNvPr id="3" name="Footer Placeholder 2"/>
          <p:cNvSpPr>
            <a:spLocks noGrp="1"/>
          </p:cNvSpPr>
          <p:nvPr>
            <p:ph type="ftr" sz="quarter" idx="11"/>
          </p:nvPr>
        </p:nvSpPr>
        <p:spPr/>
        <p:txBody>
          <a:bodyPr/>
          <a:lstStyle/>
          <a:p>
            <a:r>
              <a:rPr lang="en-US"/>
              <a:t>Listiac - Linguistically Sensitive Teaching in All Classrooms</a:t>
            </a:r>
            <a:endParaRPr lang="sv-FI" dirty="0"/>
          </a:p>
        </p:txBody>
      </p:sp>
      <p:sp>
        <p:nvSpPr>
          <p:cNvPr id="4" name="Slide Number Placeholder 3"/>
          <p:cNvSpPr>
            <a:spLocks noGrp="1"/>
          </p:cNvSpPr>
          <p:nvPr>
            <p:ph type="sldNum" sz="quarter" idx="12"/>
          </p:nvPr>
        </p:nvSpPr>
        <p:spPr/>
        <p:txBody>
          <a:bodyPr/>
          <a:lstStyle/>
          <a:p>
            <a:r>
              <a:rPr lang="sv-FI" dirty="0"/>
              <a:t>www.listiac.org</a:t>
            </a:r>
          </a:p>
        </p:txBody>
      </p:sp>
    </p:spTree>
    <p:extLst>
      <p:ext uri="{BB962C8B-B14F-4D97-AF65-F5344CB8AC3E}">
        <p14:creationId xmlns:p14="http://schemas.microsoft.com/office/powerpoint/2010/main" val="1193749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a:t>Uredite slog naslova matrice</a:t>
            </a:r>
            <a:endParaRPr lang="sv-FI"/>
          </a:p>
        </p:txBody>
      </p:sp>
      <p:sp>
        <p:nvSpPr>
          <p:cNvPr id="3" name="Content Placeholder 2"/>
          <p:cNvSpPr>
            <a:spLocks noGrp="1"/>
          </p:cNvSpPr>
          <p:nvPr>
            <p:ph idx="1"/>
          </p:nvPr>
        </p:nvSpPr>
        <p:spPr>
          <a:xfrm>
            <a:off x="5183188" y="987425"/>
            <a:ext cx="465353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v-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86255235-5314-40E2-A9ED-1B34325F6C91}" type="datetime3">
              <a:rPr lang="en-US" smtClean="0"/>
              <a:t>1 March 2021</a:t>
            </a:fld>
            <a:endParaRPr lang="sv-FI" dirty="0"/>
          </a:p>
        </p:txBody>
      </p:sp>
      <p:sp>
        <p:nvSpPr>
          <p:cNvPr id="6" name="Footer Placeholder 5"/>
          <p:cNvSpPr>
            <a:spLocks noGrp="1"/>
          </p:cNvSpPr>
          <p:nvPr>
            <p:ph type="ftr" sz="quarter" idx="11"/>
          </p:nvPr>
        </p:nvSpPr>
        <p:spPr/>
        <p:txBody>
          <a:bodyPr/>
          <a:lstStyle/>
          <a:p>
            <a:r>
              <a:rPr lang="en-US"/>
              <a:t>Listiac - Linguistically Sensitive Teaching in All Classrooms</a:t>
            </a:r>
            <a:endParaRPr lang="sv-FI" dirty="0"/>
          </a:p>
        </p:txBody>
      </p:sp>
      <p:sp>
        <p:nvSpPr>
          <p:cNvPr id="7" name="Slide Number Placeholder 6"/>
          <p:cNvSpPr>
            <a:spLocks noGrp="1"/>
          </p:cNvSpPr>
          <p:nvPr>
            <p:ph type="sldNum" sz="quarter" idx="12"/>
          </p:nvPr>
        </p:nvSpPr>
        <p:spPr/>
        <p:txBody>
          <a:bodyPr/>
          <a:lstStyle/>
          <a:p>
            <a:r>
              <a:rPr lang="sv-FI" dirty="0"/>
              <a:t>www.listiac.org</a:t>
            </a:r>
          </a:p>
        </p:txBody>
      </p:sp>
    </p:spTree>
    <p:extLst>
      <p:ext uri="{BB962C8B-B14F-4D97-AF65-F5344CB8AC3E}">
        <p14:creationId xmlns:p14="http://schemas.microsoft.com/office/powerpoint/2010/main" val="379461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a:t>Uredite slog naslova matrice</a:t>
            </a:r>
            <a:endParaRPr lang="sv-FI"/>
          </a:p>
        </p:txBody>
      </p:sp>
      <p:sp>
        <p:nvSpPr>
          <p:cNvPr id="3" name="Picture Placeholder 2"/>
          <p:cNvSpPr>
            <a:spLocks noGrp="1"/>
          </p:cNvSpPr>
          <p:nvPr>
            <p:ph type="pic" idx="1"/>
          </p:nvPr>
        </p:nvSpPr>
        <p:spPr>
          <a:xfrm>
            <a:off x="5183188" y="987425"/>
            <a:ext cx="466277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sv-FI"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70609A1A-9C60-4523-A0FD-7F6654391A43}" type="datetime3">
              <a:rPr lang="en-US" smtClean="0"/>
              <a:t>1 March 2021</a:t>
            </a:fld>
            <a:endParaRPr lang="sv-FI" dirty="0"/>
          </a:p>
        </p:txBody>
      </p:sp>
      <p:sp>
        <p:nvSpPr>
          <p:cNvPr id="6" name="Footer Placeholder 5"/>
          <p:cNvSpPr>
            <a:spLocks noGrp="1"/>
          </p:cNvSpPr>
          <p:nvPr>
            <p:ph type="ftr" sz="quarter" idx="11"/>
          </p:nvPr>
        </p:nvSpPr>
        <p:spPr/>
        <p:txBody>
          <a:bodyPr/>
          <a:lstStyle/>
          <a:p>
            <a:r>
              <a:rPr lang="en-US"/>
              <a:t>Listiac - Linguistically Sensitive Teaching in All Classrooms</a:t>
            </a:r>
            <a:endParaRPr lang="sv-FI" dirty="0"/>
          </a:p>
        </p:txBody>
      </p:sp>
      <p:sp>
        <p:nvSpPr>
          <p:cNvPr id="7" name="Slide Number Placeholder 6"/>
          <p:cNvSpPr>
            <a:spLocks noGrp="1"/>
          </p:cNvSpPr>
          <p:nvPr>
            <p:ph type="sldNum" sz="quarter" idx="12"/>
          </p:nvPr>
        </p:nvSpPr>
        <p:spPr/>
        <p:txBody>
          <a:bodyPr/>
          <a:lstStyle/>
          <a:p>
            <a:r>
              <a:rPr lang="sv-FI" dirty="0"/>
              <a:t>www.listiac.org</a:t>
            </a:r>
          </a:p>
        </p:txBody>
      </p:sp>
    </p:spTree>
    <p:extLst>
      <p:ext uri="{BB962C8B-B14F-4D97-AF65-F5344CB8AC3E}">
        <p14:creationId xmlns:p14="http://schemas.microsoft.com/office/powerpoint/2010/main" val="3089184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896927" y="3917744"/>
            <a:ext cx="4053338" cy="2288805"/>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53400" y="173614"/>
            <a:ext cx="3896672" cy="856674"/>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endParaRPr lang="sv-FI"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64494-1E3C-41E1-98ED-062B1D9833A3}" type="datetime3">
              <a:rPr lang="en-US" smtClean="0"/>
              <a:t>1 March 2021</a:t>
            </a:fld>
            <a:endParaRPr lang="sv-FI"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Listiac - Linguistically Sensitive Teaching in All Classrooms</a:t>
            </a:r>
            <a:endParaRPr lang="sv-FI"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sv-SE" dirty="0"/>
              <a:t>www.listiac.org</a:t>
            </a:r>
            <a:endParaRPr lang="sv-FI" dirty="0"/>
          </a:p>
        </p:txBody>
      </p:sp>
      <p:cxnSp>
        <p:nvCxnSpPr>
          <p:cNvPr id="10" name="Straight Connector 9"/>
          <p:cNvCxnSpPr/>
          <p:nvPr userDrawn="1"/>
        </p:nvCxnSpPr>
        <p:spPr>
          <a:xfrm>
            <a:off x="0" y="6206549"/>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255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b="1"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vimeo.com/triggerproduction/review/393639942/0a85a818a4?fbclid=IwAR1mnAvY1S-s21ywRmC-fv5VnpeIw0flDWuZoUHptUw46aEbFQvgK6GEnos" TargetMode="External"/><Relationship Id="rId2" Type="http://schemas.openxmlformats.org/officeDocument/2006/relationships/hyperlink" Target="https://vimeo.com/triggerproduction/review/393639465/f8af35b661?fbclid=IwAR1y1-KfZaifDVVjw4UBxYLw-sG9YpjHjHCVKMUiB9QWTnvRP0FUp2vYrfk"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6sDYx77hCmI&amp;t=2s" TargetMode="External"/><Relationship Id="rId2" Type="http://schemas.openxmlformats.org/officeDocument/2006/relationships/hyperlink" Target="https://www.youtube.com/watch?v=W-ml2dD4SIk&amp;t=139s" TargetMode="Externa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time_continue=36&amp;v=Y2-jtnBQNBo&amp;feature=emb_titl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listiac.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time_continue=9&amp;v=tP2D6qQIABw&amp;feature=emb_logo" TargetMode="External"/><Relationship Id="rId2" Type="http://schemas.openxmlformats.org/officeDocument/2006/relationships/hyperlink" Target="https://languagefriendlyschool.org/wp-content/uploads/2019/10/Language-Friendly-School-Roadmap-English.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jop.splet.arnes.s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healthylinguisticdiet.com/video/lucide/" TargetMode="External"/><Relationship Id="rId2" Type="http://schemas.openxmlformats.org/officeDocument/2006/relationships/hyperlink" Target="http://healthylinguisticdiet.com/video/school-education-gateway/" TargetMode="External"/><Relationship Id="rId1" Type="http://schemas.openxmlformats.org/officeDocument/2006/relationships/slideLayout" Target="../slideLayouts/slideLayout2.xml"/><Relationship Id="rId5" Type="http://schemas.openxmlformats.org/officeDocument/2006/relationships/hyperlink" Target="http://healthylinguisticdiet.com/" TargetMode="External"/><Relationship Id="rId4" Type="http://schemas.openxmlformats.org/officeDocument/2006/relationships/hyperlink" Target="http://healthylinguisticdiet.com/video/cognitive-effects-of-language-learning-implications-for-smaller-and-indigenous-languag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6HUv2eFdLg&amp;feature=emb_title" TargetMode="External"/><Relationship Id="rId2" Type="http://schemas.openxmlformats.org/officeDocument/2006/relationships/hyperlink" Target="https://www.youtube.com/watch?v=ZwLaFCxfpA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401744"/>
            <a:ext cx="9144000" cy="2387600"/>
          </a:xfrm>
        </p:spPr>
        <p:txBody>
          <a:bodyPr>
            <a:normAutofit/>
          </a:bodyPr>
          <a:lstStyle/>
          <a:p>
            <a:pPr>
              <a:lnSpc>
                <a:spcPct val="120000"/>
              </a:lnSpc>
            </a:pPr>
            <a:r>
              <a:rPr lang="en-US" dirty="0">
                <a:solidFill>
                  <a:srgbClr val="FF0000"/>
                </a:solidFill>
              </a:rPr>
              <a:t>Part 2: In-depth lecture on plurilingualism </a:t>
            </a:r>
          </a:p>
        </p:txBody>
      </p:sp>
      <p:sp>
        <p:nvSpPr>
          <p:cNvPr id="3" name="Subtitle 2"/>
          <p:cNvSpPr>
            <a:spLocks noGrp="1"/>
          </p:cNvSpPr>
          <p:nvPr>
            <p:ph type="subTitle" idx="1"/>
          </p:nvPr>
        </p:nvSpPr>
        <p:spPr>
          <a:xfrm>
            <a:off x="1523999" y="4036480"/>
            <a:ext cx="9144000" cy="1655762"/>
          </a:xfrm>
        </p:spPr>
        <p:txBody>
          <a:bodyPr/>
          <a:lstStyle/>
          <a:p>
            <a:r>
              <a:rPr lang="sl-SI" dirty="0"/>
              <a:t>Linguistically sensitive teaching in all classrooms (Listiac)</a:t>
            </a:r>
          </a:p>
          <a:p>
            <a:r>
              <a:rPr lang="sl-SI" dirty="0"/>
              <a:t>Jezikovno občutljivo poučevanje v vseh razredih (JOP)</a:t>
            </a:r>
            <a:endParaRPr lang="sv-FI" dirty="0"/>
          </a:p>
        </p:txBody>
      </p:sp>
      <p:sp>
        <p:nvSpPr>
          <p:cNvPr id="5" name="Date Placeholder 4"/>
          <p:cNvSpPr>
            <a:spLocks noGrp="1"/>
          </p:cNvSpPr>
          <p:nvPr>
            <p:ph type="dt" sz="half" idx="10"/>
          </p:nvPr>
        </p:nvSpPr>
        <p:spPr/>
        <p:txBody>
          <a:bodyPr/>
          <a:lstStyle/>
          <a:p>
            <a:fld id="{22D91994-BF5F-452E-8B23-EF742842C118}" type="datetime3">
              <a:rPr lang="en-US" smtClean="0"/>
              <a:t>1 March 2021</a:t>
            </a:fld>
            <a:endParaRPr lang="sv-FI" dirty="0"/>
          </a:p>
        </p:txBody>
      </p:sp>
      <p:sp>
        <p:nvSpPr>
          <p:cNvPr id="6" name="Footer Placeholder 5"/>
          <p:cNvSpPr>
            <a:spLocks noGrp="1"/>
          </p:cNvSpPr>
          <p:nvPr>
            <p:ph type="ftr" sz="quarter" idx="11"/>
          </p:nvPr>
        </p:nvSpPr>
        <p:spPr/>
        <p:txBody>
          <a:bodyPr/>
          <a:lstStyle/>
          <a:p>
            <a:r>
              <a:rPr lang="en-US"/>
              <a:t>Listiac - Linguistically Sensitive Teaching in All Classrooms</a:t>
            </a:r>
            <a:endParaRPr lang="sv-FI" dirty="0"/>
          </a:p>
        </p:txBody>
      </p:sp>
      <p:sp>
        <p:nvSpPr>
          <p:cNvPr id="4" name="TextBox 3">
            <a:extLst>
              <a:ext uri="{FF2B5EF4-FFF2-40B4-BE49-F238E27FC236}">
                <a16:creationId xmlns:a16="http://schemas.microsoft.com/office/drawing/2014/main" id="{6DE99AE2-93DC-9441-8ECA-D46FF67B8372}"/>
              </a:ext>
            </a:extLst>
          </p:cNvPr>
          <p:cNvSpPr txBox="1"/>
          <p:nvPr/>
        </p:nvSpPr>
        <p:spPr>
          <a:xfrm>
            <a:off x="2960915" y="5507576"/>
            <a:ext cx="6553200" cy="369332"/>
          </a:xfrm>
          <a:prstGeom prst="rect">
            <a:avLst/>
          </a:prstGeom>
          <a:noFill/>
        </p:spPr>
        <p:txBody>
          <a:bodyPr wrap="square" rtlCol="0">
            <a:spAutoFit/>
          </a:bodyPr>
          <a:lstStyle/>
          <a:p>
            <a:r>
              <a:rPr lang="en-GB" dirty="0"/>
              <a:t>KARMEN PIŽORN, TJAŠA DRŽANIK in TINA ROZMANIČ</a:t>
            </a:r>
          </a:p>
        </p:txBody>
      </p:sp>
    </p:spTree>
    <p:extLst>
      <p:ext uri="{BB962C8B-B14F-4D97-AF65-F5344CB8AC3E}">
        <p14:creationId xmlns:p14="http://schemas.microsoft.com/office/powerpoint/2010/main" val="2349881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5A39F-1102-AE46-A455-20C79FBBF66B}"/>
              </a:ext>
            </a:extLst>
          </p:cNvPr>
          <p:cNvSpPr>
            <a:spLocks noGrp="1"/>
          </p:cNvSpPr>
          <p:nvPr>
            <p:ph type="title"/>
          </p:nvPr>
        </p:nvSpPr>
        <p:spPr>
          <a:xfrm>
            <a:off x="319882" y="315826"/>
            <a:ext cx="9748858" cy="1121088"/>
          </a:xfrm>
        </p:spPr>
        <p:txBody>
          <a:bodyPr>
            <a:normAutofit fontScale="90000"/>
          </a:bodyPr>
          <a:lstStyle/>
          <a:p>
            <a:pPr algn="ctr"/>
            <a:r>
              <a:rPr lang="en-GB" dirty="0"/>
              <a:t>What do we mean by plurilingual education?</a:t>
            </a:r>
            <a:endParaRPr lang="en-SI" dirty="0"/>
          </a:p>
        </p:txBody>
      </p:sp>
      <p:sp>
        <p:nvSpPr>
          <p:cNvPr id="3" name="Content Placeholder 2">
            <a:extLst>
              <a:ext uri="{FF2B5EF4-FFF2-40B4-BE49-F238E27FC236}">
                <a16:creationId xmlns:a16="http://schemas.microsoft.com/office/drawing/2014/main" id="{BF139138-79D4-DE40-9F20-3A1AA4BCCDBB}"/>
              </a:ext>
            </a:extLst>
          </p:cNvPr>
          <p:cNvSpPr>
            <a:spLocks noGrp="1"/>
          </p:cNvSpPr>
          <p:nvPr>
            <p:ph sz="quarter" idx="13"/>
          </p:nvPr>
        </p:nvSpPr>
        <p:spPr>
          <a:xfrm>
            <a:off x="319882" y="1600060"/>
            <a:ext cx="11349604" cy="4299997"/>
          </a:xfrm>
        </p:spPr>
        <p:txBody>
          <a:bodyPr anchor="t">
            <a:normAutofit/>
          </a:bodyPr>
          <a:lstStyle/>
          <a:p>
            <a:pPr marL="0" indent="0" algn="just">
              <a:lnSpc>
                <a:spcPct val="150000"/>
              </a:lnSpc>
              <a:buNone/>
            </a:pPr>
            <a:r>
              <a:rPr lang="en-GB" sz="3200" dirty="0"/>
              <a:t>Plurilingual education has two major aspects – education for plurilingualism and education through plurilingualism. Understanding and experiencing the diversity of languages and cultures is both an aim of and a resource for quality education. Its practice is based on a number of key concepts:</a:t>
            </a:r>
            <a:endParaRPr lang="en-SI" sz="3200" dirty="0"/>
          </a:p>
          <a:p>
            <a:pPr>
              <a:lnSpc>
                <a:spcPct val="150000"/>
              </a:lnSpc>
            </a:pPr>
            <a:endParaRPr lang="en-SI" sz="4400" dirty="0"/>
          </a:p>
        </p:txBody>
      </p:sp>
    </p:spTree>
    <p:extLst>
      <p:ext uri="{BB962C8B-B14F-4D97-AF65-F5344CB8AC3E}">
        <p14:creationId xmlns:p14="http://schemas.microsoft.com/office/powerpoint/2010/main" val="1432963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481F7E-E38B-3049-A911-B10B84079B19}"/>
              </a:ext>
            </a:extLst>
          </p:cNvPr>
          <p:cNvSpPr/>
          <p:nvPr/>
        </p:nvSpPr>
        <p:spPr>
          <a:xfrm>
            <a:off x="1087395" y="494270"/>
            <a:ext cx="10157254" cy="5604163"/>
          </a:xfrm>
          <a:prstGeom prst="rect">
            <a:avLst/>
          </a:prstGeom>
        </p:spPr>
        <p:txBody>
          <a:bodyPr wrap="square">
            <a:spAutoFit/>
          </a:bodyPr>
          <a:lstStyle/>
          <a:p>
            <a:pPr lvl="0" algn="just">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A holistic view of languages in education</a:t>
            </a:r>
            <a:r>
              <a:rPr lang="en-GB" sz="2800" dirty="0">
                <a:latin typeface="Calibri" panose="020F0502020204030204" pitchFamily="34" charset="0"/>
                <a:ea typeface="Calibri" panose="020F0502020204030204" pitchFamily="34" charset="0"/>
                <a:cs typeface="Times New Roman" panose="02020603050405020304" pitchFamily="18" charset="0"/>
              </a:rPr>
              <a:t> – rather than considering each language as a separate entity each in its own compartment, there is a </a:t>
            </a:r>
            <a:r>
              <a:rPr lang="en-GB"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global approach to all the languages present in learning environments</a:t>
            </a:r>
            <a:r>
              <a:rPr lang="en-GB" sz="2800" dirty="0">
                <a:latin typeface="Calibri" panose="020F0502020204030204" pitchFamily="34" charset="0"/>
                <a:ea typeface="Calibri" panose="020F0502020204030204" pitchFamily="34" charset="0"/>
                <a:cs typeface="Times New Roman" panose="02020603050405020304" pitchFamily="18" charset="0"/>
              </a:rPr>
              <a:t>. They include the « language of schooling » which is usually the national language of the country or region ; languages spoken at home by the learners, which are frequently not the same ; foreign languages learnt as subjects in the school and in some cases classical languages like Latin and Greek  as well as  the languages used to teach different subject areas in CLIL (Content and Language Integrated Learning) approaches. </a:t>
            </a:r>
            <a:r>
              <a:rPr lang="en-GB" sz="2800" b="1" dirty="0">
                <a:latin typeface="Calibri" panose="020F0502020204030204" pitchFamily="34" charset="0"/>
                <a:ea typeface="Calibri" panose="020F0502020204030204" pitchFamily="34" charset="0"/>
                <a:cs typeface="Times New Roman" panose="02020603050405020304" pitchFamily="18" charset="0"/>
              </a:rPr>
              <a:t>Common strategies and plural complementary approaches can result in more effective language learning. </a:t>
            </a:r>
            <a:endParaRPr lang="en-SI"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7629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997136C-F278-DB4E-BE3B-13B0A5B6487E}"/>
              </a:ext>
            </a:extLst>
          </p:cNvPr>
          <p:cNvGrpSpPr/>
          <p:nvPr/>
        </p:nvGrpSpPr>
        <p:grpSpPr>
          <a:xfrm>
            <a:off x="1307757" y="1112108"/>
            <a:ext cx="9576486" cy="3828591"/>
            <a:chOff x="0" y="2710"/>
            <a:chExt cx="11041391" cy="2059571"/>
          </a:xfrm>
        </p:grpSpPr>
        <p:sp>
          <p:nvSpPr>
            <p:cNvPr id="3" name="Rounded Rectangle 2">
              <a:extLst>
                <a:ext uri="{FF2B5EF4-FFF2-40B4-BE49-F238E27FC236}">
                  <a16:creationId xmlns:a16="http://schemas.microsoft.com/office/drawing/2014/main" id="{8F3C6E61-0A17-ED40-BF39-A1E4F7797654}"/>
                </a:ext>
              </a:extLst>
            </p:cNvPr>
            <p:cNvSpPr/>
            <p:nvPr/>
          </p:nvSpPr>
          <p:spPr>
            <a:xfrm>
              <a:off x="0" y="2710"/>
              <a:ext cx="11041391" cy="2059571"/>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4" name="Rounded Rectangle 4">
              <a:extLst>
                <a:ext uri="{FF2B5EF4-FFF2-40B4-BE49-F238E27FC236}">
                  <a16:creationId xmlns:a16="http://schemas.microsoft.com/office/drawing/2014/main" id="{81EE8525-9CA4-6140-B172-E65B7EDF166F}"/>
                </a:ext>
              </a:extLst>
            </p:cNvPr>
            <p:cNvSpPr txBox="1"/>
            <p:nvPr/>
          </p:nvSpPr>
          <p:spPr>
            <a:xfrm>
              <a:off x="100540" y="103250"/>
              <a:ext cx="10840311" cy="18584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l" defTabSz="1422400">
                <a:spcBef>
                  <a:spcPct val="0"/>
                </a:spcBef>
                <a:spcAft>
                  <a:spcPct val="35000"/>
                </a:spcAft>
                <a:buNone/>
              </a:pPr>
              <a:r>
                <a:rPr lang="en-GB" sz="3600" kern="1200" dirty="0"/>
                <a:t>Plurilingual education embraces </a:t>
              </a:r>
              <a:r>
                <a:rPr lang="en-GB" sz="3600" b="1" kern="1200" dirty="0"/>
                <a:t>all language learning</a:t>
              </a:r>
              <a:r>
                <a:rPr lang="en-GB" sz="3600" kern="1200" dirty="0"/>
                <a:t>, e. g. home language/s, language/s of schooling, foreign languages, and regional and minority languages. </a:t>
              </a:r>
              <a:endParaRPr lang="en-US" sz="3600" kern="1200" dirty="0"/>
            </a:p>
          </p:txBody>
        </p:sp>
      </p:grpSp>
    </p:spTree>
    <p:extLst>
      <p:ext uri="{BB962C8B-B14F-4D97-AF65-F5344CB8AC3E}">
        <p14:creationId xmlns:p14="http://schemas.microsoft.com/office/powerpoint/2010/main" val="658035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48C705-5237-CC49-AF2B-1042C1E5C668}"/>
              </a:ext>
            </a:extLst>
          </p:cNvPr>
          <p:cNvGrpSpPr/>
          <p:nvPr/>
        </p:nvGrpSpPr>
        <p:grpSpPr>
          <a:xfrm>
            <a:off x="1276864" y="587830"/>
            <a:ext cx="9638271" cy="4582884"/>
            <a:chOff x="0" y="2076020"/>
            <a:chExt cx="11041391" cy="2059571"/>
          </a:xfrm>
        </p:grpSpPr>
        <p:sp>
          <p:nvSpPr>
            <p:cNvPr id="6" name="Rounded Rectangle 5">
              <a:extLst>
                <a:ext uri="{FF2B5EF4-FFF2-40B4-BE49-F238E27FC236}">
                  <a16:creationId xmlns:a16="http://schemas.microsoft.com/office/drawing/2014/main" id="{530E1DA7-6FCF-D944-BA4F-D71B3AB6EAA0}"/>
                </a:ext>
              </a:extLst>
            </p:cNvPr>
            <p:cNvSpPr/>
            <p:nvPr/>
          </p:nvSpPr>
          <p:spPr>
            <a:xfrm>
              <a:off x="0" y="2076020"/>
              <a:ext cx="11041391" cy="2059571"/>
            </a:xfrm>
            <a:prstGeom prst="roundRect">
              <a:avLst/>
            </a:prstGeom>
            <a:ln>
              <a:solidFill>
                <a:schemeClr val="accent1">
                  <a:lumMod val="75000"/>
                </a:schemeClr>
              </a:solidFill>
            </a:ln>
          </p:spPr>
          <p:style>
            <a:lnRef idx="0">
              <a:schemeClr val="lt1">
                <a:hueOff val="0"/>
                <a:satOff val="0"/>
                <a:lumOff val="0"/>
                <a:alphaOff val="0"/>
              </a:schemeClr>
            </a:lnRef>
            <a:fillRef idx="3">
              <a:schemeClr val="accent2">
                <a:hueOff val="1327892"/>
                <a:satOff val="4567"/>
                <a:lumOff val="-882"/>
                <a:alphaOff val="0"/>
              </a:schemeClr>
            </a:fillRef>
            <a:effectRef idx="3">
              <a:schemeClr val="accent2">
                <a:hueOff val="1327892"/>
                <a:satOff val="4567"/>
                <a:lumOff val="-882"/>
                <a:alphaOff val="0"/>
              </a:schemeClr>
            </a:effectRef>
            <a:fontRef idx="minor">
              <a:schemeClr val="lt1"/>
            </a:fontRef>
          </p:style>
        </p:sp>
        <p:sp>
          <p:nvSpPr>
            <p:cNvPr id="7" name="Rounded Rectangle 4">
              <a:extLst>
                <a:ext uri="{FF2B5EF4-FFF2-40B4-BE49-F238E27FC236}">
                  <a16:creationId xmlns:a16="http://schemas.microsoft.com/office/drawing/2014/main" id="{A34A8BBA-84CC-0044-9928-0A70B2F73DB0}"/>
                </a:ext>
              </a:extLst>
            </p:cNvPr>
            <p:cNvSpPr txBox="1"/>
            <p:nvPr/>
          </p:nvSpPr>
          <p:spPr>
            <a:xfrm>
              <a:off x="100540" y="2176560"/>
              <a:ext cx="10840311" cy="1858491"/>
            </a:xfrm>
            <a:prstGeom prst="rect">
              <a:avLst/>
            </a:prstGeom>
            <a:solidFill>
              <a:schemeClr val="accent1">
                <a:lumMod val="60000"/>
                <a:lumOff val="40000"/>
              </a:schemeClr>
            </a:solidFill>
            <a:ln>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spcBef>
                  <a:spcPct val="0"/>
                </a:spcBef>
                <a:spcAft>
                  <a:spcPct val="35000"/>
                </a:spcAft>
                <a:buNone/>
              </a:pPr>
              <a:r>
                <a:rPr lang="en-GB" sz="4000" kern="1200" dirty="0">
                  <a:solidFill>
                    <a:schemeClr val="accent2">
                      <a:lumMod val="75000"/>
                    </a:schemeClr>
                  </a:solidFill>
                </a:rPr>
                <a:t>Intercultural learning supports the </a:t>
              </a:r>
              <a:r>
                <a:rPr lang="en-GB" sz="4000" b="1" kern="1200" dirty="0">
                  <a:solidFill>
                    <a:schemeClr val="accent2">
                      <a:lumMod val="75000"/>
                    </a:schemeClr>
                  </a:solidFill>
                </a:rPr>
                <a:t>personal growth</a:t>
              </a:r>
              <a:r>
                <a:rPr lang="en-GB" sz="4000" kern="1200" dirty="0">
                  <a:solidFill>
                    <a:schemeClr val="accent2">
                      <a:lumMod val="75000"/>
                    </a:schemeClr>
                  </a:solidFill>
                </a:rPr>
                <a:t> of learners and enhances </a:t>
              </a:r>
              <a:r>
                <a:rPr lang="en-GB" sz="4000" b="1" kern="1200" dirty="0">
                  <a:solidFill>
                    <a:schemeClr val="accent2">
                      <a:lumMod val="75000"/>
                    </a:schemeClr>
                  </a:solidFill>
                </a:rPr>
                <a:t>social cohesion.</a:t>
              </a:r>
              <a:endParaRPr lang="en-US" sz="4000" kern="1200" dirty="0">
                <a:solidFill>
                  <a:schemeClr val="accent2">
                    <a:lumMod val="75000"/>
                  </a:schemeClr>
                </a:solidFill>
              </a:endParaRPr>
            </a:p>
          </p:txBody>
        </p:sp>
      </p:grpSp>
    </p:spTree>
    <p:extLst>
      <p:ext uri="{BB962C8B-B14F-4D97-AF65-F5344CB8AC3E}">
        <p14:creationId xmlns:p14="http://schemas.microsoft.com/office/powerpoint/2010/main" val="1383311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7F40E51-C0F0-0749-9B8E-CDB99418EFBA}"/>
              </a:ext>
            </a:extLst>
          </p:cNvPr>
          <p:cNvGrpSpPr/>
          <p:nvPr/>
        </p:nvGrpSpPr>
        <p:grpSpPr>
          <a:xfrm>
            <a:off x="1338649" y="1186250"/>
            <a:ext cx="9514702" cy="4188940"/>
            <a:chOff x="0" y="4152041"/>
            <a:chExt cx="11041391" cy="2059571"/>
          </a:xfrm>
        </p:grpSpPr>
        <p:sp>
          <p:nvSpPr>
            <p:cNvPr id="9" name="Rounded Rectangle 8">
              <a:extLst>
                <a:ext uri="{FF2B5EF4-FFF2-40B4-BE49-F238E27FC236}">
                  <a16:creationId xmlns:a16="http://schemas.microsoft.com/office/drawing/2014/main" id="{09B08B7C-FF51-284E-94E1-D5A1D5728B37}"/>
                </a:ext>
              </a:extLst>
            </p:cNvPr>
            <p:cNvSpPr/>
            <p:nvPr/>
          </p:nvSpPr>
          <p:spPr>
            <a:xfrm>
              <a:off x="0" y="4152041"/>
              <a:ext cx="11041391" cy="2059571"/>
            </a:xfrm>
            <a:prstGeom prst="roundRect">
              <a:avLst/>
            </a:prstGeom>
            <a:solidFill>
              <a:srgbClr val="00B050"/>
            </a:solidFill>
          </p:spPr>
          <p:style>
            <a:lnRef idx="0">
              <a:schemeClr val="lt1">
                <a:hueOff val="0"/>
                <a:satOff val="0"/>
                <a:lumOff val="0"/>
                <a:alphaOff val="0"/>
              </a:schemeClr>
            </a:lnRef>
            <a:fillRef idx="3">
              <a:schemeClr val="accent2">
                <a:hueOff val="2655785"/>
                <a:satOff val="9135"/>
                <a:lumOff val="-1765"/>
                <a:alphaOff val="0"/>
              </a:schemeClr>
            </a:fillRef>
            <a:effectRef idx="3">
              <a:schemeClr val="accent2">
                <a:hueOff val="2655785"/>
                <a:satOff val="9135"/>
                <a:lumOff val="-1765"/>
                <a:alphaOff val="0"/>
              </a:schemeClr>
            </a:effectRef>
            <a:fontRef idx="minor">
              <a:schemeClr val="lt1"/>
            </a:fontRef>
          </p:style>
        </p:sp>
        <p:sp>
          <p:nvSpPr>
            <p:cNvPr id="10" name="Rounded Rectangle 4">
              <a:extLst>
                <a:ext uri="{FF2B5EF4-FFF2-40B4-BE49-F238E27FC236}">
                  <a16:creationId xmlns:a16="http://schemas.microsoft.com/office/drawing/2014/main" id="{6F1563DB-5D94-4B4C-B045-92FA99A7E6B0}"/>
                </a:ext>
              </a:extLst>
            </p:cNvPr>
            <p:cNvSpPr txBox="1"/>
            <p:nvPr/>
          </p:nvSpPr>
          <p:spPr>
            <a:xfrm>
              <a:off x="100540" y="4252581"/>
              <a:ext cx="10840311" cy="18584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l" defTabSz="1422400">
                <a:lnSpc>
                  <a:spcPct val="150000"/>
                </a:lnSpc>
                <a:spcBef>
                  <a:spcPct val="0"/>
                </a:spcBef>
                <a:spcAft>
                  <a:spcPct val="35000"/>
                </a:spcAft>
                <a:buNone/>
              </a:pPr>
              <a:r>
                <a:rPr lang="en-GB" sz="3600" kern="1200" dirty="0"/>
                <a:t>Developing </a:t>
              </a:r>
              <a:r>
                <a:rPr lang="en-GB" sz="3600" b="1" kern="1200" dirty="0"/>
                <a:t>every individual’s language repertoire</a:t>
              </a:r>
              <a:r>
                <a:rPr lang="en-GB" sz="3600" kern="1200" dirty="0"/>
                <a:t> and </a:t>
              </a:r>
              <a:r>
                <a:rPr lang="en-GB" sz="3600" b="1" kern="1200" dirty="0"/>
                <a:t>cultural identities</a:t>
              </a:r>
              <a:r>
                <a:rPr lang="en-GB" sz="3600" kern="1200" dirty="0"/>
                <a:t> and highlighting the social value of linguistic and cultural diversity lie at the core of plurilingual education. </a:t>
              </a:r>
              <a:endParaRPr lang="en-US" sz="3600" kern="1200" dirty="0"/>
            </a:p>
          </p:txBody>
        </p:sp>
      </p:grpSp>
    </p:spTree>
    <p:extLst>
      <p:ext uri="{BB962C8B-B14F-4D97-AF65-F5344CB8AC3E}">
        <p14:creationId xmlns:p14="http://schemas.microsoft.com/office/powerpoint/2010/main" val="835503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2">
            <a:extLst>
              <a:ext uri="{FF2B5EF4-FFF2-40B4-BE49-F238E27FC236}">
                <a16:creationId xmlns:a16="http://schemas.microsoft.com/office/drawing/2014/main" id="{E8A21FB4-2068-49A1-93CD-727395F92D8B}"/>
              </a:ext>
            </a:extLst>
          </p:cNvPr>
          <p:cNvGraphicFramePr>
            <a:graphicFrameLocks noGrp="1"/>
          </p:cNvGraphicFramePr>
          <p:nvPr>
            <p:ph idx="1"/>
          </p:nvPr>
        </p:nvGraphicFramePr>
        <p:xfrm>
          <a:off x="483477" y="199697"/>
          <a:ext cx="11218372" cy="6211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512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E7C635-944C-194F-B878-C7FA32BF7DDF}"/>
              </a:ext>
            </a:extLst>
          </p:cNvPr>
          <p:cNvPicPr>
            <a:picLocks noChangeAspect="1"/>
          </p:cNvPicPr>
          <p:nvPr/>
        </p:nvPicPr>
        <p:blipFill>
          <a:blip r:embed="rId2"/>
          <a:stretch>
            <a:fillRect/>
          </a:stretch>
        </p:blipFill>
        <p:spPr>
          <a:xfrm>
            <a:off x="1520345" y="766119"/>
            <a:ext cx="8785190" cy="5112692"/>
          </a:xfrm>
          <a:prstGeom prst="rect">
            <a:avLst/>
          </a:prstGeom>
        </p:spPr>
      </p:pic>
    </p:spTree>
    <p:extLst>
      <p:ext uri="{BB962C8B-B14F-4D97-AF65-F5344CB8AC3E}">
        <p14:creationId xmlns:p14="http://schemas.microsoft.com/office/powerpoint/2010/main" val="483849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7E245C-6B77-D740-9277-4BA9A65E25B5}"/>
              </a:ext>
            </a:extLst>
          </p:cNvPr>
          <p:cNvSpPr/>
          <p:nvPr/>
        </p:nvSpPr>
        <p:spPr>
          <a:xfrm>
            <a:off x="1132702" y="239229"/>
            <a:ext cx="10050163" cy="5993885"/>
          </a:xfrm>
          <a:prstGeom prst="rect">
            <a:avLst/>
          </a:prstGeom>
        </p:spPr>
        <p:txBody>
          <a:bodyPr wrap="square">
            <a:spAutoFit/>
          </a:bodyPr>
          <a:lstStyle/>
          <a:p>
            <a:pPr lvl="0" algn="just">
              <a:lnSpc>
                <a:spcPct val="107000"/>
              </a:lnSpc>
              <a:spcAft>
                <a:spcPts val="800"/>
              </a:spcAft>
            </a:pPr>
            <a:r>
              <a:rPr lang="en-GB" sz="3600" b="1" dirty="0">
                <a:latin typeface="Calibri" panose="020F0502020204030204" pitchFamily="34" charset="0"/>
                <a:ea typeface="Calibri" panose="020F0502020204030204" pitchFamily="34" charset="0"/>
                <a:cs typeface="Times New Roman" panose="02020603050405020304" pitchFamily="18" charset="0"/>
              </a:rPr>
              <a:t>Linguistic repertoires </a:t>
            </a:r>
            <a:r>
              <a:rPr lang="en-GB" sz="3600" dirty="0">
                <a:latin typeface="Calibri" panose="020F0502020204030204" pitchFamily="34" charset="0"/>
                <a:ea typeface="Calibri" panose="020F0502020204030204" pitchFamily="34" charset="0"/>
                <a:cs typeface="Times New Roman" panose="02020603050405020304" pitchFamily="18" charset="0"/>
              </a:rPr>
              <a:t>and</a:t>
            </a:r>
            <a:r>
              <a:rPr lang="en-GB" sz="3600" b="1" dirty="0">
                <a:latin typeface="Calibri" panose="020F0502020204030204" pitchFamily="34" charset="0"/>
                <a:ea typeface="Calibri" panose="020F0502020204030204" pitchFamily="34" charset="0"/>
                <a:cs typeface="Times New Roman" panose="02020603050405020304" pitchFamily="18" charset="0"/>
              </a:rPr>
              <a:t> partial competences</a:t>
            </a:r>
            <a:r>
              <a:rPr lang="en-GB" sz="3600" dirty="0">
                <a:latin typeface="Calibri" panose="020F0502020204030204" pitchFamily="34" charset="0"/>
                <a:ea typeface="Calibri" panose="020F0502020204030204" pitchFamily="34" charset="0"/>
                <a:cs typeface="Times New Roman" panose="02020603050405020304" pitchFamily="18" charset="0"/>
              </a:rPr>
              <a:t> – individual learners develop their own "repertoires" of the different languages they know and use. </a:t>
            </a:r>
            <a:r>
              <a:rPr lang="en-GB" sz="3600" b="1" dirty="0">
                <a:latin typeface="Calibri" panose="020F0502020204030204" pitchFamily="34" charset="0"/>
                <a:ea typeface="Calibri" panose="020F0502020204030204" pitchFamily="34" charset="0"/>
                <a:cs typeface="Times New Roman" panose="02020603050405020304" pitchFamily="18" charset="0"/>
              </a:rPr>
              <a:t>The competences acquired in one language can be of use in learning another one</a:t>
            </a:r>
            <a:r>
              <a:rPr lang="en-GB" sz="3600" dirty="0">
                <a:latin typeface="Calibri" panose="020F0502020204030204" pitchFamily="34" charset="0"/>
                <a:ea typeface="Calibri" panose="020F0502020204030204" pitchFamily="34" charset="0"/>
                <a:cs typeface="Times New Roman" panose="02020603050405020304" pitchFamily="18" charset="0"/>
              </a:rPr>
              <a:t> and there is </a:t>
            </a:r>
            <a:r>
              <a:rPr lang="en-GB" sz="3600" b="1" dirty="0">
                <a:latin typeface="Calibri" panose="020F0502020204030204" pitchFamily="34" charset="0"/>
                <a:ea typeface="Calibri" panose="020F0502020204030204" pitchFamily="34" charset="0"/>
                <a:cs typeface="Times New Roman" panose="02020603050405020304" pitchFamily="18" charset="0"/>
              </a:rPr>
              <a:t>complementarity and interplay among the languages known.</a:t>
            </a:r>
            <a:r>
              <a:rPr lang="en-GB" sz="3600" dirty="0">
                <a:latin typeface="Calibri" panose="020F0502020204030204" pitchFamily="34" charset="0"/>
                <a:ea typeface="Calibri" panose="020F0502020204030204" pitchFamily="34" charset="0"/>
                <a:cs typeface="Times New Roman" panose="02020603050405020304" pitchFamily="18" charset="0"/>
              </a:rPr>
              <a:t> </a:t>
            </a:r>
            <a:r>
              <a:rPr lang="en-GB"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Our competence in a language is always "partial"</a:t>
            </a:r>
            <a:r>
              <a:rPr lang="en-GB"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sz="3600" dirty="0">
                <a:latin typeface="Calibri" panose="020F0502020204030204" pitchFamily="34" charset="0"/>
                <a:ea typeface="Calibri" panose="020F0502020204030204" pitchFamily="34" charset="0"/>
                <a:cs typeface="Times New Roman" panose="02020603050405020304" pitchFamily="18" charset="0"/>
              </a:rPr>
              <a:t>and our repertoires consist of a number of partial competences in different languages. </a:t>
            </a:r>
            <a:endParaRPr lang="en-SI"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5817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348034-AB08-4548-941C-FE18365E0FCF}"/>
              </a:ext>
            </a:extLst>
          </p:cNvPr>
          <p:cNvSpPr/>
          <p:nvPr/>
        </p:nvSpPr>
        <p:spPr>
          <a:xfrm>
            <a:off x="1243912" y="770272"/>
            <a:ext cx="9605319" cy="4161396"/>
          </a:xfrm>
          <a:prstGeom prst="rect">
            <a:avLst/>
          </a:prstGeom>
        </p:spPr>
        <p:txBody>
          <a:bodyPr wrap="square">
            <a:spAutoFit/>
          </a:bodyPr>
          <a:lstStyle/>
          <a:p>
            <a:pPr lvl="0" algn="just">
              <a:lnSpc>
                <a:spcPct val="150000"/>
              </a:lnSpc>
              <a:spcAft>
                <a:spcPts val="0"/>
              </a:spcAft>
            </a:pPr>
            <a:r>
              <a:rPr lang="en-GB" sz="3600" dirty="0">
                <a:latin typeface="Calibri" panose="020F0502020204030204" pitchFamily="34" charset="0"/>
                <a:ea typeface="Calibri" panose="020F0502020204030204" pitchFamily="34" charset="0"/>
                <a:cs typeface="Times New Roman" panose="02020603050405020304" pitchFamily="18" charset="0"/>
              </a:rPr>
              <a:t>Plurilingual competences are </a:t>
            </a:r>
            <a:r>
              <a:rPr lang="en-GB"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empowering for all learners</a:t>
            </a:r>
            <a:r>
              <a:rPr lang="en-GB"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sz="3600" dirty="0">
                <a:latin typeface="Calibri" panose="020F0502020204030204" pitchFamily="34" charset="0"/>
                <a:ea typeface="Calibri" panose="020F0502020204030204" pitchFamily="34" charset="0"/>
                <a:cs typeface="Times New Roman" panose="02020603050405020304" pitchFamily="18" charset="0"/>
              </a:rPr>
              <a:t>– they are better prepared for </a:t>
            </a:r>
            <a:r>
              <a:rPr lang="en-GB" sz="3600" b="1" dirty="0">
                <a:latin typeface="Calibri" panose="020F0502020204030204" pitchFamily="34" charset="0"/>
                <a:ea typeface="Calibri" panose="020F0502020204030204" pitchFamily="34" charset="0"/>
                <a:cs typeface="Times New Roman" panose="02020603050405020304" pitchFamily="18" charset="0"/>
              </a:rPr>
              <a:t>employment</a:t>
            </a:r>
            <a:r>
              <a:rPr lang="en-GB" sz="3600" dirty="0">
                <a:latin typeface="Calibri" panose="020F0502020204030204" pitchFamily="34" charset="0"/>
                <a:ea typeface="Calibri" panose="020F0502020204030204" pitchFamily="34" charset="0"/>
                <a:cs typeface="Times New Roman" panose="02020603050405020304" pitchFamily="18" charset="0"/>
              </a:rPr>
              <a:t>, for </a:t>
            </a:r>
            <a:r>
              <a:rPr lang="en-GB" sz="3600" b="1" dirty="0">
                <a:latin typeface="Calibri" panose="020F0502020204030204" pitchFamily="34" charset="0"/>
                <a:ea typeface="Calibri" panose="020F0502020204030204" pitchFamily="34" charset="0"/>
                <a:cs typeface="Times New Roman" panose="02020603050405020304" pitchFamily="18" charset="0"/>
              </a:rPr>
              <a:t>further study</a:t>
            </a:r>
            <a:r>
              <a:rPr lang="en-GB" sz="3600" dirty="0">
                <a:latin typeface="Calibri" panose="020F0502020204030204" pitchFamily="34" charset="0"/>
                <a:ea typeface="Calibri" panose="020F0502020204030204" pitchFamily="34" charset="0"/>
                <a:cs typeface="Times New Roman" panose="02020603050405020304" pitchFamily="18" charset="0"/>
              </a:rPr>
              <a:t>, for </a:t>
            </a:r>
            <a:r>
              <a:rPr lang="en-GB" sz="3600" b="1" dirty="0">
                <a:latin typeface="Calibri" panose="020F0502020204030204" pitchFamily="34" charset="0"/>
                <a:ea typeface="Calibri" panose="020F0502020204030204" pitchFamily="34" charset="0"/>
                <a:cs typeface="Times New Roman" panose="02020603050405020304" pitchFamily="18" charset="0"/>
              </a:rPr>
              <a:t>effective additional language learning</a:t>
            </a:r>
            <a:r>
              <a:rPr lang="en-GB" sz="3600" dirty="0">
                <a:latin typeface="Calibri" panose="020F0502020204030204" pitchFamily="34" charset="0"/>
                <a:ea typeface="Calibri" panose="020F0502020204030204" pitchFamily="34" charset="0"/>
                <a:cs typeface="Times New Roman" panose="02020603050405020304" pitchFamily="18" charset="0"/>
              </a:rPr>
              <a:t> and for </a:t>
            </a:r>
            <a:r>
              <a:rPr lang="en-GB" sz="3600" b="1" dirty="0">
                <a:latin typeface="Calibri" panose="020F0502020204030204" pitchFamily="34" charset="0"/>
                <a:ea typeface="Calibri" panose="020F0502020204030204" pitchFamily="34" charset="0"/>
                <a:cs typeface="Times New Roman" panose="02020603050405020304" pitchFamily="18" charset="0"/>
              </a:rPr>
              <a:t>citizenship</a:t>
            </a:r>
            <a:r>
              <a:rPr lang="en-GB" sz="3600" dirty="0">
                <a:latin typeface="Calibri" panose="020F0502020204030204" pitchFamily="34" charset="0"/>
                <a:ea typeface="Calibri" panose="020F0502020204030204" pitchFamily="34" charset="0"/>
                <a:cs typeface="Times New Roman" panose="02020603050405020304" pitchFamily="18" charset="0"/>
              </a:rPr>
              <a:t>.</a:t>
            </a:r>
            <a:endParaRPr lang="en-SI" sz="3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800"/>
              </a:spcAft>
            </a:pPr>
            <a:r>
              <a:rPr lang="en-GB" sz="3600" b="1" dirty="0">
                <a:latin typeface="Calibri" panose="020F0502020204030204" pitchFamily="34" charset="0"/>
                <a:ea typeface="Calibri" panose="020F0502020204030204" pitchFamily="34" charset="0"/>
                <a:cs typeface="Times New Roman" panose="02020603050405020304" pitchFamily="18" charset="0"/>
              </a:rPr>
              <a:t> </a:t>
            </a:r>
            <a:endParaRPr lang="en-SI"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9542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152D54-9F27-7643-92C9-66784EBCC2CE}"/>
              </a:ext>
            </a:extLst>
          </p:cNvPr>
          <p:cNvPicPr>
            <a:picLocks noChangeAspect="1"/>
          </p:cNvPicPr>
          <p:nvPr/>
        </p:nvPicPr>
        <p:blipFill>
          <a:blip r:embed="rId2"/>
          <a:stretch>
            <a:fillRect/>
          </a:stretch>
        </p:blipFill>
        <p:spPr>
          <a:xfrm>
            <a:off x="3509319" y="136861"/>
            <a:ext cx="5177481" cy="6589521"/>
          </a:xfrm>
          <a:prstGeom prst="rect">
            <a:avLst/>
          </a:prstGeom>
        </p:spPr>
      </p:pic>
    </p:spTree>
    <p:extLst>
      <p:ext uri="{BB962C8B-B14F-4D97-AF65-F5344CB8AC3E}">
        <p14:creationId xmlns:p14="http://schemas.microsoft.com/office/powerpoint/2010/main" val="3343244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About</a:t>
            </a:r>
            <a:r>
              <a:rPr lang="sl-SI" dirty="0"/>
              <a:t> </a:t>
            </a:r>
            <a:r>
              <a:rPr lang="sl-SI" dirty="0" err="1"/>
              <a:t>the</a:t>
            </a:r>
            <a:r>
              <a:rPr lang="sl-SI" dirty="0"/>
              <a:t> </a:t>
            </a:r>
            <a:r>
              <a:rPr lang="sl-SI" dirty="0" err="1"/>
              <a:t>project</a:t>
            </a:r>
            <a:endParaRPr lang="en-US" dirty="0"/>
          </a:p>
        </p:txBody>
      </p:sp>
      <p:sp>
        <p:nvSpPr>
          <p:cNvPr id="3" name="Označba mesta vsebine 2"/>
          <p:cNvSpPr>
            <a:spLocks noGrp="1"/>
          </p:cNvSpPr>
          <p:nvPr>
            <p:ph idx="1"/>
          </p:nvPr>
        </p:nvSpPr>
        <p:spPr>
          <a:xfrm>
            <a:off x="838200" y="1825625"/>
            <a:ext cx="10515600" cy="4076271"/>
          </a:xfrm>
        </p:spPr>
        <p:txBody>
          <a:bodyPr/>
          <a:lstStyle/>
          <a:p>
            <a:r>
              <a:rPr lang="sl-SI" dirty="0">
                <a:solidFill>
                  <a:srgbClr val="FF0000"/>
                </a:solidFill>
                <a:hlinkClick r:id="rId2"/>
              </a:rPr>
              <a:t>Video</a:t>
            </a:r>
            <a:endParaRPr lang="sl-SI" dirty="0">
              <a:solidFill>
                <a:srgbClr val="FF0000"/>
              </a:solidFill>
              <a:hlinkClick r:id="rId3"/>
            </a:endParaRPr>
          </a:p>
          <a:p>
            <a:r>
              <a:rPr lang="sl-SI" dirty="0">
                <a:solidFill>
                  <a:srgbClr val="FF0000"/>
                </a:solidFill>
                <a:hlinkClick r:id="rId3"/>
              </a:rPr>
              <a:t>Video (slo)</a:t>
            </a:r>
            <a:endParaRPr lang="sl-SI" dirty="0">
              <a:solidFill>
                <a:srgbClr val="FF0000"/>
              </a:solidFill>
            </a:endParaRPr>
          </a:p>
          <a:p>
            <a:r>
              <a:rPr lang="sl-SI" dirty="0"/>
              <a:t>2019–2022</a:t>
            </a:r>
          </a:p>
          <a:p>
            <a:r>
              <a:rPr lang="sl-SI" dirty="0"/>
              <a:t>2 </a:t>
            </a:r>
            <a:r>
              <a:rPr lang="sl-SI" dirty="0" err="1"/>
              <a:t>Slovenian</a:t>
            </a:r>
            <a:r>
              <a:rPr lang="sl-SI" dirty="0"/>
              <a:t> </a:t>
            </a:r>
            <a:r>
              <a:rPr lang="sl-SI" dirty="0" err="1"/>
              <a:t>partners</a:t>
            </a:r>
            <a:r>
              <a:rPr lang="sl-SI" dirty="0"/>
              <a:t>: </a:t>
            </a:r>
          </a:p>
          <a:p>
            <a:endParaRPr lang="sl-SI" dirty="0"/>
          </a:p>
          <a:p>
            <a:r>
              <a:rPr lang="sl-SI" dirty="0"/>
              <a:t>9 </a:t>
            </a:r>
            <a:r>
              <a:rPr lang="sl-SI" dirty="0" err="1"/>
              <a:t>universities</a:t>
            </a:r>
            <a:r>
              <a:rPr lang="sl-SI" dirty="0"/>
              <a:t>, 3 </a:t>
            </a:r>
            <a:r>
              <a:rPr lang="sl-SI" dirty="0" err="1"/>
              <a:t>ministries</a:t>
            </a:r>
            <a:r>
              <a:rPr lang="sl-SI" dirty="0"/>
              <a:t>, 1 </a:t>
            </a:r>
            <a:r>
              <a:rPr lang="sl-SI" dirty="0" err="1"/>
              <a:t>international</a:t>
            </a:r>
            <a:r>
              <a:rPr lang="sl-SI" dirty="0"/>
              <a:t> </a:t>
            </a:r>
            <a:r>
              <a:rPr lang="sl-SI" dirty="0" err="1"/>
              <a:t>organisation</a:t>
            </a:r>
            <a:endParaRPr lang="sl-SI" dirty="0"/>
          </a:p>
          <a:p>
            <a:r>
              <a:rPr lang="sl-SI" dirty="0" err="1"/>
              <a:t>Coordinator</a:t>
            </a:r>
            <a:r>
              <a:rPr lang="sl-SI" dirty="0"/>
              <a:t>: </a:t>
            </a:r>
          </a:p>
          <a:p>
            <a:endParaRPr lang="sl-SI" dirty="0"/>
          </a:p>
          <a:p>
            <a:endParaRPr lang="sl-SI" dirty="0"/>
          </a:p>
          <a:p>
            <a:endParaRPr lang="sl-SI" dirty="0"/>
          </a:p>
          <a:p>
            <a:endParaRPr lang="en-US" dirty="0"/>
          </a:p>
        </p:txBody>
      </p:sp>
      <p:sp>
        <p:nvSpPr>
          <p:cNvPr id="4" name="Označba mesta datuma 3"/>
          <p:cNvSpPr>
            <a:spLocks noGrp="1"/>
          </p:cNvSpPr>
          <p:nvPr>
            <p:ph type="dt" sz="half" idx="10"/>
          </p:nvPr>
        </p:nvSpPr>
        <p:spPr/>
        <p:txBody>
          <a:bodyPr/>
          <a:lstStyle/>
          <a:p>
            <a:fld id="{11E65767-860D-4A62-B9E9-AAF6A4873EDE}" type="datetime3">
              <a:rPr lang="en-US" smtClean="0"/>
              <a:t>1 March 2021</a:t>
            </a:fld>
            <a:endParaRPr lang="sv-FI"/>
          </a:p>
        </p:txBody>
      </p:sp>
      <p:sp>
        <p:nvSpPr>
          <p:cNvPr id="5" name="Označba mesta noge 4"/>
          <p:cNvSpPr>
            <a:spLocks noGrp="1"/>
          </p:cNvSpPr>
          <p:nvPr>
            <p:ph type="ftr" sz="quarter" idx="11"/>
          </p:nvPr>
        </p:nvSpPr>
        <p:spPr/>
        <p:txBody>
          <a:bodyPr/>
          <a:lstStyle/>
          <a:p>
            <a:r>
              <a:rPr lang="en-US"/>
              <a:t>Listiac - Linguistically Sensitive Teaching in All Classrooms</a:t>
            </a:r>
            <a:endParaRPr lang="sv-FI" dirty="0"/>
          </a:p>
        </p:txBody>
      </p:sp>
      <p:pic>
        <p:nvPicPr>
          <p:cNvPr id="6" name="Slik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408" y="2850018"/>
            <a:ext cx="1008991" cy="1255086"/>
          </a:xfrm>
          <a:prstGeom prst="rect">
            <a:avLst/>
          </a:prstGeom>
        </p:spPr>
      </p:pic>
      <p:pic>
        <p:nvPicPr>
          <p:cNvPr id="7" name="Slik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5329" y="2479916"/>
            <a:ext cx="1878265" cy="1718855"/>
          </a:xfrm>
          <a:prstGeom prst="rect">
            <a:avLst/>
          </a:prstGeom>
        </p:spPr>
      </p:pic>
      <p:pic>
        <p:nvPicPr>
          <p:cNvPr id="8" name="Slika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1400" y="4926228"/>
            <a:ext cx="1218519" cy="1110605"/>
          </a:xfrm>
          <a:prstGeom prst="rect">
            <a:avLst/>
          </a:prstGeom>
        </p:spPr>
      </p:pic>
    </p:spTree>
    <p:extLst>
      <p:ext uri="{BB962C8B-B14F-4D97-AF65-F5344CB8AC3E}">
        <p14:creationId xmlns:p14="http://schemas.microsoft.com/office/powerpoint/2010/main" val="1486042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Rezultat iskanja slik za language portrayal">
            <a:extLst>
              <a:ext uri="{FF2B5EF4-FFF2-40B4-BE49-F238E27FC236}">
                <a16:creationId xmlns:a16="http://schemas.microsoft.com/office/drawing/2014/main" id="{39B6BAC0-D60F-2145-B62E-357FE699383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71103" y="333631"/>
            <a:ext cx="4411362" cy="6203093"/>
          </a:xfrm>
          <a:prstGeom prst="rect">
            <a:avLst/>
          </a:prstGeom>
          <a:noFill/>
          <a:ln>
            <a:noFill/>
          </a:ln>
        </p:spPr>
      </p:pic>
    </p:spTree>
    <p:extLst>
      <p:ext uri="{BB962C8B-B14F-4D97-AF65-F5344CB8AC3E}">
        <p14:creationId xmlns:p14="http://schemas.microsoft.com/office/powerpoint/2010/main" val="1342387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5F09A8-5FE3-074C-AD5E-4515DA5E81A9}"/>
              </a:ext>
            </a:extLst>
          </p:cNvPr>
          <p:cNvPicPr>
            <a:picLocks noChangeAspect="1"/>
          </p:cNvPicPr>
          <p:nvPr/>
        </p:nvPicPr>
        <p:blipFill>
          <a:blip r:embed="rId2"/>
          <a:stretch>
            <a:fillRect/>
          </a:stretch>
        </p:blipFill>
        <p:spPr>
          <a:xfrm>
            <a:off x="2421924" y="391139"/>
            <a:ext cx="6400800" cy="5908430"/>
          </a:xfrm>
          <a:prstGeom prst="rect">
            <a:avLst/>
          </a:prstGeom>
        </p:spPr>
      </p:pic>
    </p:spTree>
    <p:extLst>
      <p:ext uri="{BB962C8B-B14F-4D97-AF65-F5344CB8AC3E}">
        <p14:creationId xmlns:p14="http://schemas.microsoft.com/office/powerpoint/2010/main" val="156292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D259D4-9908-E94C-B9A6-899FF5BCFC31}"/>
              </a:ext>
            </a:extLst>
          </p:cNvPr>
          <p:cNvSpPr/>
          <p:nvPr/>
        </p:nvSpPr>
        <p:spPr>
          <a:xfrm>
            <a:off x="1503405" y="733101"/>
            <a:ext cx="9185189" cy="4613571"/>
          </a:xfrm>
          <a:prstGeom prst="rect">
            <a:avLst/>
          </a:prstGeom>
        </p:spPr>
        <p:txBody>
          <a:bodyPr wrap="square">
            <a:spAutoFit/>
          </a:bodyPr>
          <a:lstStyle/>
          <a:p>
            <a:pPr lvl="0" algn="just">
              <a:lnSpc>
                <a:spcPct val="150000"/>
              </a:lnSpc>
              <a:spcAft>
                <a:spcPts val="800"/>
              </a:spcAft>
            </a:pPr>
            <a:r>
              <a:rPr lang="en-GB" sz="4000" b="1" dirty="0">
                <a:latin typeface="Calibri" panose="020F0502020204030204" pitchFamily="34" charset="0"/>
                <a:ea typeface="Calibri" panose="020F0502020204030204" pitchFamily="34" charset="0"/>
                <a:cs typeface="Times New Roman" panose="02020603050405020304" pitchFamily="18" charset="0"/>
              </a:rPr>
              <a:t>Bilingualism and plurilingualism are </a:t>
            </a:r>
            <a:r>
              <a:rPr lang="en-GB"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"normal" </a:t>
            </a:r>
            <a:r>
              <a:rPr lang="en-GB" sz="4000" dirty="0">
                <a:latin typeface="Calibri" panose="020F0502020204030204" pitchFamily="34" charset="0"/>
                <a:ea typeface="Calibri" panose="020F0502020204030204" pitchFamily="34" charset="0"/>
                <a:cs typeface="Times New Roman" panose="02020603050405020304" pitchFamily="18" charset="0"/>
              </a:rPr>
              <a:t>and</a:t>
            </a:r>
            <a:r>
              <a:rPr lang="en-GB" sz="4000" b="1" dirty="0">
                <a:latin typeface="Calibri" panose="020F0502020204030204" pitchFamily="34" charset="0"/>
                <a:ea typeface="Calibri" panose="020F0502020204030204" pitchFamily="34" charset="0"/>
                <a:cs typeface="Times New Roman" panose="02020603050405020304" pitchFamily="18" charset="0"/>
              </a:rPr>
              <a:t> </a:t>
            </a:r>
            <a:r>
              <a:rPr lang="en-GB"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achievable by all </a:t>
            </a:r>
            <a:r>
              <a:rPr lang="en-GB" sz="4000" b="1" dirty="0">
                <a:latin typeface="Calibri" panose="020F0502020204030204" pitchFamily="34" charset="0"/>
                <a:ea typeface="Calibri" panose="020F0502020204030204" pitchFamily="34" charset="0"/>
                <a:cs typeface="Times New Roman" panose="02020603050405020304" pitchFamily="18" charset="0"/>
              </a:rPr>
              <a:t>– </a:t>
            </a:r>
            <a:r>
              <a:rPr lang="en-GB" sz="4000" dirty="0">
                <a:latin typeface="Calibri" panose="020F0502020204030204" pitchFamily="34" charset="0"/>
                <a:ea typeface="Calibri" panose="020F0502020204030204" pitchFamily="34" charset="0"/>
                <a:cs typeface="Times New Roman" panose="02020603050405020304" pitchFamily="18" charset="0"/>
              </a:rPr>
              <a:t>more than half the population of the world is bi- or plurilingual, so establishing education systems which promote it is a </a:t>
            </a:r>
            <a:r>
              <a:rPr lang="en-GB"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feasible aim. </a:t>
            </a:r>
            <a:endParaRPr lang="en-SI" sz="4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6623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370A5E-EFB3-7141-B266-250A4E4CEC9C}"/>
              </a:ext>
            </a:extLst>
          </p:cNvPr>
          <p:cNvSpPr/>
          <p:nvPr/>
        </p:nvSpPr>
        <p:spPr>
          <a:xfrm>
            <a:off x="1359242" y="877330"/>
            <a:ext cx="9489990" cy="4556504"/>
          </a:xfrm>
          <a:prstGeom prst="rect">
            <a:avLst/>
          </a:prstGeom>
        </p:spPr>
        <p:txBody>
          <a:bodyPr wrap="square">
            <a:spAutoFit/>
          </a:bodyPr>
          <a:lstStyle/>
          <a:p>
            <a:pPr lvl="0" algn="just">
              <a:lnSpc>
                <a:spcPct val="107000"/>
              </a:lnSpc>
              <a:spcAft>
                <a:spcPts val="0"/>
              </a:spcAft>
            </a:pPr>
            <a:r>
              <a:rPr lang="en-GB" sz="3600" b="1" dirty="0">
                <a:latin typeface="Calibri" panose="020F0502020204030204" pitchFamily="34" charset="0"/>
                <a:ea typeface="Calibri" panose="020F0502020204030204" pitchFamily="34" charset="0"/>
                <a:cs typeface="Times New Roman" panose="02020603050405020304" pitchFamily="18" charset="0"/>
              </a:rPr>
              <a:t>Cognitive benefits</a:t>
            </a:r>
            <a:r>
              <a:rPr lang="en-GB" sz="3600" dirty="0">
                <a:latin typeface="Calibri" panose="020F0502020204030204" pitchFamily="34" charset="0"/>
                <a:ea typeface="Calibri" panose="020F0502020204030204" pitchFamily="34" charset="0"/>
                <a:cs typeface="Times New Roman" panose="02020603050405020304" pitchFamily="18" charset="0"/>
              </a:rPr>
              <a:t> of plurilingual education – there is strong research evidence of the cognitive benefits in being plurilingual and from plurilingual approaches to education, particularly where </a:t>
            </a:r>
            <a:r>
              <a:rPr lang="en-GB"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tasks requiring intellectual flexibility</a:t>
            </a:r>
            <a:r>
              <a:rPr lang="en-GB"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sz="3600" dirty="0">
                <a:latin typeface="Calibri" panose="020F0502020204030204" pitchFamily="34" charset="0"/>
                <a:ea typeface="Calibri" panose="020F0502020204030204" pitchFamily="34" charset="0"/>
                <a:cs typeface="Times New Roman" panose="02020603050405020304" pitchFamily="18" charset="0"/>
              </a:rPr>
              <a:t>are concerned</a:t>
            </a:r>
            <a:r>
              <a:rPr lang="en-GB" sz="2800" dirty="0">
                <a:latin typeface="Calibri" panose="020F0502020204030204" pitchFamily="34" charset="0"/>
                <a:ea typeface="Calibri" panose="020F0502020204030204" pitchFamily="34" charset="0"/>
                <a:cs typeface="Times New Roman" panose="02020603050405020304" pitchFamily="18" charset="0"/>
              </a:rPr>
              <a:t>. </a:t>
            </a:r>
          </a:p>
          <a:p>
            <a:pPr lvl="0" algn="just">
              <a:lnSpc>
                <a:spcPct val="107000"/>
              </a:lnSpc>
              <a:spcAft>
                <a:spcPts val="0"/>
              </a:spcAft>
            </a:pPr>
            <a:endParaRPr lang="en-SI" sz="2800" dirty="0">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0"/>
              </a:spcAft>
            </a:pPr>
            <a:r>
              <a:rPr lang="en-SI" sz="24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https://www.youtube.com/watch?v=W-ml2dD4SIk&amp;t=139s</a:t>
            </a:r>
            <a:endParaRPr lang="en-SI" sz="24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indent="449580">
              <a:lnSpc>
                <a:spcPct val="107000"/>
              </a:lnSpc>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hlinkClick r:id="rId3"/>
              </a:rPr>
              <a:t>https://www.youtube.com/watch?v=6sDYx77hCmI&amp;t=2s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indent="449580">
              <a:lnSpc>
                <a:spcPct val="107000"/>
              </a:lnSpc>
              <a:spcAft>
                <a:spcPts val="0"/>
              </a:spcAft>
            </a:pPr>
            <a:endParaRPr lang="en-SI"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7172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3F61BA-D644-5946-BFFF-E0DD77405F05}"/>
              </a:ext>
            </a:extLst>
          </p:cNvPr>
          <p:cNvSpPr/>
          <p:nvPr/>
        </p:nvSpPr>
        <p:spPr>
          <a:xfrm>
            <a:off x="996776" y="203614"/>
            <a:ext cx="10235515" cy="6654386"/>
          </a:xfrm>
          <a:prstGeom prst="rect">
            <a:avLst/>
          </a:prstGeom>
        </p:spPr>
        <p:txBody>
          <a:bodyPr wrap="square">
            <a:spAutoFit/>
          </a:bodyPr>
          <a:lstStyle/>
          <a:p>
            <a:pPr lvl="0" algn="just">
              <a:lnSpc>
                <a:spcPct val="150000"/>
              </a:lnSpc>
              <a:spcAft>
                <a:spcPts val="800"/>
              </a:spcAft>
            </a:pPr>
            <a:r>
              <a:rPr lang="en-GB" sz="3600" dirty="0">
                <a:latin typeface="Calibri" panose="020F0502020204030204" pitchFamily="34" charset="0"/>
                <a:ea typeface="Calibri" panose="020F0502020204030204" pitchFamily="34" charset="0"/>
                <a:cs typeface="Times New Roman" panose="02020603050405020304" pitchFamily="18" charset="0"/>
              </a:rPr>
              <a:t>Plurilingual approaches contribute to </a:t>
            </a:r>
            <a:r>
              <a:rPr lang="en-GB"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social integration</a:t>
            </a:r>
            <a:r>
              <a:rPr lang="en-GB"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sz="3600" dirty="0">
                <a:latin typeface="Calibri" panose="020F0502020204030204" pitchFamily="34" charset="0"/>
                <a:ea typeface="Calibri" panose="020F0502020204030204" pitchFamily="34" charset="0"/>
                <a:cs typeface="Times New Roman" panose="02020603050405020304" pitchFamily="18" charset="0"/>
              </a:rPr>
              <a:t>– </a:t>
            </a:r>
            <a:r>
              <a:rPr lang="en-GB" sz="3600" b="1" u="sng" dirty="0">
                <a:latin typeface="Calibri" panose="020F0502020204030204" pitchFamily="34" charset="0"/>
                <a:ea typeface="Calibri" panose="020F0502020204030204" pitchFamily="34" charset="0"/>
                <a:cs typeface="Times New Roman" panose="02020603050405020304" pitchFamily="18" charset="0"/>
              </a:rPr>
              <a:t>acknowledging</a:t>
            </a:r>
            <a:r>
              <a:rPr lang="en-GB" sz="3600" b="1" dirty="0">
                <a:latin typeface="Calibri" panose="020F0502020204030204" pitchFamily="34" charset="0"/>
                <a:ea typeface="Calibri" panose="020F0502020204030204" pitchFamily="34" charset="0"/>
                <a:cs typeface="Times New Roman" panose="02020603050405020304" pitchFamily="18" charset="0"/>
              </a:rPr>
              <a:t> </a:t>
            </a:r>
            <a:r>
              <a:rPr lang="en-GB" sz="3600" dirty="0">
                <a:latin typeface="Calibri" panose="020F0502020204030204" pitchFamily="34" charset="0"/>
                <a:ea typeface="Calibri" panose="020F0502020204030204" pitchFamily="34" charset="0"/>
                <a:cs typeface="Times New Roman" panose="02020603050405020304" pitchFamily="18" charset="0"/>
              </a:rPr>
              <a:t>and</a:t>
            </a:r>
            <a:r>
              <a:rPr lang="en-GB" sz="3600" b="1" dirty="0">
                <a:latin typeface="Calibri" panose="020F0502020204030204" pitchFamily="34" charset="0"/>
                <a:ea typeface="Calibri" panose="020F0502020204030204" pitchFamily="34" charset="0"/>
                <a:cs typeface="Times New Roman" panose="02020603050405020304" pitchFamily="18" charset="0"/>
              </a:rPr>
              <a:t> </a:t>
            </a:r>
            <a:r>
              <a:rPr lang="en-GB" sz="3600" b="1" u="sng" dirty="0">
                <a:latin typeface="Calibri" panose="020F0502020204030204" pitchFamily="34" charset="0"/>
                <a:ea typeface="Calibri" panose="020F0502020204030204" pitchFamily="34" charset="0"/>
                <a:cs typeface="Times New Roman" panose="02020603050405020304" pitchFamily="18" charset="0"/>
              </a:rPr>
              <a:t>valuing</a:t>
            </a:r>
            <a:r>
              <a:rPr lang="en-GB" sz="3600" b="1" dirty="0">
                <a:latin typeface="Calibri" panose="020F0502020204030204" pitchFamily="34" charset="0"/>
                <a:ea typeface="Calibri" panose="020F0502020204030204" pitchFamily="34" charset="0"/>
                <a:cs typeface="Times New Roman" panose="02020603050405020304" pitchFamily="18" charset="0"/>
              </a:rPr>
              <a:t> </a:t>
            </a:r>
            <a:r>
              <a:rPr lang="en-GB"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home languages </a:t>
            </a:r>
            <a:r>
              <a:rPr lang="en-GB"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and </a:t>
            </a:r>
            <a:r>
              <a:rPr lang="en-GB"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cultures of migrants help their integration into schools and society</a:t>
            </a:r>
            <a:r>
              <a:rPr lang="en-GB"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sz="3600" dirty="0">
                <a:latin typeface="Calibri" panose="020F0502020204030204" pitchFamily="34" charset="0"/>
                <a:ea typeface="Calibri" panose="020F0502020204030204" pitchFamily="34" charset="0"/>
                <a:cs typeface="Times New Roman" panose="02020603050405020304" pitchFamily="18" charset="0"/>
              </a:rPr>
              <a:t>and plural approaches encourage the development of </a:t>
            </a:r>
            <a:r>
              <a:rPr lang="en-GB"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openness,</a:t>
            </a:r>
            <a:r>
              <a:rPr lang="en-GB"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respect</a:t>
            </a:r>
            <a:r>
              <a:rPr lang="en-GB"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sz="3600" dirty="0">
                <a:latin typeface="Calibri" panose="020F0502020204030204" pitchFamily="34" charset="0"/>
                <a:ea typeface="Calibri" panose="020F0502020204030204" pitchFamily="34" charset="0"/>
                <a:cs typeface="Times New Roman" panose="02020603050405020304" pitchFamily="18" charset="0"/>
              </a:rPr>
              <a:t>and </a:t>
            </a:r>
            <a:r>
              <a:rPr lang="en-GB"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intercultural competences in all learners</a:t>
            </a:r>
            <a:r>
              <a:rPr lang="en-GB"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sz="3600" dirty="0">
                <a:latin typeface="Calibri" panose="020F0502020204030204" pitchFamily="34" charset="0"/>
                <a:ea typeface="Calibri" panose="020F0502020204030204" pitchFamily="34" charset="0"/>
                <a:cs typeface="Times New Roman" panose="02020603050405020304" pitchFamily="18" charset="0"/>
              </a:rPr>
              <a:t>This in turn can contribute to </a:t>
            </a:r>
            <a:r>
              <a:rPr lang="en-GB"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more harmony</a:t>
            </a:r>
            <a:r>
              <a:rPr lang="en-GB"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sz="3600" dirty="0">
                <a:latin typeface="Calibri" panose="020F0502020204030204" pitchFamily="34" charset="0"/>
                <a:ea typeface="Calibri" panose="020F0502020204030204" pitchFamily="34" charset="0"/>
                <a:cs typeface="Times New Roman" panose="02020603050405020304" pitchFamily="18" charset="0"/>
              </a:rPr>
              <a:t>in our schools and our society.</a:t>
            </a:r>
            <a:endParaRPr lang="en-SI"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5273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02507" y="727590"/>
            <a:ext cx="10389973" cy="1611956"/>
          </a:xfrm>
        </p:spPr>
        <p:txBody>
          <a:bodyPr>
            <a:normAutofit fontScale="90000"/>
          </a:bodyPr>
          <a:lstStyle/>
          <a:p>
            <a:r>
              <a:rPr lang="sl-SI" sz="3100" dirty="0"/>
              <a:t>How to E</a:t>
            </a:r>
            <a:r>
              <a:rPr lang="en-US" sz="3100" dirty="0"/>
              <a:t>stablish</a:t>
            </a:r>
            <a:r>
              <a:rPr lang="sl-SI" sz="3100" dirty="0"/>
              <a:t> </a:t>
            </a:r>
            <a:r>
              <a:rPr lang="en-US" sz="3100" dirty="0"/>
              <a:t>a Classroom Environment that Embraces Linguistic Diversity | School Education Gateway</a:t>
            </a:r>
            <a:br>
              <a:rPr lang="en-US" dirty="0"/>
            </a:br>
            <a:endParaRPr lang="en-US" dirty="0"/>
          </a:p>
        </p:txBody>
      </p:sp>
      <p:sp>
        <p:nvSpPr>
          <p:cNvPr id="3" name="Označba mesta vsebine 2"/>
          <p:cNvSpPr>
            <a:spLocks noGrp="1"/>
          </p:cNvSpPr>
          <p:nvPr>
            <p:ph idx="1"/>
          </p:nvPr>
        </p:nvSpPr>
        <p:spPr/>
        <p:txBody>
          <a:bodyPr>
            <a:normAutofit/>
          </a:bodyPr>
          <a:lstStyle/>
          <a:p>
            <a:pPr marL="0" indent="0">
              <a:buNone/>
            </a:pPr>
            <a:r>
              <a:rPr lang="sl-SI" sz="2000" dirty="0">
                <a:hlinkClick r:id="rId2"/>
              </a:rPr>
              <a:t>https://www.youtube.com/watch?time_continue=36&amp;v=Y2-jtnBQNBo&amp;feature=emb_title</a:t>
            </a:r>
            <a:r>
              <a:rPr lang="sl-SI" sz="2000" dirty="0"/>
              <a:t> </a:t>
            </a:r>
          </a:p>
          <a:p>
            <a:pPr marL="0" indent="0">
              <a:buNone/>
            </a:pPr>
            <a:endParaRPr lang="sl-SI" sz="2000" dirty="0"/>
          </a:p>
          <a:p>
            <a:pPr marL="0" indent="0">
              <a:buNone/>
            </a:pPr>
            <a:r>
              <a:rPr lang="en-US" sz="2000" dirty="0" err="1"/>
              <a:t>Posnetek</a:t>
            </a:r>
            <a:r>
              <a:rPr lang="en-US" sz="2000" dirty="0"/>
              <a:t> </a:t>
            </a:r>
            <a:r>
              <a:rPr lang="en-US" sz="2000" dirty="0" err="1"/>
              <a:t>odgovori</a:t>
            </a:r>
            <a:r>
              <a:rPr lang="en-US" sz="2000" dirty="0"/>
              <a:t> na </a:t>
            </a:r>
            <a:r>
              <a:rPr lang="en-US" sz="2000" dirty="0" err="1"/>
              <a:t>vprašanje</a:t>
            </a:r>
            <a:r>
              <a:rPr lang="en-US" sz="2000" dirty="0"/>
              <a:t>, </a:t>
            </a:r>
            <a:r>
              <a:rPr lang="en-US" sz="2000" dirty="0" err="1"/>
              <a:t>kako</a:t>
            </a:r>
            <a:r>
              <a:rPr lang="en-US" sz="2000" dirty="0"/>
              <a:t> </a:t>
            </a:r>
            <a:r>
              <a:rPr lang="en-US" sz="2000" dirty="0" err="1"/>
              <a:t>ustvariti</a:t>
            </a:r>
            <a:r>
              <a:rPr lang="en-US" sz="2000" dirty="0"/>
              <a:t> </a:t>
            </a:r>
            <a:r>
              <a:rPr lang="en-US" sz="2000" dirty="0" err="1"/>
              <a:t>razredno</a:t>
            </a:r>
            <a:r>
              <a:rPr lang="en-US" sz="2000" dirty="0"/>
              <a:t> </a:t>
            </a:r>
            <a:r>
              <a:rPr lang="en-US" sz="2000" dirty="0" err="1"/>
              <a:t>klimo</a:t>
            </a:r>
            <a:r>
              <a:rPr lang="en-US" sz="2000" dirty="0"/>
              <a:t>, </a:t>
            </a:r>
            <a:r>
              <a:rPr lang="en-US" sz="2000" dirty="0" err="1"/>
              <a:t>ki</a:t>
            </a:r>
            <a:r>
              <a:rPr lang="en-US" sz="2000" dirty="0"/>
              <a:t> </a:t>
            </a:r>
            <a:r>
              <a:rPr lang="en-US" sz="2000" dirty="0" err="1"/>
              <a:t>bo</a:t>
            </a:r>
            <a:r>
              <a:rPr lang="en-US" sz="2000" dirty="0"/>
              <a:t> </a:t>
            </a:r>
            <a:r>
              <a:rPr lang="en-US" sz="2000" dirty="0" err="1"/>
              <a:t>odprta</a:t>
            </a:r>
            <a:r>
              <a:rPr lang="en-US" sz="2000" dirty="0"/>
              <a:t> do </a:t>
            </a:r>
            <a:r>
              <a:rPr lang="en-US" sz="2000" dirty="0" err="1"/>
              <a:t>jezikovne</a:t>
            </a:r>
            <a:r>
              <a:rPr lang="en-US" sz="2000" dirty="0"/>
              <a:t> </a:t>
            </a:r>
            <a:r>
              <a:rPr lang="en-US" sz="2000" dirty="0" err="1"/>
              <a:t>diverzitete</a:t>
            </a:r>
            <a:r>
              <a:rPr lang="en-US" sz="2000" dirty="0"/>
              <a:t>.</a:t>
            </a:r>
          </a:p>
          <a:p>
            <a:pPr marL="0" indent="0">
              <a:buNone/>
            </a:pPr>
            <a:r>
              <a:rPr lang="en-US" sz="2000" dirty="0"/>
              <a:t>1. </a:t>
            </a:r>
            <a:r>
              <a:rPr lang="en-US" sz="2000" dirty="0" err="1"/>
              <a:t>dovolite</a:t>
            </a:r>
            <a:r>
              <a:rPr lang="en-US" sz="2000" dirty="0"/>
              <a:t> </a:t>
            </a:r>
            <a:r>
              <a:rPr lang="en-US" sz="2000" dirty="0" err="1"/>
              <a:t>učencem</a:t>
            </a:r>
            <a:r>
              <a:rPr lang="en-US" sz="2000" dirty="0"/>
              <a:t>, da </a:t>
            </a:r>
            <a:r>
              <a:rPr lang="en-US" sz="2000" dirty="0" err="1"/>
              <a:t>uporabljajo</a:t>
            </a:r>
            <a:r>
              <a:rPr lang="en-US" sz="2000" dirty="0"/>
              <a:t> </a:t>
            </a:r>
            <a:r>
              <a:rPr lang="en-US" sz="2000" dirty="0" err="1"/>
              <a:t>svoj</a:t>
            </a:r>
            <a:r>
              <a:rPr lang="en-US" sz="2000" dirty="0"/>
              <a:t> </a:t>
            </a:r>
            <a:r>
              <a:rPr lang="en-US" sz="2000" dirty="0" err="1"/>
              <a:t>materni</a:t>
            </a:r>
            <a:r>
              <a:rPr lang="en-US" sz="2000" dirty="0"/>
              <a:t> </a:t>
            </a:r>
            <a:r>
              <a:rPr lang="en-US" sz="2000" dirty="0" err="1"/>
              <a:t>jezik</a:t>
            </a:r>
            <a:endParaRPr lang="en-US" sz="2000" dirty="0"/>
          </a:p>
          <a:p>
            <a:pPr marL="0" indent="0">
              <a:buNone/>
            </a:pPr>
            <a:r>
              <a:rPr lang="en-US" sz="2000" dirty="0"/>
              <a:t>2. </a:t>
            </a:r>
            <a:r>
              <a:rPr lang="en-US" sz="2000" dirty="0" err="1"/>
              <a:t>spodbujajte</a:t>
            </a:r>
            <a:r>
              <a:rPr lang="en-US" sz="2000" dirty="0"/>
              <a:t> </a:t>
            </a:r>
            <a:r>
              <a:rPr lang="en-US" sz="2000" dirty="0" err="1"/>
              <a:t>učence</a:t>
            </a:r>
            <a:r>
              <a:rPr lang="en-US" sz="2000" dirty="0"/>
              <a:t>, da </a:t>
            </a:r>
            <a:r>
              <a:rPr lang="en-US" sz="2000" dirty="0" err="1"/>
              <a:t>uporabljajo</a:t>
            </a:r>
            <a:r>
              <a:rPr lang="en-US" sz="2000" dirty="0"/>
              <a:t> </a:t>
            </a:r>
            <a:r>
              <a:rPr lang="en-US" sz="2000" dirty="0" err="1"/>
              <a:t>svoj</a:t>
            </a:r>
            <a:r>
              <a:rPr lang="en-US" sz="2000" dirty="0"/>
              <a:t> </a:t>
            </a:r>
            <a:r>
              <a:rPr lang="en-US" sz="2000" dirty="0" err="1"/>
              <a:t>prvi</a:t>
            </a:r>
            <a:r>
              <a:rPr lang="en-US" sz="2000" dirty="0"/>
              <a:t> </a:t>
            </a:r>
            <a:r>
              <a:rPr lang="en-US" sz="2000" dirty="0" err="1"/>
              <a:t>jezik</a:t>
            </a:r>
            <a:r>
              <a:rPr lang="en-US" sz="2000" dirty="0"/>
              <a:t> in </a:t>
            </a:r>
            <a:r>
              <a:rPr lang="en-US" sz="2000" dirty="0" err="1"/>
              <a:t>pokažite</a:t>
            </a:r>
            <a:r>
              <a:rPr lang="en-US" sz="2000" dirty="0"/>
              <a:t> </a:t>
            </a:r>
            <a:r>
              <a:rPr lang="en-US" sz="2000" dirty="0" err="1"/>
              <a:t>zanimanje</a:t>
            </a:r>
            <a:r>
              <a:rPr lang="en-US" sz="2000" dirty="0"/>
              <a:t> </a:t>
            </a:r>
            <a:r>
              <a:rPr lang="en-US" sz="2000" dirty="0" err="1"/>
              <a:t>zanj</a:t>
            </a:r>
            <a:endParaRPr lang="en-US" sz="2000" dirty="0"/>
          </a:p>
          <a:p>
            <a:pPr marL="0" indent="0">
              <a:buNone/>
            </a:pPr>
            <a:r>
              <a:rPr lang="en-US" sz="2000" dirty="0"/>
              <a:t>3. </a:t>
            </a:r>
            <a:r>
              <a:rPr lang="en-US" sz="2000" dirty="0" err="1"/>
              <a:t>omogočite</a:t>
            </a:r>
            <a:r>
              <a:rPr lang="en-US" sz="2000" dirty="0"/>
              <a:t> </a:t>
            </a:r>
            <a:r>
              <a:rPr lang="en-US" sz="2000" dirty="0" err="1"/>
              <a:t>učencem</a:t>
            </a:r>
            <a:r>
              <a:rPr lang="en-US" sz="2000" dirty="0"/>
              <a:t>, da </a:t>
            </a:r>
            <a:r>
              <a:rPr lang="en-US" sz="2000" dirty="0" err="1"/>
              <a:t>uporabljajo</a:t>
            </a:r>
            <a:r>
              <a:rPr lang="en-US" sz="2000" dirty="0"/>
              <a:t> </a:t>
            </a:r>
            <a:r>
              <a:rPr lang="en-US" sz="2000" dirty="0" err="1"/>
              <a:t>svoj</a:t>
            </a:r>
            <a:r>
              <a:rPr lang="en-US" sz="2000" dirty="0"/>
              <a:t> </a:t>
            </a:r>
            <a:r>
              <a:rPr lang="en-US" sz="2000" dirty="0" err="1"/>
              <a:t>materni</a:t>
            </a:r>
            <a:r>
              <a:rPr lang="en-US" sz="2000" dirty="0"/>
              <a:t> </a:t>
            </a:r>
            <a:r>
              <a:rPr lang="en-US" sz="2000" dirty="0" err="1"/>
              <a:t>jezik</a:t>
            </a:r>
            <a:r>
              <a:rPr lang="en-US" sz="2000" dirty="0"/>
              <a:t> </a:t>
            </a:r>
            <a:r>
              <a:rPr lang="en-US" sz="2000" dirty="0" err="1"/>
              <a:t>kot</a:t>
            </a:r>
            <a:r>
              <a:rPr lang="en-US" sz="2000" dirty="0"/>
              <a:t> </a:t>
            </a:r>
            <a:r>
              <a:rPr lang="en-US" sz="2000" dirty="0" err="1"/>
              <a:t>vir</a:t>
            </a:r>
            <a:r>
              <a:rPr lang="en-US" sz="2000" dirty="0"/>
              <a:t> </a:t>
            </a:r>
            <a:r>
              <a:rPr lang="en-US" sz="2000" dirty="0" err="1"/>
              <a:t>učenja</a:t>
            </a:r>
            <a:r>
              <a:rPr lang="en-US" sz="2000" dirty="0"/>
              <a:t>: </a:t>
            </a:r>
            <a:r>
              <a:rPr lang="en-US" sz="2000" dirty="0" err="1"/>
              <a:t>ustvarite</a:t>
            </a:r>
            <a:r>
              <a:rPr lang="en-US" sz="2000" dirty="0"/>
              <a:t> </a:t>
            </a:r>
            <a:r>
              <a:rPr lang="en-US" sz="2000" dirty="0" err="1"/>
              <a:t>spodbudno</a:t>
            </a:r>
            <a:r>
              <a:rPr lang="en-US" sz="2000" dirty="0"/>
              <a:t> </a:t>
            </a:r>
            <a:r>
              <a:rPr lang="en-US" sz="2000" dirty="0" err="1"/>
              <a:t>učno</a:t>
            </a:r>
            <a:r>
              <a:rPr lang="en-US" sz="2000" dirty="0"/>
              <a:t> </a:t>
            </a:r>
            <a:r>
              <a:rPr lang="en-US" sz="2000" dirty="0" err="1"/>
              <a:t>okolje</a:t>
            </a:r>
            <a:endParaRPr lang="en-US" sz="2000" dirty="0"/>
          </a:p>
          <a:p>
            <a:pPr marL="0" indent="0">
              <a:buNone/>
            </a:pPr>
            <a:endParaRPr lang="sl-SI" dirty="0"/>
          </a:p>
        </p:txBody>
      </p:sp>
      <p:sp>
        <p:nvSpPr>
          <p:cNvPr id="4" name="Označba mesta datuma 3"/>
          <p:cNvSpPr>
            <a:spLocks noGrp="1"/>
          </p:cNvSpPr>
          <p:nvPr>
            <p:ph type="dt" sz="half" idx="10"/>
          </p:nvPr>
        </p:nvSpPr>
        <p:spPr/>
        <p:txBody>
          <a:bodyPr/>
          <a:lstStyle/>
          <a:p>
            <a:fld id="{11E65767-860D-4A62-B9E9-AAF6A4873EDE}" type="datetime3">
              <a:rPr lang="en-US" smtClean="0"/>
              <a:t>1 March 2021</a:t>
            </a:fld>
            <a:endParaRPr lang="sv-FI" dirty="0"/>
          </a:p>
        </p:txBody>
      </p:sp>
      <p:sp>
        <p:nvSpPr>
          <p:cNvPr id="5" name="Označba mesta noge 4"/>
          <p:cNvSpPr>
            <a:spLocks noGrp="1"/>
          </p:cNvSpPr>
          <p:nvPr>
            <p:ph type="ftr" sz="quarter" idx="11"/>
          </p:nvPr>
        </p:nvSpPr>
        <p:spPr/>
        <p:txBody>
          <a:bodyPr/>
          <a:lstStyle/>
          <a:p>
            <a:r>
              <a:rPr lang="en-US"/>
              <a:t>Listiac - Linguistically Sensitive Teaching in All Classrooms</a:t>
            </a:r>
            <a:endParaRPr lang="sv-FI" dirty="0"/>
          </a:p>
        </p:txBody>
      </p:sp>
    </p:spTree>
    <p:extLst>
      <p:ext uri="{BB962C8B-B14F-4D97-AF65-F5344CB8AC3E}">
        <p14:creationId xmlns:p14="http://schemas.microsoft.com/office/powerpoint/2010/main" val="1622983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B208-133D-F143-84CB-C3E40323C8F4}"/>
              </a:ext>
            </a:extLst>
          </p:cNvPr>
          <p:cNvSpPr>
            <a:spLocks noGrp="1"/>
          </p:cNvSpPr>
          <p:nvPr>
            <p:ph type="title"/>
          </p:nvPr>
        </p:nvSpPr>
        <p:spPr>
          <a:xfrm>
            <a:off x="614019" y="501650"/>
            <a:ext cx="10515600" cy="1325563"/>
          </a:xfrm>
        </p:spPr>
        <p:txBody>
          <a:bodyPr>
            <a:noAutofit/>
          </a:bodyPr>
          <a:lstStyle/>
          <a:p>
            <a:r>
              <a:rPr lang="en-US" sz="2800" dirty="0"/>
              <a:t>Language awareness in schools - developing comprehensive approaches to language learning (The Council Of The European Union, 2019)</a:t>
            </a:r>
            <a:endParaRPr lang="en-SI" sz="2800" dirty="0"/>
          </a:p>
        </p:txBody>
      </p:sp>
      <p:pic>
        <p:nvPicPr>
          <p:cNvPr id="7" name="Content Placeholder 6">
            <a:extLst>
              <a:ext uri="{FF2B5EF4-FFF2-40B4-BE49-F238E27FC236}">
                <a16:creationId xmlns:a16="http://schemas.microsoft.com/office/drawing/2014/main" id="{49EF1A28-3D06-D549-ABF0-53DD079C2D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5493" y="1857991"/>
            <a:ext cx="5477566" cy="435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Date Placeholder 3">
            <a:extLst>
              <a:ext uri="{FF2B5EF4-FFF2-40B4-BE49-F238E27FC236}">
                <a16:creationId xmlns:a16="http://schemas.microsoft.com/office/drawing/2014/main" id="{A2A5DB75-9E41-8B4C-99EC-75EA87A52EE6}"/>
              </a:ext>
            </a:extLst>
          </p:cNvPr>
          <p:cNvSpPr>
            <a:spLocks noGrp="1"/>
          </p:cNvSpPr>
          <p:nvPr>
            <p:ph type="dt" sz="half" idx="10"/>
          </p:nvPr>
        </p:nvSpPr>
        <p:spPr/>
        <p:txBody>
          <a:bodyPr/>
          <a:lstStyle/>
          <a:p>
            <a:fld id="{11E65767-860D-4A62-B9E9-AAF6A4873EDE}" type="datetime3">
              <a:rPr lang="en-US" smtClean="0"/>
              <a:t>1 March 2021</a:t>
            </a:fld>
            <a:endParaRPr lang="sv-FI"/>
          </a:p>
        </p:txBody>
      </p:sp>
      <p:sp>
        <p:nvSpPr>
          <p:cNvPr id="5" name="Footer Placeholder 4">
            <a:extLst>
              <a:ext uri="{FF2B5EF4-FFF2-40B4-BE49-F238E27FC236}">
                <a16:creationId xmlns:a16="http://schemas.microsoft.com/office/drawing/2014/main" id="{CCE854F8-C609-914C-9334-141DC2E5547D}"/>
              </a:ext>
            </a:extLst>
          </p:cNvPr>
          <p:cNvSpPr>
            <a:spLocks noGrp="1"/>
          </p:cNvSpPr>
          <p:nvPr>
            <p:ph type="ftr" sz="quarter" idx="11"/>
          </p:nvPr>
        </p:nvSpPr>
        <p:spPr/>
        <p:txBody>
          <a:bodyPr/>
          <a:lstStyle/>
          <a:p>
            <a:r>
              <a:rPr lang="en-US"/>
              <a:t>Listiac - Linguistically Sensitive Teaching in All Classrooms</a:t>
            </a:r>
            <a:endParaRPr lang="sv-FI" dirty="0"/>
          </a:p>
        </p:txBody>
      </p:sp>
      <p:sp>
        <p:nvSpPr>
          <p:cNvPr id="8" name="TextBox 7">
            <a:extLst>
              <a:ext uri="{FF2B5EF4-FFF2-40B4-BE49-F238E27FC236}">
                <a16:creationId xmlns:a16="http://schemas.microsoft.com/office/drawing/2014/main" id="{B296CF81-A2B3-9C4F-99E7-4D1553BFF386}"/>
              </a:ext>
            </a:extLst>
          </p:cNvPr>
          <p:cNvSpPr txBox="1"/>
          <p:nvPr/>
        </p:nvSpPr>
        <p:spPr>
          <a:xfrm>
            <a:off x="7243949" y="4628262"/>
            <a:ext cx="2173184" cy="1323439"/>
          </a:xfrm>
          <a:prstGeom prst="rect">
            <a:avLst/>
          </a:prstGeom>
          <a:noFill/>
        </p:spPr>
        <p:txBody>
          <a:bodyPr wrap="square" rtlCol="0">
            <a:spAutoFit/>
          </a:bodyPr>
          <a:lstStyle/>
          <a:p>
            <a:r>
              <a:rPr lang="sl-SI" sz="1600" dirty="0"/>
              <a:t>Jezikovna ozaveščenost v šolah – razvijanje celovitih pristopov k učenju jezikov</a:t>
            </a:r>
            <a:endParaRPr lang="fr-FR" sz="1600" dirty="0"/>
          </a:p>
        </p:txBody>
      </p:sp>
    </p:spTree>
    <p:extLst>
      <p:ext uri="{BB962C8B-B14F-4D97-AF65-F5344CB8AC3E}">
        <p14:creationId xmlns:p14="http://schemas.microsoft.com/office/powerpoint/2010/main" val="777363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89F67-B83A-D74B-87A7-AFEDB9653987}"/>
              </a:ext>
            </a:extLst>
          </p:cNvPr>
          <p:cNvSpPr>
            <a:spLocks noGrp="1"/>
          </p:cNvSpPr>
          <p:nvPr>
            <p:ph type="title"/>
          </p:nvPr>
        </p:nvSpPr>
        <p:spPr>
          <a:xfrm>
            <a:off x="647700" y="1761630"/>
            <a:ext cx="11133117" cy="2579956"/>
          </a:xfrm>
        </p:spPr>
        <p:txBody>
          <a:bodyPr>
            <a:normAutofit fontScale="90000"/>
          </a:bodyPr>
          <a:lstStyle/>
          <a:p>
            <a:pPr algn="ctr"/>
            <a:r>
              <a:rPr lang="en-US" sz="6000" dirty="0"/>
              <a:t>Part 3: Practical classes - Group discussion on plurilingualism (LST) using a dialogue mat</a:t>
            </a:r>
            <a:br>
              <a:rPr lang="en-US" dirty="0">
                <a:solidFill>
                  <a:srgbClr val="C00000"/>
                </a:solidFill>
              </a:rPr>
            </a:br>
            <a:endParaRPr lang="fr-FR" dirty="0"/>
          </a:p>
        </p:txBody>
      </p:sp>
      <p:sp>
        <p:nvSpPr>
          <p:cNvPr id="4" name="Date Placeholder 3">
            <a:extLst>
              <a:ext uri="{FF2B5EF4-FFF2-40B4-BE49-F238E27FC236}">
                <a16:creationId xmlns:a16="http://schemas.microsoft.com/office/drawing/2014/main" id="{9188DDC3-2659-A04F-8611-9B0ADD01FC90}"/>
              </a:ext>
            </a:extLst>
          </p:cNvPr>
          <p:cNvSpPr>
            <a:spLocks noGrp="1"/>
          </p:cNvSpPr>
          <p:nvPr>
            <p:ph type="dt" sz="half" idx="10"/>
          </p:nvPr>
        </p:nvSpPr>
        <p:spPr/>
        <p:txBody>
          <a:bodyPr/>
          <a:lstStyle/>
          <a:p>
            <a:fld id="{11E65767-860D-4A62-B9E9-AAF6A4873EDE}" type="datetime3">
              <a:rPr lang="en-US" smtClean="0"/>
              <a:t>1 March 2021</a:t>
            </a:fld>
            <a:endParaRPr lang="sv-FI"/>
          </a:p>
        </p:txBody>
      </p:sp>
      <p:sp>
        <p:nvSpPr>
          <p:cNvPr id="5" name="Footer Placeholder 4">
            <a:extLst>
              <a:ext uri="{FF2B5EF4-FFF2-40B4-BE49-F238E27FC236}">
                <a16:creationId xmlns:a16="http://schemas.microsoft.com/office/drawing/2014/main" id="{462CD077-B3DA-9040-AA68-8B0177894B53}"/>
              </a:ext>
            </a:extLst>
          </p:cNvPr>
          <p:cNvSpPr>
            <a:spLocks noGrp="1"/>
          </p:cNvSpPr>
          <p:nvPr>
            <p:ph type="ftr" sz="quarter" idx="11"/>
          </p:nvPr>
        </p:nvSpPr>
        <p:spPr/>
        <p:txBody>
          <a:bodyPr/>
          <a:lstStyle/>
          <a:p>
            <a:r>
              <a:rPr lang="en-US"/>
              <a:t>Listiac - Linguistically Sensitive Teaching in All Classrooms</a:t>
            </a:r>
            <a:endParaRPr lang="sv-FI" dirty="0"/>
          </a:p>
        </p:txBody>
      </p:sp>
    </p:spTree>
    <p:extLst>
      <p:ext uri="{BB962C8B-B14F-4D97-AF65-F5344CB8AC3E}">
        <p14:creationId xmlns:p14="http://schemas.microsoft.com/office/powerpoint/2010/main" val="1910865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Plan:</a:t>
            </a:r>
            <a:endParaRPr lang="en-US" dirty="0"/>
          </a:p>
        </p:txBody>
      </p:sp>
      <p:sp>
        <p:nvSpPr>
          <p:cNvPr id="3" name="Označba mesta vsebine 2"/>
          <p:cNvSpPr>
            <a:spLocks noGrp="1"/>
          </p:cNvSpPr>
          <p:nvPr>
            <p:ph idx="1"/>
          </p:nvPr>
        </p:nvSpPr>
        <p:spPr>
          <a:xfrm>
            <a:off x="838200" y="1825624"/>
            <a:ext cx="10515600" cy="2057213"/>
          </a:xfrm>
        </p:spPr>
        <p:txBody>
          <a:bodyPr>
            <a:normAutofit fontScale="92500" lnSpcReduction="10000"/>
          </a:bodyPr>
          <a:lstStyle/>
          <a:p>
            <a:pPr marL="457200" indent="-457200">
              <a:buAutoNum type="arabicPeriod"/>
            </a:pPr>
            <a:r>
              <a:rPr lang="sl-SI" altLang="en-US" sz="2000" dirty="0" err="1">
                <a:ea typeface="Calibri" panose="020F0502020204030204" pitchFamily="34" charset="0"/>
                <a:cs typeface="Times New Roman" panose="02020603050405020304" pitchFamily="18" charset="0"/>
              </a:rPr>
              <a:t>Read</a:t>
            </a:r>
            <a:r>
              <a:rPr lang="sl-SI" altLang="en-US" sz="2000" dirty="0">
                <a:ea typeface="Calibri" panose="020F0502020204030204" pitchFamily="34" charset="0"/>
                <a:cs typeface="Times New Roman" panose="02020603050405020304" pitchFamily="18" charset="0"/>
              </a:rPr>
              <a:t> and </a:t>
            </a:r>
            <a:r>
              <a:rPr lang="sl-SI" altLang="en-US" sz="2000" dirty="0" err="1">
                <a:ea typeface="Calibri" panose="020F0502020204030204" pitchFamily="34" charset="0"/>
                <a:cs typeface="Times New Roman" panose="02020603050405020304" pitchFamily="18" charset="0"/>
              </a:rPr>
              <a:t>sign</a:t>
            </a:r>
            <a:r>
              <a:rPr lang="sl-SI" altLang="en-US" sz="2000" dirty="0">
                <a:ea typeface="Calibri" panose="020F0502020204030204" pitchFamily="34" charset="0"/>
                <a:cs typeface="Times New Roman" panose="02020603050405020304" pitchFamily="18" charset="0"/>
              </a:rPr>
              <a:t> </a:t>
            </a:r>
            <a:r>
              <a:rPr lang="sl-SI" altLang="en-US" sz="2000" dirty="0" err="1">
                <a:ea typeface="Calibri" panose="020F0502020204030204" pitchFamily="34" charset="0"/>
                <a:cs typeface="Times New Roman" panose="02020603050405020304" pitchFamily="18" charset="0"/>
              </a:rPr>
              <a:t>the</a:t>
            </a:r>
            <a:r>
              <a:rPr lang="sl-SI" altLang="en-US" sz="2000" dirty="0">
                <a:ea typeface="Calibri" panose="020F0502020204030204" pitchFamily="34" charset="0"/>
                <a:cs typeface="Times New Roman" panose="02020603050405020304" pitchFamily="18" charset="0"/>
              </a:rPr>
              <a:t> </a:t>
            </a:r>
            <a:r>
              <a:rPr lang="sl-SI" altLang="en-US" sz="2000" dirty="0" err="1">
                <a:solidFill>
                  <a:schemeClr val="accent4"/>
                </a:solidFill>
                <a:ea typeface="Calibri" panose="020F0502020204030204" pitchFamily="34" charset="0"/>
                <a:cs typeface="Times New Roman" panose="02020603050405020304" pitchFamily="18" charset="0"/>
              </a:rPr>
              <a:t>consent</a:t>
            </a:r>
            <a:r>
              <a:rPr lang="sl-SI" altLang="en-US" sz="2000" dirty="0">
                <a:ea typeface="Calibri" panose="020F0502020204030204" pitchFamily="34" charset="0"/>
                <a:cs typeface="Times New Roman" panose="02020603050405020304" pitchFamily="18" charset="0"/>
              </a:rPr>
              <a:t>.</a:t>
            </a:r>
          </a:p>
          <a:p>
            <a:pPr marL="457200" indent="-457200">
              <a:buAutoNum type="arabicPeriod"/>
            </a:pPr>
            <a:r>
              <a:rPr lang="sl-SI" altLang="en-US" sz="2000" dirty="0">
                <a:ea typeface="Calibri" panose="020F0502020204030204" pitchFamily="34" charset="0"/>
                <a:cs typeface="Times New Roman" panose="02020603050405020304" pitchFamily="18" charset="0"/>
              </a:rPr>
              <a:t>Make </a:t>
            </a:r>
            <a:r>
              <a:rPr lang="sl-SI" altLang="en-US" sz="2000" dirty="0" err="1">
                <a:ea typeface="Calibri" panose="020F0502020204030204" pitchFamily="34" charset="0"/>
                <a:cs typeface="Times New Roman" panose="02020603050405020304" pitchFamily="18" charset="0"/>
              </a:rPr>
              <a:t>groups</a:t>
            </a:r>
            <a:r>
              <a:rPr lang="sl-SI" altLang="en-US" sz="2000" dirty="0">
                <a:ea typeface="Calibri" panose="020F0502020204030204" pitchFamily="34" charset="0"/>
                <a:cs typeface="Times New Roman" panose="02020603050405020304" pitchFamily="18" charset="0"/>
              </a:rPr>
              <a:t> </a:t>
            </a:r>
            <a:r>
              <a:rPr lang="sl-SI" altLang="en-US" sz="2000" dirty="0" err="1">
                <a:ea typeface="Calibri" panose="020F0502020204030204" pitchFamily="34" charset="0"/>
                <a:cs typeface="Times New Roman" panose="02020603050405020304" pitchFamily="18" charset="0"/>
              </a:rPr>
              <a:t>of</a:t>
            </a:r>
            <a:r>
              <a:rPr lang="sl-SI" altLang="en-US" sz="2000" dirty="0">
                <a:ea typeface="Calibri" panose="020F0502020204030204" pitchFamily="34" charset="0"/>
                <a:cs typeface="Times New Roman" panose="02020603050405020304" pitchFamily="18" charset="0"/>
              </a:rPr>
              <a:t> 3/6 </a:t>
            </a:r>
            <a:r>
              <a:rPr lang="sl-SI" altLang="en-US" sz="2000" dirty="0" err="1">
                <a:ea typeface="Calibri" panose="020F0502020204030204" pitchFamily="34" charset="0"/>
                <a:cs typeface="Times New Roman" panose="02020603050405020304" pitchFamily="18" charset="0"/>
              </a:rPr>
              <a:t>students</a:t>
            </a:r>
            <a:r>
              <a:rPr lang="sl-SI" altLang="en-US" sz="2000" dirty="0">
                <a:ea typeface="Calibri" panose="020F0502020204030204" pitchFamily="34" charset="0"/>
                <a:cs typeface="Times New Roman" panose="02020603050405020304" pitchFamily="18" charset="0"/>
              </a:rPr>
              <a:t> </a:t>
            </a:r>
            <a:r>
              <a:rPr lang="sl-SI" altLang="en-US" sz="2000" dirty="0" err="1">
                <a:ea typeface="Calibri" panose="020F0502020204030204" pitchFamily="34" charset="0"/>
                <a:cs typeface="Times New Roman" panose="02020603050405020304" pitchFamily="18" charset="0"/>
              </a:rPr>
              <a:t>maximum</a:t>
            </a:r>
            <a:r>
              <a:rPr lang="sl-SI" altLang="en-US" sz="2000" dirty="0">
                <a:ea typeface="Calibri" panose="020F0502020204030204" pitchFamily="34" charset="0"/>
                <a:cs typeface="Times New Roman" panose="02020603050405020304" pitchFamily="18" charset="0"/>
              </a:rPr>
              <a:t>.</a:t>
            </a:r>
          </a:p>
          <a:p>
            <a:pPr marL="457200" indent="-457200">
              <a:buAutoNum type="arabicPeriod"/>
            </a:pPr>
            <a:r>
              <a:rPr lang="sl-SI" altLang="en-US" sz="2000" dirty="0" err="1">
                <a:ea typeface="Calibri" panose="020F0502020204030204" pitchFamily="34" charset="0"/>
                <a:cs typeface="Times New Roman" panose="02020603050405020304" pitchFamily="18" charset="0"/>
              </a:rPr>
              <a:t>The</a:t>
            </a:r>
            <a:r>
              <a:rPr lang="sl-SI" altLang="en-US" sz="2000" dirty="0">
                <a:ea typeface="Calibri" panose="020F0502020204030204" pitchFamily="34" charset="0"/>
                <a:cs typeface="Times New Roman" panose="02020603050405020304" pitchFamily="18" charset="0"/>
              </a:rPr>
              <a:t> </a:t>
            </a:r>
            <a:r>
              <a:rPr lang="es-ES" altLang="en-US" sz="2000" dirty="0">
                <a:solidFill>
                  <a:schemeClr val="accent4"/>
                </a:solidFill>
                <a:ea typeface="Calibri" panose="020F0502020204030204" pitchFamily="34" charset="0"/>
                <a:cs typeface="Times New Roman" panose="02020603050405020304" pitchFamily="18" charset="0"/>
              </a:rPr>
              <a:t>‘dialogue mat’ </a:t>
            </a:r>
            <a:r>
              <a:rPr lang="sl-SI" altLang="en-US" sz="2000" dirty="0">
                <a:ea typeface="Calibri" panose="020F0502020204030204" pitchFamily="34" charset="0"/>
                <a:cs typeface="Times New Roman" panose="02020603050405020304" pitchFamily="18" charset="0"/>
              </a:rPr>
              <a:t>is </a:t>
            </a:r>
            <a:r>
              <a:rPr lang="es-ES" altLang="en-US" sz="2000" dirty="0">
                <a:ea typeface="Calibri" panose="020F0502020204030204" pitchFamily="34" charset="0"/>
                <a:cs typeface="Times New Roman" panose="02020603050405020304" pitchFamily="18" charset="0"/>
              </a:rPr>
              <a:t>divided in </a:t>
            </a:r>
            <a:r>
              <a:rPr lang="sl-SI" altLang="en-US" sz="2000" dirty="0">
                <a:ea typeface="Calibri" panose="020F0502020204030204" pitchFamily="34" charset="0"/>
                <a:cs typeface="Times New Roman" panose="02020603050405020304" pitchFamily="18" charset="0"/>
              </a:rPr>
              <a:t>6</a:t>
            </a:r>
            <a:r>
              <a:rPr lang="es-ES" altLang="en-US" sz="2000" dirty="0">
                <a:ea typeface="Calibri" panose="020F0502020204030204" pitchFamily="34" charset="0"/>
                <a:cs typeface="Times New Roman" panose="02020603050405020304" pitchFamily="18" charset="0"/>
              </a:rPr>
              <a:t> sections. Each section includes </a:t>
            </a:r>
            <a:endParaRPr lang="sl-SI" altLang="en-US" sz="2000" dirty="0">
              <a:ea typeface="Calibri" panose="020F0502020204030204" pitchFamily="34" charset="0"/>
              <a:cs typeface="Times New Roman" panose="02020603050405020304" pitchFamily="18" charset="0"/>
            </a:endParaRPr>
          </a:p>
          <a:p>
            <a:pPr marL="457200" lvl="1" indent="0">
              <a:buNone/>
            </a:pPr>
            <a:r>
              <a:rPr lang="es-ES" altLang="en-US" sz="2000" dirty="0">
                <a:ea typeface="Calibri" panose="020F0502020204030204" pitchFamily="34" charset="0"/>
                <a:cs typeface="Times New Roman" panose="02020603050405020304" pitchFamily="18" charset="0"/>
              </a:rPr>
              <a:t>a short info / orientation, a question to elicit reflections and free </a:t>
            </a:r>
            <a:endParaRPr lang="sl-SI" altLang="en-US" sz="2000" dirty="0">
              <a:ea typeface="Calibri" panose="020F0502020204030204" pitchFamily="34" charset="0"/>
              <a:cs typeface="Times New Roman" panose="02020603050405020304" pitchFamily="18" charset="0"/>
            </a:endParaRPr>
          </a:p>
          <a:p>
            <a:pPr marL="457200" lvl="1" indent="0">
              <a:buNone/>
            </a:pPr>
            <a:r>
              <a:rPr lang="es-ES" altLang="en-US" sz="2000" dirty="0">
                <a:ea typeface="Calibri" panose="020F0502020204030204" pitchFamily="34" charset="0"/>
                <a:cs typeface="Times New Roman" panose="02020603050405020304" pitchFamily="18" charset="0"/>
              </a:rPr>
              <a:t>space to write things down.</a:t>
            </a:r>
            <a:endParaRPr lang="sl-SI" altLang="en-US" sz="2000" dirty="0">
              <a:ea typeface="Calibri" panose="020F0502020204030204" pitchFamily="34" charset="0"/>
              <a:cs typeface="Times New Roman" panose="02020603050405020304" pitchFamily="18" charset="0"/>
            </a:endParaRPr>
          </a:p>
          <a:p>
            <a:pPr marL="0" indent="0">
              <a:buNone/>
            </a:pPr>
            <a:r>
              <a:rPr lang="es-ES" altLang="en-US" sz="2000" dirty="0">
                <a:ea typeface="Calibri" panose="020F0502020204030204" pitchFamily="34" charset="0"/>
                <a:cs typeface="Times New Roman" panose="02020603050405020304" pitchFamily="18" charset="0"/>
              </a:rPr>
              <a:t> </a:t>
            </a:r>
            <a:endParaRPr lang="sl-SI" altLang="en-US" sz="2000" dirty="0">
              <a:ea typeface="Calibri" panose="020F0502020204030204" pitchFamily="34" charset="0"/>
              <a:cs typeface="Times New Roman" panose="02020603050405020304" pitchFamily="18" charset="0"/>
            </a:endParaRPr>
          </a:p>
          <a:p>
            <a:pPr marL="0" indent="0">
              <a:buNone/>
            </a:pPr>
            <a:endParaRPr lang="sl-SI" dirty="0"/>
          </a:p>
          <a:p>
            <a:pPr marL="0" indent="0">
              <a:buNone/>
            </a:pPr>
            <a:endParaRPr lang="en-US" dirty="0"/>
          </a:p>
        </p:txBody>
      </p:sp>
      <p:sp>
        <p:nvSpPr>
          <p:cNvPr id="4" name="Označba mesta datuma 3"/>
          <p:cNvSpPr>
            <a:spLocks noGrp="1"/>
          </p:cNvSpPr>
          <p:nvPr>
            <p:ph type="dt" sz="half" idx="10"/>
          </p:nvPr>
        </p:nvSpPr>
        <p:spPr/>
        <p:txBody>
          <a:bodyPr/>
          <a:lstStyle/>
          <a:p>
            <a:fld id="{11E65767-860D-4A62-B9E9-AAF6A4873EDE}" type="datetime3">
              <a:rPr lang="en-US" smtClean="0"/>
              <a:t>1 March 2021</a:t>
            </a:fld>
            <a:endParaRPr lang="sv-FI"/>
          </a:p>
        </p:txBody>
      </p:sp>
      <p:sp>
        <p:nvSpPr>
          <p:cNvPr id="5" name="Označba mesta noge 4"/>
          <p:cNvSpPr>
            <a:spLocks noGrp="1"/>
          </p:cNvSpPr>
          <p:nvPr>
            <p:ph type="ftr" sz="quarter" idx="11"/>
          </p:nvPr>
        </p:nvSpPr>
        <p:spPr/>
        <p:txBody>
          <a:bodyPr/>
          <a:lstStyle/>
          <a:p>
            <a:r>
              <a:rPr lang="en-US"/>
              <a:t>Listiac - Linguistically Sensitive Teaching in All Classrooms</a:t>
            </a:r>
            <a:endParaRPr lang="sv-FI"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3599" y="1454921"/>
            <a:ext cx="2914385" cy="2057213"/>
          </a:xfrm>
          <a:prstGeom prst="rect">
            <a:avLst/>
          </a:prstGeom>
          <a:noFill/>
          <a:extLst>
            <a:ext uri="{909E8E84-426E-40DD-AFC4-6F175D3DCCD1}">
              <a14:hiddenFill xmlns:a14="http://schemas.microsoft.com/office/drawing/2010/main">
                <a:solidFill>
                  <a:srgbClr val="FFFFFF"/>
                </a:solidFill>
              </a14:hiddenFill>
            </a:ext>
          </a:extLst>
        </p:spPr>
      </p:pic>
      <p:sp>
        <p:nvSpPr>
          <p:cNvPr id="8" name="Oblak 7"/>
          <p:cNvSpPr/>
          <p:nvPr/>
        </p:nvSpPr>
        <p:spPr>
          <a:xfrm>
            <a:off x="755822" y="4017773"/>
            <a:ext cx="2561968" cy="1293340"/>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What is a </a:t>
            </a:r>
            <a:r>
              <a:rPr lang="sl-SI" b="1" dirty="0">
                <a:solidFill>
                  <a:schemeClr val="tx1"/>
                </a:solidFill>
              </a:rPr>
              <a:t>d</a:t>
            </a:r>
            <a:r>
              <a:rPr lang="en-US" b="1" dirty="0" err="1">
                <a:solidFill>
                  <a:schemeClr val="tx1"/>
                </a:solidFill>
              </a:rPr>
              <a:t>ialogue</a:t>
            </a:r>
            <a:r>
              <a:rPr lang="en-US" b="1" dirty="0">
                <a:solidFill>
                  <a:schemeClr val="tx1"/>
                </a:solidFill>
              </a:rPr>
              <a:t> mat?</a:t>
            </a:r>
          </a:p>
        </p:txBody>
      </p:sp>
      <p:sp>
        <p:nvSpPr>
          <p:cNvPr id="9" name="PoljeZBesedilom 8"/>
          <p:cNvSpPr txBox="1"/>
          <p:nvPr/>
        </p:nvSpPr>
        <p:spPr>
          <a:xfrm>
            <a:off x="3484603" y="4138541"/>
            <a:ext cx="6054813" cy="1169551"/>
          </a:xfrm>
          <a:prstGeom prst="rect">
            <a:avLst/>
          </a:prstGeom>
          <a:noFill/>
        </p:spPr>
        <p:txBody>
          <a:bodyPr wrap="square" rtlCol="0">
            <a:spAutoFit/>
          </a:bodyPr>
          <a:lstStyle/>
          <a:p>
            <a:r>
              <a:rPr lang="en-US" sz="1400" dirty="0"/>
              <a:t>• A tool for interactive teacher education staff reflections about LST</a:t>
            </a:r>
          </a:p>
          <a:p>
            <a:r>
              <a:rPr lang="en-US" sz="1400" dirty="0"/>
              <a:t>in our professional context.</a:t>
            </a:r>
          </a:p>
          <a:p>
            <a:r>
              <a:rPr lang="en-US" sz="1400" dirty="0"/>
              <a:t>• It engages us to reflect about why LTS is important in our work.</a:t>
            </a:r>
          </a:p>
          <a:p>
            <a:r>
              <a:rPr lang="en-US" sz="1400" dirty="0"/>
              <a:t>• It helps us to identify our LST related strengths, weaknesses,</a:t>
            </a:r>
            <a:r>
              <a:rPr lang="sl-SI" sz="1400" dirty="0"/>
              <a:t> </a:t>
            </a:r>
            <a:r>
              <a:rPr lang="en-US" sz="1400" dirty="0"/>
              <a:t>opportunities and threats</a:t>
            </a:r>
            <a:r>
              <a:rPr lang="sl-SI" sz="1400" dirty="0"/>
              <a:t>.</a:t>
            </a:r>
            <a:endParaRPr lang="sl-SI" altLang="en-US" sz="1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7970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Plan:</a:t>
            </a:r>
            <a:endParaRPr lang="en-US" dirty="0"/>
          </a:p>
        </p:txBody>
      </p:sp>
      <p:sp>
        <p:nvSpPr>
          <p:cNvPr id="3" name="Označba mesta vsebine 2"/>
          <p:cNvSpPr>
            <a:spLocks noGrp="1"/>
          </p:cNvSpPr>
          <p:nvPr>
            <p:ph idx="1"/>
          </p:nvPr>
        </p:nvSpPr>
        <p:spPr/>
        <p:txBody>
          <a:bodyPr/>
          <a:lstStyle/>
          <a:p>
            <a:pPr marL="514350" indent="-514350">
              <a:buFont typeface="+mj-lt"/>
              <a:buAutoNum type="arabicPeriod" startAt="3"/>
            </a:pPr>
            <a:r>
              <a:rPr lang="en-US" sz="2400" dirty="0"/>
              <a:t>Read the information and the guiding questions of the dialogue mat. Then discuss and decide within your group how to complete it. </a:t>
            </a:r>
            <a:r>
              <a:rPr lang="es-ES_tradnl" sz="2400" dirty="0"/>
              <a:t>You can use Slovene or English – choose the language in which you feel </a:t>
            </a:r>
            <a:r>
              <a:rPr lang="es-ES_tradnl" sz="2400" dirty="0">
                <a:solidFill>
                  <a:schemeClr val="accent4"/>
                </a:solidFill>
              </a:rPr>
              <a:t>more comfortable</a:t>
            </a:r>
            <a:r>
              <a:rPr lang="sl-SI" sz="2400" dirty="0"/>
              <a:t>. (50min)</a:t>
            </a:r>
          </a:p>
          <a:p>
            <a:pPr marL="457200" indent="-457200">
              <a:buAutoNum type="arabicPeriod" startAt="3"/>
            </a:pPr>
            <a:r>
              <a:rPr lang="en-US" sz="2400" dirty="0">
                <a:solidFill>
                  <a:schemeClr val="accent4"/>
                </a:solidFill>
              </a:rPr>
              <a:t>Present</a:t>
            </a:r>
            <a:r>
              <a:rPr lang="en-US" sz="2400" dirty="0"/>
              <a:t> your dialogue mat and your drawing to the rest of the class. Which one of the pictures is the best</a:t>
            </a:r>
            <a:r>
              <a:rPr lang="sl-SI" sz="2400" dirty="0"/>
              <a:t> and </a:t>
            </a:r>
            <a:r>
              <a:rPr lang="sl-SI" sz="2400" dirty="0" err="1"/>
              <a:t>why</a:t>
            </a:r>
            <a:r>
              <a:rPr lang="en-US" sz="2400" dirty="0"/>
              <a:t>?</a:t>
            </a:r>
            <a:r>
              <a:rPr lang="sl-SI" sz="2400" dirty="0"/>
              <a:t> (10min)</a:t>
            </a:r>
          </a:p>
          <a:p>
            <a:pPr marL="457200" indent="-457200">
              <a:buAutoNum type="arabicPeriod" startAt="3"/>
            </a:pPr>
            <a:r>
              <a:rPr lang="sl-SI" sz="2400" dirty="0"/>
              <a:t>Give </a:t>
            </a:r>
            <a:r>
              <a:rPr lang="sl-SI" sz="2400" dirty="0">
                <a:solidFill>
                  <a:schemeClr val="accent4"/>
                </a:solidFill>
              </a:rPr>
              <a:t>feedback</a:t>
            </a:r>
            <a:r>
              <a:rPr lang="sl-SI" sz="2400" dirty="0"/>
              <a:t> (10min):</a:t>
            </a:r>
          </a:p>
          <a:p>
            <a:pPr lvl="1">
              <a:buFont typeface="Arial" charset="0"/>
              <a:buChar char="•"/>
            </a:pPr>
            <a:r>
              <a:rPr lang="sl-SI" sz="2000" dirty="0"/>
              <a:t>D</a:t>
            </a:r>
            <a:r>
              <a:rPr lang="en-US" sz="2000" dirty="0"/>
              <a:t>id you find this activity/reflection useful? Why? </a:t>
            </a:r>
          </a:p>
          <a:p>
            <a:pPr lvl="1">
              <a:buFont typeface="Arial" charset="0"/>
              <a:buChar char="•"/>
            </a:pPr>
            <a:r>
              <a:rPr lang="en-US" sz="2000" dirty="0"/>
              <a:t>What would you recommend to do as a reflection activity on linguistically sensitive teaching?</a:t>
            </a:r>
          </a:p>
          <a:p>
            <a:endParaRPr lang="en-US" dirty="0"/>
          </a:p>
        </p:txBody>
      </p:sp>
      <p:sp>
        <p:nvSpPr>
          <p:cNvPr id="4" name="Označba mesta datuma 3"/>
          <p:cNvSpPr>
            <a:spLocks noGrp="1"/>
          </p:cNvSpPr>
          <p:nvPr>
            <p:ph type="dt" sz="half" idx="10"/>
          </p:nvPr>
        </p:nvSpPr>
        <p:spPr/>
        <p:txBody>
          <a:bodyPr/>
          <a:lstStyle/>
          <a:p>
            <a:fld id="{11E65767-860D-4A62-B9E9-AAF6A4873EDE}" type="datetime3">
              <a:rPr lang="en-US" smtClean="0"/>
              <a:t>1 March 2021</a:t>
            </a:fld>
            <a:endParaRPr lang="sv-FI"/>
          </a:p>
        </p:txBody>
      </p:sp>
      <p:sp>
        <p:nvSpPr>
          <p:cNvPr id="5" name="Označba mesta noge 4"/>
          <p:cNvSpPr>
            <a:spLocks noGrp="1"/>
          </p:cNvSpPr>
          <p:nvPr>
            <p:ph type="ftr" sz="quarter" idx="11"/>
          </p:nvPr>
        </p:nvSpPr>
        <p:spPr/>
        <p:txBody>
          <a:bodyPr/>
          <a:lstStyle/>
          <a:p>
            <a:r>
              <a:rPr lang="en-US"/>
              <a:t>Listiac - Linguistically Sensitive Teaching in All Classrooms</a:t>
            </a:r>
            <a:endParaRPr lang="sv-FI" dirty="0"/>
          </a:p>
        </p:txBody>
      </p:sp>
    </p:spTree>
    <p:extLst>
      <p:ext uri="{BB962C8B-B14F-4D97-AF65-F5344CB8AC3E}">
        <p14:creationId xmlns:p14="http://schemas.microsoft.com/office/powerpoint/2010/main" val="1416876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err="1"/>
              <a:t>Read</a:t>
            </a:r>
            <a:r>
              <a:rPr lang="sl-SI" sz="4000" dirty="0"/>
              <a:t> </a:t>
            </a:r>
            <a:r>
              <a:rPr lang="sl-SI" sz="3200" dirty="0"/>
              <a:t>more </a:t>
            </a:r>
            <a:r>
              <a:rPr lang="sl-SI" sz="3200" dirty="0" err="1"/>
              <a:t>here</a:t>
            </a:r>
            <a:r>
              <a:rPr lang="sl-SI" sz="4000" dirty="0"/>
              <a:t>:</a:t>
            </a:r>
            <a:br>
              <a:rPr lang="sl-SI" sz="4000" dirty="0"/>
            </a:br>
            <a:r>
              <a:rPr lang="sl-SI" sz="2400" dirty="0">
                <a:hlinkClick r:id="rId2"/>
              </a:rPr>
              <a:t>http://listiac.org/</a:t>
            </a:r>
            <a:r>
              <a:rPr lang="sl-SI" sz="2400" dirty="0"/>
              <a:t> </a:t>
            </a:r>
            <a:endParaRPr lang="en-US" sz="4000" dirty="0"/>
          </a:p>
        </p:txBody>
      </p:sp>
      <p:pic>
        <p:nvPicPr>
          <p:cNvPr id="6" name="Označba mesta vsebine 5"/>
          <p:cNvPicPr>
            <a:picLocks noGrp="1" noChangeAspect="1"/>
          </p:cNvPicPr>
          <p:nvPr>
            <p:ph idx="1"/>
          </p:nvPr>
        </p:nvPicPr>
        <p:blipFill>
          <a:blip r:embed="rId3"/>
          <a:stretch>
            <a:fillRect/>
          </a:stretch>
        </p:blipFill>
        <p:spPr>
          <a:xfrm>
            <a:off x="568410" y="1690688"/>
            <a:ext cx="9419574" cy="4227655"/>
          </a:xfrm>
          <a:prstGeom prst="rect">
            <a:avLst/>
          </a:prstGeom>
        </p:spPr>
        <p:style>
          <a:lnRef idx="2">
            <a:schemeClr val="dk1"/>
          </a:lnRef>
          <a:fillRef idx="1">
            <a:schemeClr val="lt1"/>
          </a:fillRef>
          <a:effectRef idx="0">
            <a:schemeClr val="dk1"/>
          </a:effectRef>
          <a:fontRef idx="minor">
            <a:schemeClr val="dk1"/>
          </a:fontRef>
        </p:style>
      </p:pic>
      <p:sp>
        <p:nvSpPr>
          <p:cNvPr id="4" name="Označba mesta datuma 3"/>
          <p:cNvSpPr>
            <a:spLocks noGrp="1"/>
          </p:cNvSpPr>
          <p:nvPr>
            <p:ph type="dt" sz="half" idx="10"/>
          </p:nvPr>
        </p:nvSpPr>
        <p:spPr/>
        <p:txBody>
          <a:bodyPr/>
          <a:lstStyle/>
          <a:p>
            <a:fld id="{11E65767-860D-4A62-B9E9-AAF6A4873EDE}" type="datetime3">
              <a:rPr lang="en-US" smtClean="0"/>
              <a:t>1 March 2021</a:t>
            </a:fld>
            <a:endParaRPr lang="sv-FI"/>
          </a:p>
        </p:txBody>
      </p:sp>
      <p:sp>
        <p:nvSpPr>
          <p:cNvPr id="5" name="Označba mesta noge 4"/>
          <p:cNvSpPr>
            <a:spLocks noGrp="1"/>
          </p:cNvSpPr>
          <p:nvPr>
            <p:ph type="ftr" sz="quarter" idx="11"/>
          </p:nvPr>
        </p:nvSpPr>
        <p:spPr/>
        <p:txBody>
          <a:bodyPr/>
          <a:lstStyle/>
          <a:p>
            <a:r>
              <a:rPr lang="en-US"/>
              <a:t>Listiac - Linguistically Sensitive Teaching in All Classrooms</a:t>
            </a:r>
            <a:endParaRPr lang="sv-FI" dirty="0"/>
          </a:p>
        </p:txBody>
      </p:sp>
    </p:spTree>
    <p:extLst>
      <p:ext uri="{BB962C8B-B14F-4D97-AF65-F5344CB8AC3E}">
        <p14:creationId xmlns:p14="http://schemas.microsoft.com/office/powerpoint/2010/main" val="795916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505168"/>
            <a:ext cx="10515600" cy="3786745"/>
          </a:xfrm>
        </p:spPr>
        <p:txBody>
          <a:bodyPr>
            <a:normAutofit fontScale="90000"/>
          </a:bodyPr>
          <a:lstStyle/>
          <a:p>
            <a:br>
              <a:rPr lang="sl-SI" dirty="0"/>
            </a:br>
            <a:r>
              <a:rPr lang="en-US" dirty="0"/>
              <a:t>It is not about right or wrong answers, but </a:t>
            </a:r>
            <a:r>
              <a:rPr lang="sl-SI" dirty="0" err="1"/>
              <a:t>your</a:t>
            </a:r>
            <a:r>
              <a:rPr lang="sl-SI" dirty="0"/>
              <a:t> </a:t>
            </a:r>
            <a:r>
              <a:rPr lang="en-US" dirty="0"/>
              <a:t>experiences and feelings. </a:t>
            </a:r>
            <a:r>
              <a:rPr lang="sl-SI" dirty="0"/>
              <a:t>T</a:t>
            </a:r>
            <a:r>
              <a:rPr lang="en-US" dirty="0"/>
              <a:t>rust your professional identity</a:t>
            </a:r>
            <a:r>
              <a:rPr lang="sl-SI" dirty="0"/>
              <a:t>.</a:t>
            </a:r>
            <a:br>
              <a:rPr lang="sl-SI" dirty="0"/>
            </a:br>
            <a:br>
              <a:rPr lang="sl-SI" dirty="0"/>
            </a:br>
            <a:br>
              <a:rPr lang="en-US" b="0" dirty="0"/>
            </a:br>
            <a:endParaRPr lang="en-US" dirty="0"/>
          </a:p>
        </p:txBody>
      </p:sp>
      <p:sp>
        <p:nvSpPr>
          <p:cNvPr id="4" name="Označba mesta datuma 3"/>
          <p:cNvSpPr>
            <a:spLocks noGrp="1"/>
          </p:cNvSpPr>
          <p:nvPr>
            <p:ph type="dt" sz="half" idx="10"/>
          </p:nvPr>
        </p:nvSpPr>
        <p:spPr/>
        <p:txBody>
          <a:bodyPr/>
          <a:lstStyle/>
          <a:p>
            <a:fld id="{11E65767-860D-4A62-B9E9-AAF6A4873EDE}" type="datetime3">
              <a:rPr lang="en-US" smtClean="0"/>
              <a:t>1 March 2021</a:t>
            </a:fld>
            <a:endParaRPr lang="sv-FI"/>
          </a:p>
        </p:txBody>
      </p:sp>
      <p:sp>
        <p:nvSpPr>
          <p:cNvPr id="5" name="Označba mesta noge 4"/>
          <p:cNvSpPr>
            <a:spLocks noGrp="1"/>
          </p:cNvSpPr>
          <p:nvPr>
            <p:ph type="ftr" sz="quarter" idx="11"/>
          </p:nvPr>
        </p:nvSpPr>
        <p:spPr/>
        <p:txBody>
          <a:bodyPr/>
          <a:lstStyle/>
          <a:p>
            <a:r>
              <a:rPr lang="en-US"/>
              <a:t>Listiac - Linguistically Sensitive Teaching in All Classrooms</a:t>
            </a:r>
            <a:endParaRPr lang="sv-FI" dirty="0"/>
          </a:p>
        </p:txBody>
      </p:sp>
      <p:pic>
        <p:nvPicPr>
          <p:cNvPr id="7" name="Slik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2652" y="2862131"/>
            <a:ext cx="3106697" cy="3106697"/>
          </a:xfrm>
          <a:prstGeom prst="rect">
            <a:avLst/>
          </a:prstGeom>
        </p:spPr>
      </p:pic>
    </p:spTree>
    <p:extLst>
      <p:ext uri="{BB962C8B-B14F-4D97-AF65-F5344CB8AC3E}">
        <p14:creationId xmlns:p14="http://schemas.microsoft.com/office/powerpoint/2010/main" val="436838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US"/>
          </a:p>
        </p:txBody>
      </p:sp>
      <p:pic>
        <p:nvPicPr>
          <p:cNvPr id="6" name="Označba mesta vsebine 5"/>
          <p:cNvPicPr>
            <a:picLocks noGrp="1" noChangeAspect="1"/>
          </p:cNvPicPr>
          <p:nvPr>
            <p:ph idx="1"/>
          </p:nvPr>
        </p:nvPicPr>
        <p:blipFill>
          <a:blip r:embed="rId2"/>
          <a:stretch>
            <a:fillRect/>
          </a:stretch>
        </p:blipFill>
        <p:spPr>
          <a:xfrm>
            <a:off x="838200" y="365125"/>
            <a:ext cx="8249906" cy="5639081"/>
          </a:xfrm>
          <a:prstGeom prst="rect">
            <a:avLst/>
          </a:prstGeom>
        </p:spPr>
      </p:pic>
      <p:sp>
        <p:nvSpPr>
          <p:cNvPr id="4" name="Označba mesta datuma 3"/>
          <p:cNvSpPr>
            <a:spLocks noGrp="1"/>
          </p:cNvSpPr>
          <p:nvPr>
            <p:ph type="dt" sz="half" idx="10"/>
          </p:nvPr>
        </p:nvSpPr>
        <p:spPr/>
        <p:txBody>
          <a:bodyPr/>
          <a:lstStyle/>
          <a:p>
            <a:fld id="{11E65767-860D-4A62-B9E9-AAF6A4873EDE}" type="datetime3">
              <a:rPr lang="en-US" smtClean="0"/>
              <a:t>1 March 2021</a:t>
            </a:fld>
            <a:endParaRPr lang="sv-FI"/>
          </a:p>
        </p:txBody>
      </p:sp>
      <p:sp>
        <p:nvSpPr>
          <p:cNvPr id="5" name="Označba mesta noge 4"/>
          <p:cNvSpPr>
            <a:spLocks noGrp="1"/>
          </p:cNvSpPr>
          <p:nvPr>
            <p:ph type="ftr" sz="quarter" idx="11"/>
          </p:nvPr>
        </p:nvSpPr>
        <p:spPr/>
        <p:txBody>
          <a:bodyPr/>
          <a:lstStyle/>
          <a:p>
            <a:r>
              <a:rPr lang="en-US"/>
              <a:t>Listiac - Linguistically Sensitive Teaching in All Classrooms</a:t>
            </a:r>
            <a:endParaRPr lang="sv-FI" dirty="0"/>
          </a:p>
        </p:txBody>
      </p:sp>
    </p:spTree>
    <p:extLst>
      <p:ext uri="{BB962C8B-B14F-4D97-AF65-F5344CB8AC3E}">
        <p14:creationId xmlns:p14="http://schemas.microsoft.com/office/powerpoint/2010/main" val="3028633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FR" dirty="0" err="1"/>
              <a:t>Language</a:t>
            </a:r>
            <a:r>
              <a:rPr lang="fr-FR" dirty="0"/>
              <a:t> </a:t>
            </a:r>
            <a:r>
              <a:rPr lang="fr-FR" dirty="0" err="1"/>
              <a:t>friendly</a:t>
            </a:r>
            <a:r>
              <a:rPr lang="fr-FR" dirty="0"/>
              <a:t> </a:t>
            </a:r>
            <a:r>
              <a:rPr lang="fr-FR" dirty="0" err="1"/>
              <a:t>school</a:t>
            </a:r>
            <a:r>
              <a:rPr lang="fr-FR" dirty="0"/>
              <a:t> roadmap: </a:t>
            </a:r>
            <a:r>
              <a:rPr lang="fr-FR" dirty="0">
                <a:hlinkClick r:id="rId2"/>
              </a:rPr>
              <a:t>https://languagefriendlyschool.org/wp-content/uploads/2019/10/Language-Friendly-School-Roadmap-English.pdf</a:t>
            </a:r>
            <a:r>
              <a:rPr lang="fr-FR" dirty="0"/>
              <a:t> </a:t>
            </a:r>
          </a:p>
          <a:p>
            <a:endParaRPr lang="fr-FR" dirty="0"/>
          </a:p>
          <a:p>
            <a:r>
              <a:rPr lang="sl-SI" dirty="0"/>
              <a:t>Primer raznojezičnosti pri pouku 2.51 (Comparons nos langues): </a:t>
            </a:r>
            <a:r>
              <a:rPr lang="sl-SI" dirty="0">
                <a:hlinkClick r:id="rId3"/>
              </a:rPr>
              <a:t>https://www.youtube.com/watch?time_continue=9&amp;v=tP2D6qQIABw&amp;feature=emb_logo</a:t>
            </a:r>
            <a:r>
              <a:rPr lang="sl-SI" dirty="0"/>
              <a:t> </a:t>
            </a:r>
          </a:p>
          <a:p>
            <a:endParaRPr lang="en-US" dirty="0"/>
          </a:p>
          <a:p>
            <a:pPr marL="0" indent="0">
              <a:buNone/>
            </a:pPr>
            <a:endParaRPr lang="fr-FR" dirty="0"/>
          </a:p>
          <a:p>
            <a:endParaRPr lang="fr-FR" dirty="0"/>
          </a:p>
          <a:p>
            <a:endParaRPr lang="fr-FR" dirty="0"/>
          </a:p>
          <a:p>
            <a:endParaRPr lang="fr-FR" dirty="0"/>
          </a:p>
        </p:txBody>
      </p:sp>
      <p:sp>
        <p:nvSpPr>
          <p:cNvPr id="4" name="Date Placeholder 3"/>
          <p:cNvSpPr>
            <a:spLocks noGrp="1"/>
          </p:cNvSpPr>
          <p:nvPr>
            <p:ph type="dt" sz="half" idx="10"/>
          </p:nvPr>
        </p:nvSpPr>
        <p:spPr/>
        <p:txBody>
          <a:bodyPr/>
          <a:lstStyle/>
          <a:p>
            <a:fld id="{11E65767-860D-4A62-B9E9-AAF6A4873EDE}" type="datetime3">
              <a:rPr lang="en-US" smtClean="0"/>
              <a:t>1 March 2021</a:t>
            </a:fld>
            <a:endParaRPr lang="sv-FI"/>
          </a:p>
        </p:txBody>
      </p:sp>
      <p:sp>
        <p:nvSpPr>
          <p:cNvPr id="5" name="Footer Placeholder 4"/>
          <p:cNvSpPr>
            <a:spLocks noGrp="1"/>
          </p:cNvSpPr>
          <p:nvPr>
            <p:ph type="ftr" sz="quarter" idx="11"/>
          </p:nvPr>
        </p:nvSpPr>
        <p:spPr/>
        <p:txBody>
          <a:bodyPr/>
          <a:lstStyle/>
          <a:p>
            <a:r>
              <a:rPr lang="en-US"/>
              <a:t>Listiac - Linguistically Sensitive Teaching in All Classrooms</a:t>
            </a:r>
            <a:endParaRPr lang="sv-FI" dirty="0"/>
          </a:p>
        </p:txBody>
      </p:sp>
    </p:spTree>
    <p:extLst>
      <p:ext uri="{BB962C8B-B14F-4D97-AF65-F5344CB8AC3E}">
        <p14:creationId xmlns:p14="http://schemas.microsoft.com/office/powerpoint/2010/main" val="1243892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70" y="320675"/>
            <a:ext cx="10515600" cy="1588135"/>
          </a:xfrm>
        </p:spPr>
        <p:txBody>
          <a:bodyPr>
            <a:normAutofit/>
          </a:bodyPr>
          <a:lstStyle/>
          <a:p>
            <a:r>
              <a:rPr lang="en-US" sz="3600" dirty="0"/>
              <a:t>The European Pillar of Social Rights in 20 </a:t>
            </a:r>
            <a:br>
              <a:rPr lang="en-US" sz="3600" dirty="0"/>
            </a:br>
            <a:r>
              <a:rPr lang="en-US" sz="3600" dirty="0"/>
              <a:t>principles</a:t>
            </a:r>
            <a:endParaRPr lang="fr-FR" dirty="0"/>
          </a:p>
        </p:txBody>
      </p:sp>
      <p:sp>
        <p:nvSpPr>
          <p:cNvPr id="3" name="Content Placeholder 2"/>
          <p:cNvSpPr>
            <a:spLocks noGrp="1"/>
          </p:cNvSpPr>
          <p:nvPr>
            <p:ph idx="1"/>
          </p:nvPr>
        </p:nvSpPr>
        <p:spPr/>
        <p:txBody>
          <a:bodyPr/>
          <a:lstStyle/>
          <a:p>
            <a:pPr marL="0" indent="0">
              <a:buNone/>
            </a:pPr>
            <a:r>
              <a:rPr lang="en-US" b="1" dirty="0"/>
              <a:t>1. Education, training and life-long learning </a:t>
            </a:r>
          </a:p>
          <a:p>
            <a:pPr marL="0" indent="0">
              <a:buNone/>
            </a:pPr>
            <a:r>
              <a:rPr lang="en-US" dirty="0"/>
              <a:t>Everyone has the right to quality and inclusive education, training and life-long learning in order to maintain and acquire skills that enable them to participate fully in society and manage successfully transitions in the </a:t>
            </a:r>
            <a:r>
              <a:rPr lang="en-US" dirty="0" err="1"/>
              <a:t>labour</a:t>
            </a:r>
            <a:r>
              <a:rPr lang="en-US" dirty="0"/>
              <a:t> market.</a:t>
            </a:r>
          </a:p>
          <a:p>
            <a:endParaRPr lang="fr-FR" dirty="0"/>
          </a:p>
        </p:txBody>
      </p:sp>
      <p:sp>
        <p:nvSpPr>
          <p:cNvPr id="4" name="Date Placeholder 3"/>
          <p:cNvSpPr>
            <a:spLocks noGrp="1"/>
          </p:cNvSpPr>
          <p:nvPr>
            <p:ph type="dt" sz="half" idx="10"/>
          </p:nvPr>
        </p:nvSpPr>
        <p:spPr/>
        <p:txBody>
          <a:bodyPr/>
          <a:lstStyle/>
          <a:p>
            <a:fld id="{11E65767-860D-4A62-B9E9-AAF6A4873EDE}" type="datetime3">
              <a:rPr lang="en-US" smtClean="0"/>
              <a:t>1 March 2021</a:t>
            </a:fld>
            <a:endParaRPr lang="sv-FI"/>
          </a:p>
        </p:txBody>
      </p:sp>
      <p:sp>
        <p:nvSpPr>
          <p:cNvPr id="5" name="Footer Placeholder 4"/>
          <p:cNvSpPr>
            <a:spLocks noGrp="1"/>
          </p:cNvSpPr>
          <p:nvPr>
            <p:ph type="ftr" sz="quarter" idx="11"/>
          </p:nvPr>
        </p:nvSpPr>
        <p:spPr/>
        <p:txBody>
          <a:bodyPr/>
          <a:lstStyle/>
          <a:p>
            <a:r>
              <a:rPr lang="en-US"/>
              <a:t>Listiac - Linguistically Sensitive Teaching in All Classrooms</a:t>
            </a:r>
            <a:endParaRPr lang="sv-FI" dirty="0"/>
          </a:p>
        </p:txBody>
      </p:sp>
    </p:spTree>
    <p:extLst>
      <p:ext uri="{BB962C8B-B14F-4D97-AF65-F5344CB8AC3E}">
        <p14:creationId xmlns:p14="http://schemas.microsoft.com/office/powerpoint/2010/main" val="783558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98157" y="406314"/>
            <a:ext cx="10515600" cy="1325563"/>
          </a:xfrm>
        </p:spPr>
        <p:txBody>
          <a:bodyPr>
            <a:normAutofit/>
          </a:bodyPr>
          <a:lstStyle/>
          <a:p>
            <a:r>
              <a:rPr lang="sl-SI" sz="3200" dirty="0" err="1"/>
              <a:t>Find</a:t>
            </a:r>
            <a:r>
              <a:rPr lang="sl-SI" sz="3200" dirty="0"/>
              <a:t> </a:t>
            </a:r>
            <a:r>
              <a:rPr lang="sl-SI" sz="3200" dirty="0" err="1"/>
              <a:t>articles</a:t>
            </a:r>
            <a:r>
              <a:rPr lang="sl-SI" sz="3200" dirty="0"/>
              <a:t>, </a:t>
            </a:r>
            <a:r>
              <a:rPr lang="sl-SI" sz="3200" dirty="0" err="1"/>
              <a:t>videos</a:t>
            </a:r>
            <a:r>
              <a:rPr lang="sl-SI" sz="3200" dirty="0"/>
              <a:t>, </a:t>
            </a:r>
            <a:r>
              <a:rPr lang="sl-SI" sz="3200" dirty="0" err="1"/>
              <a:t>materials</a:t>
            </a:r>
            <a:r>
              <a:rPr lang="sl-SI" sz="3200" dirty="0"/>
              <a:t> on LST </a:t>
            </a:r>
            <a:r>
              <a:rPr lang="sl-SI" sz="3200" dirty="0" err="1"/>
              <a:t>here</a:t>
            </a:r>
            <a:r>
              <a:rPr lang="sl-SI" sz="3200" dirty="0"/>
              <a:t>:                  </a:t>
            </a:r>
            <a:r>
              <a:rPr lang="sl-SI" sz="2400" dirty="0">
                <a:hlinkClick r:id="rId2"/>
              </a:rPr>
              <a:t>http://jop.splet.arnes.si/</a:t>
            </a:r>
            <a:r>
              <a:rPr lang="sl-SI" sz="2400" dirty="0"/>
              <a:t> </a:t>
            </a:r>
            <a:endParaRPr lang="en-US" sz="2400" dirty="0"/>
          </a:p>
        </p:txBody>
      </p:sp>
      <p:pic>
        <p:nvPicPr>
          <p:cNvPr id="6" name="Označba mesta vsebine 5"/>
          <p:cNvPicPr>
            <a:picLocks noGrp="1" noChangeAspect="1"/>
          </p:cNvPicPr>
          <p:nvPr>
            <p:ph idx="1"/>
          </p:nvPr>
        </p:nvPicPr>
        <p:blipFill>
          <a:blip r:embed="rId3"/>
          <a:stretch>
            <a:fillRect/>
          </a:stretch>
        </p:blipFill>
        <p:spPr>
          <a:xfrm>
            <a:off x="1252151" y="1663998"/>
            <a:ext cx="8238586" cy="4191689"/>
          </a:xfrm>
          <a:prstGeom prst="rect">
            <a:avLst/>
          </a:prstGeom>
        </p:spPr>
        <p:style>
          <a:lnRef idx="2">
            <a:schemeClr val="dk1"/>
          </a:lnRef>
          <a:fillRef idx="1">
            <a:schemeClr val="lt1"/>
          </a:fillRef>
          <a:effectRef idx="0">
            <a:schemeClr val="dk1"/>
          </a:effectRef>
          <a:fontRef idx="minor">
            <a:schemeClr val="dk1"/>
          </a:fontRef>
        </p:style>
      </p:pic>
      <p:sp>
        <p:nvSpPr>
          <p:cNvPr id="4" name="Označba mesta datuma 3"/>
          <p:cNvSpPr>
            <a:spLocks noGrp="1"/>
          </p:cNvSpPr>
          <p:nvPr>
            <p:ph type="dt" sz="half" idx="10"/>
          </p:nvPr>
        </p:nvSpPr>
        <p:spPr/>
        <p:txBody>
          <a:bodyPr/>
          <a:lstStyle/>
          <a:p>
            <a:fld id="{11E65767-860D-4A62-B9E9-AAF6A4873EDE}" type="datetime3">
              <a:rPr lang="en-US" smtClean="0"/>
              <a:t>1 March 2021</a:t>
            </a:fld>
            <a:endParaRPr lang="sv-FI"/>
          </a:p>
        </p:txBody>
      </p:sp>
      <p:sp>
        <p:nvSpPr>
          <p:cNvPr id="5" name="Označba mesta noge 4"/>
          <p:cNvSpPr>
            <a:spLocks noGrp="1"/>
          </p:cNvSpPr>
          <p:nvPr>
            <p:ph type="ftr" sz="quarter" idx="11"/>
          </p:nvPr>
        </p:nvSpPr>
        <p:spPr/>
        <p:txBody>
          <a:bodyPr/>
          <a:lstStyle/>
          <a:p>
            <a:r>
              <a:rPr lang="en-US"/>
              <a:t>Listiac - Linguistically Sensitive Teaching in All Classrooms</a:t>
            </a:r>
            <a:endParaRPr lang="sv-FI" dirty="0"/>
          </a:p>
        </p:txBody>
      </p:sp>
    </p:spTree>
    <p:extLst>
      <p:ext uri="{BB962C8B-B14F-4D97-AF65-F5344CB8AC3E}">
        <p14:creationId xmlns:p14="http://schemas.microsoft.com/office/powerpoint/2010/main" val="2579111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Why</a:t>
            </a:r>
            <a:r>
              <a:rPr lang="sl-SI" dirty="0"/>
              <a:t>?</a:t>
            </a:r>
            <a:endParaRPr lang="en-US" dirty="0"/>
          </a:p>
        </p:txBody>
      </p:sp>
      <p:sp>
        <p:nvSpPr>
          <p:cNvPr id="3" name="Označba mesta vsebine 2"/>
          <p:cNvSpPr>
            <a:spLocks noGrp="1"/>
          </p:cNvSpPr>
          <p:nvPr>
            <p:ph idx="1"/>
          </p:nvPr>
        </p:nvSpPr>
        <p:spPr>
          <a:xfrm>
            <a:off x="780535" y="1690688"/>
            <a:ext cx="10515600" cy="4351338"/>
          </a:xfrm>
        </p:spPr>
        <p:txBody>
          <a:bodyPr>
            <a:normAutofit/>
          </a:bodyPr>
          <a:lstStyle/>
          <a:p>
            <a:pPr marL="0" indent="0">
              <a:buNone/>
            </a:pPr>
            <a:r>
              <a:rPr lang="en-US" sz="2400" dirty="0"/>
              <a:t>An average of around one in ten 15-year-old learners speak a different language at home than the language of schooling across the EU member states (Eurydice, 2017). </a:t>
            </a:r>
            <a:endParaRPr lang="sl-SI" sz="2400" dirty="0"/>
          </a:p>
          <a:p>
            <a:pPr marL="0" indent="0">
              <a:buNone/>
            </a:pPr>
            <a:endParaRPr lang="sl-SI" sz="2400" dirty="0"/>
          </a:p>
          <a:p>
            <a:pPr marL="0" indent="0">
              <a:buNone/>
            </a:pPr>
            <a:r>
              <a:rPr lang="en-US" sz="2400" dirty="0"/>
              <a:t>The </a:t>
            </a:r>
            <a:r>
              <a:rPr lang="en-US" sz="2400" dirty="0">
                <a:solidFill>
                  <a:schemeClr val="accent4"/>
                </a:solidFill>
              </a:rPr>
              <a:t>linguistic and cultural diversity </a:t>
            </a:r>
            <a:r>
              <a:rPr lang="en-US" sz="2400" dirty="0"/>
              <a:t>in European schools is increasing. Yet, it is often considered a threat or burden instead of a resource for </a:t>
            </a:r>
            <a:br>
              <a:rPr lang="en-US" sz="2400" dirty="0"/>
            </a:br>
            <a:r>
              <a:rPr lang="en-US" sz="2400" dirty="0"/>
              <a:t>learning and teaching in school. It is important to give students the support they need to become proficient language users at the conversational and academic levels in all subjects. </a:t>
            </a:r>
            <a:r>
              <a:rPr lang="sv-FI" sz="2400" dirty="0"/>
              <a:t>That is why </a:t>
            </a:r>
            <a:r>
              <a:rPr lang="en-US" sz="2400" dirty="0"/>
              <a:t>insight in multilingual pedagogies concerns all teachers</a:t>
            </a:r>
            <a:r>
              <a:rPr lang="sv-FI" sz="2400" dirty="0"/>
              <a:t>, not merely the ones teaching languages.</a:t>
            </a:r>
          </a:p>
          <a:p>
            <a:pPr marL="0" indent="0">
              <a:buNone/>
            </a:pPr>
            <a:endParaRPr lang="sl-SI" dirty="0"/>
          </a:p>
          <a:p>
            <a:pPr marL="0" indent="0">
              <a:buNone/>
            </a:pPr>
            <a:endParaRPr lang="sl-SI" dirty="0"/>
          </a:p>
        </p:txBody>
      </p:sp>
      <p:sp>
        <p:nvSpPr>
          <p:cNvPr id="4" name="Označba mesta datuma 3"/>
          <p:cNvSpPr>
            <a:spLocks noGrp="1"/>
          </p:cNvSpPr>
          <p:nvPr>
            <p:ph type="dt" sz="half" idx="10"/>
          </p:nvPr>
        </p:nvSpPr>
        <p:spPr/>
        <p:txBody>
          <a:bodyPr/>
          <a:lstStyle/>
          <a:p>
            <a:fld id="{11E65767-860D-4A62-B9E9-AAF6A4873EDE}" type="datetime3">
              <a:rPr lang="en-US" smtClean="0"/>
              <a:t>1 March 2021</a:t>
            </a:fld>
            <a:endParaRPr lang="sv-FI"/>
          </a:p>
        </p:txBody>
      </p:sp>
      <p:sp>
        <p:nvSpPr>
          <p:cNvPr id="5" name="Označba mesta noge 4"/>
          <p:cNvSpPr>
            <a:spLocks noGrp="1"/>
          </p:cNvSpPr>
          <p:nvPr>
            <p:ph type="ftr" sz="quarter" idx="11"/>
          </p:nvPr>
        </p:nvSpPr>
        <p:spPr/>
        <p:txBody>
          <a:bodyPr/>
          <a:lstStyle/>
          <a:p>
            <a:r>
              <a:rPr lang="en-US"/>
              <a:t>Listiac - Linguistically Sensitive Teaching in All Classrooms</a:t>
            </a:r>
            <a:endParaRPr lang="sv-FI" dirty="0"/>
          </a:p>
        </p:txBody>
      </p:sp>
    </p:spTree>
    <p:extLst>
      <p:ext uri="{BB962C8B-B14F-4D97-AF65-F5344CB8AC3E}">
        <p14:creationId xmlns:p14="http://schemas.microsoft.com/office/powerpoint/2010/main" val="417921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2471057" cy="745218"/>
          </a:xfrm>
        </p:spPr>
        <p:txBody>
          <a:bodyPr/>
          <a:lstStyle/>
          <a:p>
            <a:r>
              <a:rPr lang="sl-SI" dirty="0" err="1"/>
              <a:t>Why</a:t>
            </a:r>
            <a:r>
              <a:rPr lang="sl-SI" dirty="0"/>
              <a:t>?</a:t>
            </a:r>
            <a:endParaRPr lang="en-US" dirty="0"/>
          </a:p>
        </p:txBody>
      </p:sp>
      <p:sp>
        <p:nvSpPr>
          <p:cNvPr id="3" name="Označba mesta vsebine 2"/>
          <p:cNvSpPr>
            <a:spLocks noGrp="1"/>
          </p:cNvSpPr>
          <p:nvPr>
            <p:ph idx="1"/>
          </p:nvPr>
        </p:nvSpPr>
        <p:spPr>
          <a:xfrm>
            <a:off x="780535" y="1371600"/>
            <a:ext cx="10515600" cy="4670426"/>
          </a:xfrm>
        </p:spPr>
        <p:txBody>
          <a:bodyPr>
            <a:normAutofit/>
          </a:bodyPr>
          <a:lstStyle/>
          <a:p>
            <a:pPr marL="0" indent="0">
              <a:buNone/>
            </a:pPr>
            <a:r>
              <a:rPr lang="sl-SI" b="1" dirty="0">
                <a:solidFill>
                  <a:srgbClr val="C00000"/>
                </a:solidFill>
                <a:hlinkClick r:id="rId2">
                  <a:extLst>
                    <a:ext uri="{A12FA001-AC4F-418D-AE19-62706E023703}">
                      <ahyp:hlinkClr xmlns:ahyp="http://schemas.microsoft.com/office/drawing/2018/hyperlinkcolor" val="tx"/>
                    </a:ext>
                  </a:extLst>
                </a:hlinkClick>
              </a:rPr>
              <a:t>HEALTHY LINGUISTIC DIET</a:t>
            </a:r>
          </a:p>
          <a:p>
            <a:pPr marL="0" indent="0">
              <a:buNone/>
            </a:pPr>
            <a:endParaRPr lang="sl-SI" dirty="0">
              <a:solidFill>
                <a:srgbClr val="EC6708"/>
              </a:solidFill>
              <a:hlinkClick r:id="rId2">
                <a:extLst>
                  <a:ext uri="{A12FA001-AC4F-418D-AE19-62706E023703}">
                    <ahyp:hlinkClr xmlns:ahyp="http://schemas.microsoft.com/office/drawing/2018/hyperlinkcolor" val="tx"/>
                  </a:ext>
                </a:extLst>
              </a:hlinkClick>
            </a:endParaRPr>
          </a:p>
          <a:p>
            <a:pPr marL="0" indent="0">
              <a:buNone/>
            </a:pPr>
            <a:r>
              <a:rPr lang="sl-SI" sz="2400" dirty="0">
                <a:solidFill>
                  <a:srgbClr val="EC6708"/>
                </a:solidFill>
                <a:hlinkClick r:id="rId2">
                  <a:extLst>
                    <a:ext uri="{A12FA001-AC4F-418D-AE19-62706E023703}">
                      <ahyp:hlinkClr xmlns:ahyp="http://schemas.microsoft.com/office/drawing/2018/hyperlinkcolor" val="tx"/>
                    </a:ext>
                  </a:extLst>
                </a:hlinkClick>
              </a:rPr>
              <a:t>http://healthylinguisticdiet.com/video/school-education-gateway/</a:t>
            </a:r>
            <a:endParaRPr lang="sl-SI" sz="2400" dirty="0"/>
          </a:p>
          <a:p>
            <a:pPr marL="0" indent="0">
              <a:buNone/>
            </a:pPr>
            <a:endParaRPr lang="sl-SI" sz="2400" dirty="0"/>
          </a:p>
          <a:p>
            <a:pPr marL="0" indent="0">
              <a:buNone/>
            </a:pPr>
            <a:r>
              <a:rPr lang="sl-SI" sz="2400" dirty="0">
                <a:hlinkClick r:id="rId3"/>
              </a:rPr>
              <a:t>http://healthylinguisticdiet.com/video/lucide/</a:t>
            </a:r>
            <a:endParaRPr lang="sl-SI" sz="2400" dirty="0"/>
          </a:p>
          <a:p>
            <a:pPr marL="0" indent="0">
              <a:buNone/>
            </a:pPr>
            <a:endParaRPr lang="sl-SI" sz="2400" dirty="0"/>
          </a:p>
          <a:p>
            <a:pPr marL="0" indent="0">
              <a:buNone/>
            </a:pPr>
            <a:r>
              <a:rPr lang="sl-SI" sz="2400" dirty="0">
                <a:hlinkClick r:id="rId4"/>
              </a:rPr>
              <a:t>http://healthylinguisticdiet.com/video/cognitive-effects-of-language-learning-implications-for-smaller-and-indigenous-languages/</a:t>
            </a:r>
            <a:endParaRPr lang="sl-SI" sz="2400" dirty="0"/>
          </a:p>
          <a:p>
            <a:pPr marL="0" indent="0">
              <a:buNone/>
            </a:pPr>
            <a:endParaRPr lang="sl-SI" sz="2400" dirty="0"/>
          </a:p>
          <a:p>
            <a:pPr marL="0" indent="0">
              <a:buNone/>
            </a:pPr>
            <a:r>
              <a:rPr lang="sl-SI" dirty="0">
                <a:hlinkClick r:id="rId5"/>
              </a:rPr>
              <a:t>http://healthylinguisticdiet.com/</a:t>
            </a:r>
            <a:endParaRPr lang="sl-SI" dirty="0"/>
          </a:p>
          <a:p>
            <a:pPr marL="0" indent="0">
              <a:buNone/>
            </a:pPr>
            <a:endParaRPr lang="sl-SI" dirty="0"/>
          </a:p>
        </p:txBody>
      </p:sp>
      <p:sp>
        <p:nvSpPr>
          <p:cNvPr id="4" name="Označba mesta datuma 3"/>
          <p:cNvSpPr>
            <a:spLocks noGrp="1"/>
          </p:cNvSpPr>
          <p:nvPr>
            <p:ph type="dt" sz="half" idx="10"/>
          </p:nvPr>
        </p:nvSpPr>
        <p:spPr/>
        <p:txBody>
          <a:bodyPr/>
          <a:lstStyle/>
          <a:p>
            <a:fld id="{11E65767-860D-4A62-B9E9-AAF6A4873EDE}" type="datetime3">
              <a:rPr lang="en-US" smtClean="0"/>
              <a:t>1 March 2021</a:t>
            </a:fld>
            <a:endParaRPr lang="sv-FI"/>
          </a:p>
        </p:txBody>
      </p:sp>
      <p:sp>
        <p:nvSpPr>
          <p:cNvPr id="5" name="Označba mesta noge 4"/>
          <p:cNvSpPr>
            <a:spLocks noGrp="1"/>
          </p:cNvSpPr>
          <p:nvPr>
            <p:ph type="ftr" sz="quarter" idx="11"/>
          </p:nvPr>
        </p:nvSpPr>
        <p:spPr/>
        <p:txBody>
          <a:bodyPr/>
          <a:lstStyle/>
          <a:p>
            <a:r>
              <a:rPr lang="en-US"/>
              <a:t>Listiac - Linguistically Sensitive Teaching in All Classrooms</a:t>
            </a:r>
            <a:endParaRPr lang="sv-FI" dirty="0"/>
          </a:p>
        </p:txBody>
      </p:sp>
    </p:spTree>
    <p:extLst>
      <p:ext uri="{BB962C8B-B14F-4D97-AF65-F5344CB8AC3E}">
        <p14:creationId xmlns:p14="http://schemas.microsoft.com/office/powerpoint/2010/main" val="354591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Watch videos</a:t>
            </a:r>
          </a:p>
        </p:txBody>
      </p:sp>
      <p:sp>
        <p:nvSpPr>
          <p:cNvPr id="3" name="Označba mesta vsebine 2"/>
          <p:cNvSpPr>
            <a:spLocks noGrp="1"/>
          </p:cNvSpPr>
          <p:nvPr>
            <p:ph idx="1"/>
          </p:nvPr>
        </p:nvSpPr>
        <p:spPr>
          <a:xfrm>
            <a:off x="617838" y="1825625"/>
            <a:ext cx="10735962" cy="3232407"/>
          </a:xfrm>
        </p:spPr>
        <p:txBody>
          <a:bodyPr/>
          <a:lstStyle/>
          <a:p>
            <a:pPr marL="0" indent="0">
              <a:buNone/>
            </a:pPr>
            <a:r>
              <a:rPr lang="en-GB" dirty="0"/>
              <a:t>How Language Immersion Can DROWN You (and how to stay afloat): </a:t>
            </a:r>
            <a:r>
              <a:rPr lang="en-US" dirty="0">
                <a:hlinkClick r:id="rId2"/>
              </a:rPr>
              <a:t>https://www.youtube.com/watch?v=ZwLaFCxfpAA</a:t>
            </a:r>
            <a:endParaRPr lang="en-US" dirty="0"/>
          </a:p>
          <a:p>
            <a:pPr marL="0" indent="0">
              <a:buNone/>
            </a:pPr>
            <a:endParaRPr lang="en-US" dirty="0"/>
          </a:p>
        </p:txBody>
      </p:sp>
      <p:sp>
        <p:nvSpPr>
          <p:cNvPr id="4" name="Označba mesta datuma 3"/>
          <p:cNvSpPr>
            <a:spLocks noGrp="1"/>
          </p:cNvSpPr>
          <p:nvPr>
            <p:ph type="dt" sz="half" idx="10"/>
          </p:nvPr>
        </p:nvSpPr>
        <p:spPr/>
        <p:txBody>
          <a:bodyPr/>
          <a:lstStyle/>
          <a:p>
            <a:fld id="{11E65767-860D-4A62-B9E9-AAF6A4873EDE}" type="datetime3">
              <a:rPr lang="en-US" smtClean="0"/>
              <a:t>1 March 2021</a:t>
            </a:fld>
            <a:endParaRPr lang="sv-FI"/>
          </a:p>
        </p:txBody>
      </p:sp>
      <p:sp>
        <p:nvSpPr>
          <p:cNvPr id="5" name="Označba mesta noge 4"/>
          <p:cNvSpPr>
            <a:spLocks noGrp="1"/>
          </p:cNvSpPr>
          <p:nvPr>
            <p:ph type="ftr" sz="quarter" idx="11"/>
          </p:nvPr>
        </p:nvSpPr>
        <p:spPr/>
        <p:txBody>
          <a:bodyPr/>
          <a:lstStyle/>
          <a:p>
            <a:r>
              <a:rPr lang="en-US" dirty="0" err="1"/>
              <a:t>Listiac</a:t>
            </a:r>
            <a:r>
              <a:rPr lang="en-US" dirty="0"/>
              <a:t> - Linguistically Sensitive Teaching in All Classrooms</a:t>
            </a:r>
            <a:endParaRPr lang="sv-FI" dirty="0"/>
          </a:p>
        </p:txBody>
      </p:sp>
      <p:sp>
        <p:nvSpPr>
          <p:cNvPr id="7" name="PoljeZBesedilom 6"/>
          <p:cNvSpPr txBox="1"/>
          <p:nvPr/>
        </p:nvSpPr>
        <p:spPr>
          <a:xfrm>
            <a:off x="228600" y="5617897"/>
            <a:ext cx="9846276" cy="523220"/>
          </a:xfrm>
          <a:prstGeom prst="rect">
            <a:avLst/>
          </a:prstGeom>
          <a:noFill/>
        </p:spPr>
        <p:txBody>
          <a:bodyPr wrap="square" rtlCol="0">
            <a:spAutoFit/>
          </a:bodyPr>
          <a:lstStyle/>
          <a:p>
            <a:r>
              <a:rPr lang="en-US" sz="1400" dirty="0">
                <a:hlinkClick r:id="rId3">
                  <a:extLst>
                    <a:ext uri="{A12FA001-AC4F-418D-AE19-62706E023703}">
                      <ahyp:hlinkClr xmlns:ahyp="http://schemas.microsoft.com/office/drawing/2018/hyperlinkcolor" val="tx"/>
                    </a:ext>
                  </a:extLst>
                </a:hlinkClick>
              </a:rPr>
              <a:t>Immersion – Moises:   </a:t>
            </a:r>
            <a:r>
              <a:rPr lang="en-US" sz="1400" dirty="0">
                <a:solidFill>
                  <a:srgbClr val="E40227"/>
                </a:solidFill>
                <a:hlinkClick r:id="rId3">
                  <a:extLst>
                    <a:ext uri="{A12FA001-AC4F-418D-AE19-62706E023703}">
                      <ahyp:hlinkClr xmlns:ahyp="http://schemas.microsoft.com/office/drawing/2018/hyperlinkcolor" val="tx"/>
                    </a:ext>
                  </a:extLst>
                </a:hlinkClick>
              </a:rPr>
              <a:t>https://www.youtube.com/watch?v=D6HUv2eFdLg&amp;feature=emb_title</a:t>
            </a:r>
            <a:endParaRPr lang="en-US" sz="1400" dirty="0"/>
          </a:p>
          <a:p>
            <a:endParaRPr lang="en-US" sz="1400" dirty="0"/>
          </a:p>
        </p:txBody>
      </p:sp>
      <p:sp>
        <p:nvSpPr>
          <p:cNvPr id="8" name="Oblak 7"/>
          <p:cNvSpPr/>
          <p:nvPr/>
        </p:nvSpPr>
        <p:spPr>
          <a:xfrm>
            <a:off x="1922947" y="3017706"/>
            <a:ext cx="3323967" cy="178289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dirty="0" err="1">
                <a:solidFill>
                  <a:schemeClr val="tx1"/>
                </a:solidFill>
              </a:rPr>
              <a:t>What</a:t>
            </a:r>
            <a:r>
              <a:rPr lang="sl-SI" sz="1400" dirty="0">
                <a:solidFill>
                  <a:schemeClr val="tx1"/>
                </a:solidFill>
              </a:rPr>
              <a:t> do </a:t>
            </a:r>
            <a:r>
              <a:rPr lang="sl-SI" sz="1400" dirty="0" err="1">
                <a:solidFill>
                  <a:schemeClr val="tx1"/>
                </a:solidFill>
              </a:rPr>
              <a:t>you</a:t>
            </a:r>
            <a:r>
              <a:rPr lang="sl-SI" sz="1400" dirty="0">
                <a:solidFill>
                  <a:schemeClr val="tx1"/>
                </a:solidFill>
              </a:rPr>
              <a:t> </a:t>
            </a:r>
            <a:r>
              <a:rPr lang="sl-SI" sz="1400" dirty="0" err="1">
                <a:solidFill>
                  <a:schemeClr val="tx1"/>
                </a:solidFill>
              </a:rPr>
              <a:t>think</a:t>
            </a:r>
            <a:r>
              <a:rPr lang="sl-SI" sz="1400" dirty="0">
                <a:solidFill>
                  <a:schemeClr val="tx1"/>
                </a:solidFill>
              </a:rPr>
              <a:t>/</a:t>
            </a:r>
            <a:r>
              <a:rPr lang="sl-SI" sz="1400" dirty="0" err="1">
                <a:solidFill>
                  <a:schemeClr val="tx1"/>
                </a:solidFill>
              </a:rPr>
              <a:t>feel</a:t>
            </a:r>
            <a:r>
              <a:rPr lang="sl-SI" sz="1400" dirty="0">
                <a:solidFill>
                  <a:schemeClr val="tx1"/>
                </a:solidFill>
              </a:rPr>
              <a:t> </a:t>
            </a:r>
            <a:r>
              <a:rPr lang="sl-SI" sz="1400" dirty="0" err="1">
                <a:solidFill>
                  <a:schemeClr val="tx1"/>
                </a:solidFill>
              </a:rPr>
              <a:t>when</a:t>
            </a:r>
            <a:r>
              <a:rPr lang="sl-SI" sz="1400" dirty="0">
                <a:solidFill>
                  <a:schemeClr val="tx1"/>
                </a:solidFill>
              </a:rPr>
              <a:t> </a:t>
            </a:r>
            <a:r>
              <a:rPr lang="sl-SI" sz="1400" dirty="0" err="1">
                <a:solidFill>
                  <a:schemeClr val="tx1"/>
                </a:solidFill>
              </a:rPr>
              <a:t>you</a:t>
            </a:r>
            <a:r>
              <a:rPr lang="sl-SI" sz="1400" dirty="0">
                <a:solidFill>
                  <a:schemeClr val="tx1"/>
                </a:solidFill>
              </a:rPr>
              <a:t> </a:t>
            </a:r>
            <a:r>
              <a:rPr lang="sl-SI" sz="1400" dirty="0" err="1">
                <a:solidFill>
                  <a:schemeClr val="tx1"/>
                </a:solidFill>
              </a:rPr>
              <a:t>watch</a:t>
            </a:r>
            <a:r>
              <a:rPr lang="sl-SI" sz="1400" dirty="0">
                <a:solidFill>
                  <a:schemeClr val="tx1"/>
                </a:solidFill>
              </a:rPr>
              <a:t> </a:t>
            </a:r>
            <a:r>
              <a:rPr lang="sl-SI" sz="1400" dirty="0" err="1">
                <a:solidFill>
                  <a:schemeClr val="tx1"/>
                </a:solidFill>
              </a:rPr>
              <a:t>this</a:t>
            </a:r>
            <a:r>
              <a:rPr lang="sl-SI" sz="1400" dirty="0">
                <a:solidFill>
                  <a:schemeClr val="tx1"/>
                </a:solidFill>
              </a:rPr>
              <a:t>?</a:t>
            </a:r>
            <a:endParaRPr lang="en-US" sz="1400" dirty="0">
              <a:solidFill>
                <a:schemeClr val="tx1"/>
              </a:solidFill>
            </a:endParaRPr>
          </a:p>
        </p:txBody>
      </p:sp>
    </p:spTree>
    <p:extLst>
      <p:ext uri="{BB962C8B-B14F-4D97-AF65-F5344CB8AC3E}">
        <p14:creationId xmlns:p14="http://schemas.microsoft.com/office/powerpoint/2010/main" val="2302260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What is plurilingual competence?</a:t>
            </a:r>
            <a:endParaRPr lang="en-US" dirty="0"/>
          </a:p>
        </p:txBody>
      </p:sp>
      <p:sp>
        <p:nvSpPr>
          <p:cNvPr id="3" name="Označba mesta vsebine 2"/>
          <p:cNvSpPr>
            <a:spLocks noGrp="1"/>
          </p:cNvSpPr>
          <p:nvPr>
            <p:ph idx="1"/>
          </p:nvPr>
        </p:nvSpPr>
        <p:spPr>
          <a:xfrm>
            <a:off x="609600" y="1690688"/>
            <a:ext cx="11277600" cy="4486275"/>
          </a:xfrm>
        </p:spPr>
        <p:txBody>
          <a:bodyPr>
            <a:normAutofit fontScale="70000" lnSpcReduction="20000"/>
          </a:bodyPr>
          <a:lstStyle/>
          <a:p>
            <a:pPr marL="0" indent="0">
              <a:lnSpc>
                <a:spcPct val="120000"/>
              </a:lnSpc>
              <a:spcBef>
                <a:spcPts val="600"/>
              </a:spcBef>
              <a:spcAft>
                <a:spcPts val="600"/>
              </a:spcAft>
              <a:buNone/>
            </a:pPr>
            <a:r>
              <a:rPr lang="en-US" dirty="0"/>
              <a:t>Linguistically sensitive teaching in all classrooms calls for the teacher’s ability to </a:t>
            </a:r>
            <a:r>
              <a:rPr lang="en-US" dirty="0" err="1"/>
              <a:t>utilise</a:t>
            </a:r>
            <a:r>
              <a:rPr lang="en-US" dirty="0"/>
              <a:t> and to encourage the use of pupils’ </a:t>
            </a:r>
            <a:r>
              <a:rPr lang="en-US" dirty="0" err="1">
                <a:solidFill>
                  <a:srgbClr val="FF0000"/>
                </a:solidFill>
              </a:rPr>
              <a:t>plurilingual</a:t>
            </a:r>
            <a:r>
              <a:rPr lang="en-US" dirty="0">
                <a:solidFill>
                  <a:srgbClr val="FF0000"/>
                </a:solidFill>
              </a:rPr>
              <a:t> competence </a:t>
            </a:r>
            <a:r>
              <a:rPr lang="en-US" dirty="0"/>
              <a:t>in the whole school. This competence involves the ability to call flexibly upon an inter-related, uneven, </a:t>
            </a:r>
            <a:r>
              <a:rPr lang="en-US" dirty="0" err="1"/>
              <a:t>plurilinguistic</a:t>
            </a:r>
            <a:r>
              <a:rPr lang="en-US" dirty="0"/>
              <a:t> repertoire to: </a:t>
            </a:r>
          </a:p>
          <a:p>
            <a:pPr lvl="1" fontAlgn="base">
              <a:spcBef>
                <a:spcPts val="600"/>
              </a:spcBef>
              <a:spcAft>
                <a:spcPts val="300"/>
              </a:spcAft>
            </a:pPr>
            <a:r>
              <a:rPr lang="en-US" dirty="0"/>
              <a:t>switch from one language or dialect (or variety) to another;  </a:t>
            </a:r>
          </a:p>
          <a:p>
            <a:pPr lvl="1" fontAlgn="base">
              <a:spcBef>
                <a:spcPts val="600"/>
              </a:spcBef>
              <a:spcAft>
                <a:spcPts val="300"/>
              </a:spcAft>
            </a:pPr>
            <a:r>
              <a:rPr lang="en-US" dirty="0"/>
              <a:t>express oneself in one language (or dialect, or variety) and understand a person speaking another;  </a:t>
            </a:r>
          </a:p>
          <a:p>
            <a:pPr lvl="1" fontAlgn="base">
              <a:spcBef>
                <a:spcPts val="600"/>
              </a:spcBef>
              <a:spcAft>
                <a:spcPts val="300"/>
              </a:spcAft>
            </a:pPr>
            <a:r>
              <a:rPr lang="en-US" dirty="0"/>
              <a:t>call upon the knowledge of a number of languages (or dialects, or varieties) to make sense of a text;  </a:t>
            </a:r>
          </a:p>
          <a:p>
            <a:pPr lvl="1" fontAlgn="base">
              <a:spcBef>
                <a:spcPts val="600"/>
              </a:spcBef>
              <a:spcAft>
                <a:spcPts val="300"/>
              </a:spcAft>
            </a:pPr>
            <a:r>
              <a:rPr lang="en-US" dirty="0" err="1"/>
              <a:t>recognise</a:t>
            </a:r>
            <a:r>
              <a:rPr lang="en-US" dirty="0"/>
              <a:t> words from a common international store in a new guise;  </a:t>
            </a:r>
          </a:p>
          <a:p>
            <a:pPr lvl="1" fontAlgn="base">
              <a:spcBef>
                <a:spcPts val="600"/>
              </a:spcBef>
              <a:spcAft>
                <a:spcPts val="300"/>
              </a:spcAft>
            </a:pPr>
            <a:r>
              <a:rPr lang="en-US" dirty="0"/>
              <a:t>mediate between individuals with no common language (or dialect, or variety), even with only </a:t>
            </a:r>
            <a:endParaRPr lang="sl-SI" dirty="0"/>
          </a:p>
          <a:p>
            <a:pPr marL="457200" lvl="1" indent="0" fontAlgn="base">
              <a:spcBef>
                <a:spcPts val="600"/>
              </a:spcBef>
              <a:spcAft>
                <a:spcPts val="300"/>
              </a:spcAft>
              <a:buNone/>
            </a:pPr>
            <a:r>
              <a:rPr lang="en-US" dirty="0"/>
              <a:t>a slight knowledge oneself;  </a:t>
            </a:r>
          </a:p>
          <a:p>
            <a:pPr lvl="1" fontAlgn="base">
              <a:spcBef>
                <a:spcPts val="600"/>
              </a:spcBef>
              <a:spcAft>
                <a:spcPts val="300"/>
              </a:spcAft>
            </a:pPr>
            <a:r>
              <a:rPr lang="en-US" dirty="0"/>
              <a:t>bring the whole of one’s linguistic equipment into play, experimenting with alternative forms </a:t>
            </a:r>
            <a:endParaRPr lang="sl-SI" dirty="0"/>
          </a:p>
          <a:p>
            <a:pPr marL="457200" lvl="1" indent="0" fontAlgn="base">
              <a:spcBef>
                <a:spcPts val="600"/>
              </a:spcBef>
              <a:spcAft>
                <a:spcPts val="300"/>
              </a:spcAft>
              <a:buNone/>
            </a:pPr>
            <a:r>
              <a:rPr lang="en-US" dirty="0"/>
              <a:t>of expression; </a:t>
            </a:r>
          </a:p>
          <a:p>
            <a:pPr lvl="1" fontAlgn="base">
              <a:spcBef>
                <a:spcPts val="600"/>
              </a:spcBef>
              <a:spcAft>
                <a:spcPts val="300"/>
              </a:spcAft>
            </a:pPr>
            <a:r>
              <a:rPr lang="fr-FR" dirty="0"/>
              <a:t>exploit paralinguistics (mime, gesture, facial expression, etc.). </a:t>
            </a:r>
            <a:endParaRPr lang="sl-SI" dirty="0"/>
          </a:p>
          <a:p>
            <a:pPr lvl="1" fontAlgn="base">
              <a:spcBef>
                <a:spcPts val="600"/>
              </a:spcBef>
              <a:spcAft>
                <a:spcPts val="300"/>
              </a:spcAft>
            </a:pPr>
            <a:endParaRPr lang="sl-SI" sz="2200" dirty="0"/>
          </a:p>
        </p:txBody>
      </p:sp>
      <p:sp>
        <p:nvSpPr>
          <p:cNvPr id="4" name="Označba mesta datuma 3"/>
          <p:cNvSpPr>
            <a:spLocks noGrp="1"/>
          </p:cNvSpPr>
          <p:nvPr>
            <p:ph type="dt" sz="half" idx="10"/>
          </p:nvPr>
        </p:nvSpPr>
        <p:spPr/>
        <p:txBody>
          <a:bodyPr/>
          <a:lstStyle/>
          <a:p>
            <a:fld id="{11E65767-860D-4A62-B9E9-AAF6A4873EDE}" type="datetime3">
              <a:rPr lang="en-US" smtClean="0"/>
              <a:t>1 March 2021</a:t>
            </a:fld>
            <a:endParaRPr lang="sv-FI"/>
          </a:p>
        </p:txBody>
      </p:sp>
      <p:sp>
        <p:nvSpPr>
          <p:cNvPr id="5" name="Označba mesta noge 4"/>
          <p:cNvSpPr>
            <a:spLocks noGrp="1"/>
          </p:cNvSpPr>
          <p:nvPr>
            <p:ph type="ftr" sz="quarter" idx="11"/>
          </p:nvPr>
        </p:nvSpPr>
        <p:spPr/>
        <p:txBody>
          <a:bodyPr/>
          <a:lstStyle/>
          <a:p>
            <a:r>
              <a:rPr lang="en-US"/>
              <a:t>Listiac - Linguistically Sensitive Teaching in All Classrooms</a:t>
            </a:r>
            <a:endParaRPr lang="sv-FI" dirty="0"/>
          </a:p>
        </p:txBody>
      </p:sp>
      <p:sp>
        <p:nvSpPr>
          <p:cNvPr id="6" name="PoljeZBesedilom 5"/>
          <p:cNvSpPr txBox="1"/>
          <p:nvPr/>
        </p:nvSpPr>
        <p:spPr>
          <a:xfrm>
            <a:off x="5040630" y="5802352"/>
            <a:ext cx="6401726" cy="584775"/>
          </a:xfrm>
          <a:prstGeom prst="rect">
            <a:avLst/>
          </a:prstGeom>
          <a:noFill/>
        </p:spPr>
        <p:txBody>
          <a:bodyPr wrap="square" rtlCol="0">
            <a:spAutoFit/>
          </a:bodyPr>
          <a:lstStyle/>
          <a:p>
            <a:r>
              <a:rPr lang="sl-SI" sz="900" dirty="0" err="1"/>
              <a:t>Source</a:t>
            </a:r>
            <a:r>
              <a:rPr lang="sl-SI" sz="900" dirty="0"/>
              <a:t>: </a:t>
            </a:r>
            <a:r>
              <a:rPr lang="en-US" sz="900" dirty="0"/>
              <a:t>Council of Europe (2018) </a:t>
            </a:r>
            <a:r>
              <a:rPr lang="en-US" sz="900" i="1" dirty="0"/>
              <a:t>Common European Framework of Reference for Languages: Learning, teaching, assessment </a:t>
            </a:r>
            <a:r>
              <a:rPr lang="en-US" sz="900" dirty="0"/>
              <a:t>(CEFR): Companion volume with new descriptors. </a:t>
            </a:r>
            <a:endParaRPr lang="en-US" sz="900" i="1" dirty="0"/>
          </a:p>
          <a:p>
            <a:endParaRPr lang="en-US" sz="1400" dirty="0"/>
          </a:p>
        </p:txBody>
      </p:sp>
    </p:spTree>
    <p:extLst>
      <p:ext uri="{BB962C8B-B14F-4D97-AF65-F5344CB8AC3E}">
        <p14:creationId xmlns:p14="http://schemas.microsoft.com/office/powerpoint/2010/main" val="2643505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Plurilingual</a:t>
            </a:r>
            <a:r>
              <a:rPr lang="fr-FR" dirty="0"/>
              <a:t> </a:t>
            </a:r>
            <a:r>
              <a:rPr lang="fr-FR" dirty="0" err="1"/>
              <a:t>education</a:t>
            </a:r>
            <a:endParaRPr lang="fr-FR" dirty="0"/>
          </a:p>
        </p:txBody>
      </p:sp>
      <p:sp>
        <p:nvSpPr>
          <p:cNvPr id="3" name="Content Placeholder 2"/>
          <p:cNvSpPr>
            <a:spLocks noGrp="1"/>
          </p:cNvSpPr>
          <p:nvPr>
            <p:ph idx="1"/>
          </p:nvPr>
        </p:nvSpPr>
        <p:spPr>
          <a:xfrm>
            <a:off x="838199" y="1825625"/>
            <a:ext cx="11027229" cy="4351338"/>
          </a:xfrm>
        </p:spPr>
        <p:txBody>
          <a:bodyPr>
            <a:normAutofit fontScale="62500" lnSpcReduction="20000"/>
          </a:bodyPr>
          <a:lstStyle/>
          <a:p>
            <a:pPr marL="0" indent="0">
              <a:lnSpc>
                <a:spcPct val="170000"/>
              </a:lnSpc>
              <a:buNone/>
            </a:pPr>
            <a:r>
              <a:rPr lang="en-US" sz="3800" dirty="0"/>
              <a:t>“Manner of teaching, not necessarily restricted to language teaching, which aims to </a:t>
            </a:r>
            <a:r>
              <a:rPr lang="en-US" sz="3800" dirty="0">
                <a:solidFill>
                  <a:schemeClr val="accent4"/>
                </a:solidFill>
              </a:rPr>
              <a:t>raise awareness of each individual’s language repertoire</a:t>
            </a:r>
            <a:r>
              <a:rPr lang="en-US" sz="3800" dirty="0"/>
              <a:t>, to </a:t>
            </a:r>
            <a:r>
              <a:rPr lang="en-US" sz="3800" dirty="0" err="1"/>
              <a:t>emphasise</a:t>
            </a:r>
            <a:r>
              <a:rPr lang="en-US" sz="3800" dirty="0"/>
              <a:t> its worth and to extend this repertoire by teaching lesser used or unfamiliar languages. Plurilingual education also aims to increase understanding of the social and cultural value of </a:t>
            </a:r>
            <a:r>
              <a:rPr lang="en-US" sz="3800" dirty="0">
                <a:solidFill>
                  <a:schemeClr val="accent4"/>
                </a:solidFill>
              </a:rPr>
              <a:t>linguistic diversity </a:t>
            </a:r>
            <a:r>
              <a:rPr lang="en-US" sz="3800" dirty="0"/>
              <a:t>in order to ensure linguistic goodwill and to develop </a:t>
            </a:r>
            <a:r>
              <a:rPr lang="en-US" sz="3800" dirty="0">
                <a:solidFill>
                  <a:schemeClr val="accent4"/>
                </a:solidFill>
              </a:rPr>
              <a:t>intercultural competence</a:t>
            </a:r>
            <a:r>
              <a:rPr lang="en-US" sz="3800" dirty="0"/>
              <a:t>.”</a:t>
            </a:r>
          </a:p>
          <a:p>
            <a:pPr>
              <a:lnSpc>
                <a:spcPct val="170000"/>
              </a:lnSpc>
            </a:pPr>
            <a:endParaRPr lang="en-US" sz="3500" dirty="0"/>
          </a:p>
          <a:p>
            <a:pPr marL="0" indent="0">
              <a:buNone/>
            </a:pPr>
            <a:r>
              <a:rPr lang="en-US" sz="1600" dirty="0"/>
              <a:t>Source: Council of Europe and the European Centre for Modern Languages</a:t>
            </a:r>
          </a:p>
          <a:p>
            <a:endParaRPr lang="fr-FR" sz="3200" dirty="0"/>
          </a:p>
        </p:txBody>
      </p:sp>
      <p:sp>
        <p:nvSpPr>
          <p:cNvPr id="4" name="Date Placeholder 3"/>
          <p:cNvSpPr>
            <a:spLocks noGrp="1"/>
          </p:cNvSpPr>
          <p:nvPr>
            <p:ph type="dt" sz="half" idx="10"/>
          </p:nvPr>
        </p:nvSpPr>
        <p:spPr/>
        <p:txBody>
          <a:bodyPr/>
          <a:lstStyle/>
          <a:p>
            <a:fld id="{11E65767-860D-4A62-B9E9-AAF6A4873EDE}" type="datetime3">
              <a:rPr lang="en-US" smtClean="0"/>
              <a:t>1 March 2021</a:t>
            </a:fld>
            <a:endParaRPr lang="sv-FI"/>
          </a:p>
        </p:txBody>
      </p:sp>
      <p:sp>
        <p:nvSpPr>
          <p:cNvPr id="5" name="Footer Placeholder 4"/>
          <p:cNvSpPr>
            <a:spLocks noGrp="1"/>
          </p:cNvSpPr>
          <p:nvPr>
            <p:ph type="ftr" sz="quarter" idx="11"/>
          </p:nvPr>
        </p:nvSpPr>
        <p:spPr/>
        <p:txBody>
          <a:bodyPr/>
          <a:lstStyle/>
          <a:p>
            <a:r>
              <a:rPr lang="en-US"/>
              <a:t>Listiac - Linguistically Sensitive Teaching in All Classrooms</a:t>
            </a:r>
            <a:endParaRPr lang="sv-FI" dirty="0"/>
          </a:p>
        </p:txBody>
      </p:sp>
    </p:spTree>
    <p:extLst>
      <p:ext uri="{BB962C8B-B14F-4D97-AF65-F5344CB8AC3E}">
        <p14:creationId xmlns:p14="http://schemas.microsoft.com/office/powerpoint/2010/main" val="1477398390"/>
      </p:ext>
    </p:extLst>
  </p:cSld>
  <p:clrMapOvr>
    <a:masterClrMapping/>
  </p:clrMapOvr>
</p:sld>
</file>

<file path=ppt/theme/theme1.xml><?xml version="1.0" encoding="utf-8"?>
<a:theme xmlns:a="http://schemas.openxmlformats.org/drawingml/2006/main" name="Listiac Theme">
  <a:themeElements>
    <a:clrScheme name="Listiac">
      <a:dk1>
        <a:sysClr val="windowText" lastClr="000000"/>
      </a:dk1>
      <a:lt1>
        <a:sysClr val="window" lastClr="FFFFFF"/>
      </a:lt1>
      <a:dk2>
        <a:srgbClr val="000000"/>
      </a:dk2>
      <a:lt2>
        <a:srgbClr val="FFFFFF"/>
      </a:lt2>
      <a:accent1>
        <a:srgbClr val="FAB001"/>
      </a:accent1>
      <a:accent2>
        <a:srgbClr val="EC6708"/>
      </a:accent2>
      <a:accent3>
        <a:srgbClr val="878785"/>
      </a:accent3>
      <a:accent4>
        <a:srgbClr val="E40227"/>
      </a:accent4>
      <a:accent5>
        <a:srgbClr val="000000"/>
      </a:accent5>
      <a:accent6>
        <a:srgbClr val="E7E6E6"/>
      </a:accent6>
      <a:hlink>
        <a:srgbClr val="EC6708"/>
      </a:hlink>
      <a:folHlink>
        <a:srgbClr val="E40227"/>
      </a:folHlink>
    </a:clrScheme>
    <a:fontScheme name="Listiac 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stiac PowerPoint Template" id="{6EA1F32C-2F04-4D5A-8225-47A4CDE9C95E}" vid="{1BBA7577-0994-4F5C-93FC-D95418376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Listiac PowerPoint Template</Template>
  <TotalTime>1298</TotalTime>
  <Words>1804</Words>
  <Application>Microsoft Macintosh PowerPoint</Application>
  <PresentationFormat>Widescreen</PresentationFormat>
  <Paragraphs>144</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Lato</vt:lpstr>
      <vt:lpstr>Times New Roman</vt:lpstr>
      <vt:lpstr>Listiac Theme</vt:lpstr>
      <vt:lpstr>Part 2: In-depth lecture on plurilingualism </vt:lpstr>
      <vt:lpstr>About the project</vt:lpstr>
      <vt:lpstr>Read more here: http://listiac.org/ </vt:lpstr>
      <vt:lpstr>Find articles, videos, materials on LST here:                  http://jop.splet.arnes.si/ </vt:lpstr>
      <vt:lpstr>Why?</vt:lpstr>
      <vt:lpstr>Why?</vt:lpstr>
      <vt:lpstr>Watch videos</vt:lpstr>
      <vt:lpstr>What is plurilingual competence?</vt:lpstr>
      <vt:lpstr>Plurilingual education</vt:lpstr>
      <vt:lpstr>What do we mean by plurilingual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Establish a Classroom Environment that Embraces Linguistic Diversity | School Education Gateway </vt:lpstr>
      <vt:lpstr>Language awareness in schools - developing comprehensive approaches to language learning (The Council Of The European Union, 2019)</vt:lpstr>
      <vt:lpstr>Part 3: Practical classes - Group discussion on plurilingualism (LST) using a dialogue mat </vt:lpstr>
      <vt:lpstr>Plan:</vt:lpstr>
      <vt:lpstr>Plan:</vt:lpstr>
      <vt:lpstr> It is not about right or wrong answers, but your experiences and feelings. Trust your professional identity.   </vt:lpstr>
      <vt:lpstr>PowerPoint Presentation</vt:lpstr>
      <vt:lpstr>PowerPoint Presentation</vt:lpstr>
      <vt:lpstr>The European Pillar of Social Rights in 20  principles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Dražnik, Tjaša</dc:creator>
  <cp:lastModifiedBy>Pižorn, Karmen</cp:lastModifiedBy>
  <cp:revision>44</cp:revision>
  <dcterms:created xsi:type="dcterms:W3CDTF">2019-06-10T08:25:04Z</dcterms:created>
  <dcterms:modified xsi:type="dcterms:W3CDTF">2021-03-02T05:56:55Z</dcterms:modified>
</cp:coreProperties>
</file>