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IONI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NABITI DELCI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34209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>
                <a:solidFill>
                  <a:schemeClr val="accent5">
                    <a:lumMod val="50000"/>
                  </a:schemeClr>
                </a:solidFill>
              </a:rPr>
              <a:t>Ioni </a:t>
            </a:r>
            <a:r>
              <a:rPr lang="sl-SI" dirty="0"/>
              <a:t>so električno pozitivno ali negativno nabiti delci, ki nastanejo, ko nevtralnemu atomu ali molekuli </a:t>
            </a:r>
            <a:r>
              <a:rPr lang="sl-SI" dirty="0">
                <a:solidFill>
                  <a:schemeClr val="accent5">
                    <a:lumMod val="50000"/>
                  </a:schemeClr>
                </a:solidFill>
              </a:rPr>
              <a:t>odvzamemo ali dodamo en ali več elektronov.</a:t>
            </a:r>
          </a:p>
          <a:p>
            <a:r>
              <a:rPr lang="sl-SI" dirty="0"/>
              <a:t>Če je ion:</a:t>
            </a:r>
          </a:p>
          <a:p>
            <a:pPr fontAlgn="t"/>
            <a:r>
              <a:rPr lang="sl-SI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pozitiven</a:t>
            </a:r>
            <a:r>
              <a:rPr lang="sl-SI" dirty="0"/>
              <a:t>, ga imenujemo </a:t>
            </a:r>
            <a:r>
              <a:rPr lang="sl-SI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kation</a:t>
            </a:r>
            <a:r>
              <a:rPr lang="sl-SI" dirty="0"/>
              <a:t>,</a:t>
            </a:r>
          </a:p>
          <a:p>
            <a:pPr fontAlgn="t"/>
            <a:r>
              <a:rPr lang="sl-SI" dirty="0">
                <a:solidFill>
                  <a:srgbClr val="FF0000"/>
                </a:solidFill>
              </a:rPr>
              <a:t>negativen</a:t>
            </a:r>
            <a:r>
              <a:rPr lang="sl-SI" dirty="0"/>
              <a:t>, ga imenujemo </a:t>
            </a:r>
            <a:r>
              <a:rPr lang="sl-SI" b="1" i="1" dirty="0">
                <a:solidFill>
                  <a:srgbClr val="FF0000"/>
                </a:solidFill>
              </a:rPr>
              <a:t>anion</a:t>
            </a:r>
            <a:r>
              <a:rPr lang="sl-SI" dirty="0"/>
              <a:t>.</a:t>
            </a:r>
          </a:p>
          <a:p>
            <a:pPr marL="0" indent="0">
              <a:buNone/>
            </a:pP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2433090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accent5">
                    <a:lumMod val="50000"/>
                  </a:schemeClr>
                </a:solidFill>
              </a:rPr>
              <a:t>KATION</a:t>
            </a:r>
            <a:endParaRPr lang="sl-SI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Kation je </a:t>
            </a:r>
            <a:r>
              <a:rPr lang="sl-SI" dirty="0">
                <a:solidFill>
                  <a:schemeClr val="accent5">
                    <a:lumMod val="50000"/>
                  </a:schemeClr>
                </a:solidFill>
              </a:rPr>
              <a:t>pozitivno nabit </a:t>
            </a:r>
            <a:r>
              <a:rPr lang="sl-SI" dirty="0"/>
              <a:t>delec. Nastane, ko </a:t>
            </a:r>
            <a:r>
              <a:rPr lang="sl-SI" dirty="0" smtClean="0"/>
              <a:t>atom </a:t>
            </a:r>
            <a:r>
              <a:rPr lang="sl-SI" dirty="0"/>
              <a:t>ali </a:t>
            </a:r>
            <a:r>
              <a:rPr lang="sl-SI" dirty="0" smtClean="0"/>
              <a:t>molekula odda </a:t>
            </a:r>
            <a:r>
              <a:rPr lang="sl-SI" dirty="0"/>
              <a:t>en ali več </a:t>
            </a:r>
            <a:r>
              <a:rPr lang="sl-SI" dirty="0" smtClean="0"/>
              <a:t>elektronov.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9789" y="3245167"/>
            <a:ext cx="6169342" cy="2586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280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1412" y="618518"/>
            <a:ext cx="9979433" cy="557139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1141412" y="1367246"/>
                <a:ext cx="9905999" cy="5312227"/>
              </a:xfrm>
            </p:spPr>
            <p:txBody>
              <a:bodyPr>
                <a:normAutofit/>
              </a:bodyPr>
              <a:lstStyle/>
              <a:p>
                <a:r>
                  <a:rPr lang="sl-SI" dirty="0" smtClean="0"/>
                  <a:t>Katione tvorijo elementi I., II. in III. skupine periodnega sistema.</a:t>
                </a:r>
              </a:p>
              <a:p>
                <a:endParaRPr lang="sl-SI" dirty="0"/>
              </a:p>
              <a:p>
                <a:endParaRPr lang="sl-SI" dirty="0" smtClean="0"/>
              </a:p>
              <a:p>
                <a:endParaRPr lang="sl-SI" dirty="0"/>
              </a:p>
              <a:p>
                <a:pPr marL="0" indent="0">
                  <a:buNone/>
                </a:pPr>
                <a:endParaRPr lang="sl-SI" dirty="0"/>
              </a:p>
              <a:p>
                <a:r>
                  <a:rPr lang="sl-SI" dirty="0" smtClean="0"/>
                  <a:t>Na - 1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r>
                      <a:rPr lang="sl-SI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   </m:t>
                    </m:r>
                    <m:sSup>
                      <m:sSupPr>
                        <m:ctrlP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𝑁𝑎</m:t>
                        </m:r>
                      </m:e>
                      <m:sup>
                        <m: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sl-SI" dirty="0" smtClean="0"/>
                  <a:t>  natrijev kation</a:t>
                </a:r>
              </a:p>
              <a:p>
                <a:r>
                  <a:rPr lang="sl-SI" dirty="0" smtClean="0"/>
                  <a:t>Na atom: 11 protonov, </a:t>
                </a:r>
                <a:r>
                  <a:rPr lang="sl-SI" dirty="0" smtClean="0">
                    <a:solidFill>
                      <a:srgbClr val="FFFF00"/>
                    </a:solidFill>
                  </a:rPr>
                  <a:t>11 elektronov</a:t>
                </a:r>
                <a:r>
                  <a:rPr lang="sl-SI" dirty="0" smtClean="0"/>
                  <a:t>, 12 nevtronov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𝑁𝑎</m:t>
                        </m:r>
                      </m:e>
                      <m:sup>
                        <m:r>
                          <a:rPr lang="sl-SI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sl-SI" dirty="0" smtClean="0"/>
                  <a:t> ion: 11 protonov, </a:t>
                </a:r>
                <a:r>
                  <a:rPr lang="sl-SI" dirty="0" smtClean="0">
                    <a:solidFill>
                      <a:srgbClr val="FFFF00"/>
                    </a:solidFill>
                  </a:rPr>
                  <a:t>10 elektronov</a:t>
                </a:r>
                <a:r>
                  <a:rPr lang="sl-SI" dirty="0" smtClean="0"/>
                  <a:t>, 12 nevtronov</a:t>
                </a:r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41412" y="1367246"/>
                <a:ext cx="9905999" cy="5312227"/>
              </a:xfrm>
              <a:blipFill>
                <a:blip r:embed="rId2"/>
                <a:stretch>
                  <a:fillRect l="-1231" t="-149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Slik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7765" y="1943426"/>
            <a:ext cx="6302829" cy="2079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527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ANION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Anion </a:t>
            </a:r>
            <a:r>
              <a:rPr lang="sl-SI" dirty="0"/>
              <a:t>je </a:t>
            </a:r>
            <a:r>
              <a:rPr lang="sl-SI" dirty="0" smtClean="0">
                <a:solidFill>
                  <a:schemeClr val="accent5">
                    <a:lumMod val="50000"/>
                  </a:schemeClr>
                </a:solidFill>
              </a:rPr>
              <a:t>negativno </a:t>
            </a:r>
            <a:r>
              <a:rPr lang="sl-SI" dirty="0">
                <a:solidFill>
                  <a:schemeClr val="accent5">
                    <a:lumMod val="50000"/>
                  </a:schemeClr>
                </a:solidFill>
              </a:rPr>
              <a:t>nabit </a:t>
            </a:r>
            <a:r>
              <a:rPr lang="sl-SI" dirty="0"/>
              <a:t>delec. Nastane, ko atom ali molekula </a:t>
            </a:r>
            <a:r>
              <a:rPr lang="sl-SI" dirty="0" smtClean="0"/>
              <a:t>sprejme </a:t>
            </a:r>
            <a:r>
              <a:rPr lang="sl-SI" dirty="0"/>
              <a:t>en ali več elektronov.</a:t>
            </a:r>
          </a:p>
          <a:p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6046" y="3350895"/>
            <a:ext cx="4876800" cy="222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884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261048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1141412" y="809897"/>
                <a:ext cx="9905999" cy="4981304"/>
              </a:xfrm>
            </p:spPr>
            <p:txBody>
              <a:bodyPr>
                <a:normAutofit/>
              </a:bodyPr>
              <a:lstStyle/>
              <a:p>
                <a:r>
                  <a:rPr lang="sl-SI" dirty="0" smtClean="0"/>
                  <a:t>Anione tvorijo elementi VI. in VII</a:t>
                </a:r>
                <a:r>
                  <a:rPr lang="sl-SI" smtClean="0"/>
                  <a:t>. skupine </a:t>
                </a:r>
                <a:r>
                  <a:rPr lang="sl-SI" dirty="0" smtClean="0"/>
                  <a:t>periodnega sistema.</a:t>
                </a:r>
              </a:p>
              <a:p>
                <a:endParaRPr lang="sl-SI" dirty="0"/>
              </a:p>
              <a:p>
                <a:endParaRPr lang="sl-SI" dirty="0"/>
              </a:p>
              <a:p>
                <a:endParaRPr lang="sl-SI" dirty="0"/>
              </a:p>
              <a:p>
                <a:pPr marL="0" indent="0">
                  <a:buNone/>
                </a:pPr>
                <a:endParaRPr lang="sl-SI" dirty="0"/>
              </a:p>
              <a:p>
                <a:r>
                  <a:rPr lang="sl-SI" dirty="0" smtClean="0"/>
                  <a:t>Cl + </a:t>
                </a:r>
                <a:r>
                  <a:rPr lang="sl-SI" dirty="0"/>
                  <a:t>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sl-SI" i="1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r>
                      <a:rPr lang="sl-SI" i="1">
                        <a:latin typeface="Cambria Math" panose="02040503050406030204" pitchFamily="18" charset="0"/>
                      </a:rPr>
                      <m:t>  </m:t>
                    </m:r>
                    <m:r>
                      <a:rPr lang="sl-SI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   </m:t>
                    </m:r>
                    <m:sSup>
                      <m:sSupPr>
                        <m:ctrlPr>
                          <a:rPr lang="sl-SI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𝐶𝑙</m:t>
                        </m:r>
                      </m:e>
                      <m:sup>
                        <m: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</m:sup>
                    </m:sSup>
                  </m:oMath>
                </a14:m>
                <a:r>
                  <a:rPr lang="sl-SI" dirty="0"/>
                  <a:t>  </a:t>
                </a:r>
                <a:r>
                  <a:rPr lang="sl-SI" dirty="0" smtClean="0"/>
                  <a:t>kloridni anion</a:t>
                </a:r>
                <a:endParaRPr lang="sl-SI" dirty="0"/>
              </a:p>
              <a:p>
                <a:r>
                  <a:rPr lang="sl-SI" dirty="0" smtClean="0"/>
                  <a:t>Cl </a:t>
                </a:r>
                <a:r>
                  <a:rPr lang="sl-SI" dirty="0"/>
                  <a:t>atom: </a:t>
                </a:r>
                <a:r>
                  <a:rPr lang="sl-SI" dirty="0" smtClean="0"/>
                  <a:t>17 </a:t>
                </a:r>
                <a:r>
                  <a:rPr lang="sl-SI" dirty="0"/>
                  <a:t>protonov, </a:t>
                </a:r>
                <a:r>
                  <a:rPr lang="sl-SI" dirty="0" smtClean="0">
                    <a:solidFill>
                      <a:srgbClr val="FFFF00"/>
                    </a:solidFill>
                  </a:rPr>
                  <a:t>17 </a:t>
                </a:r>
                <a:r>
                  <a:rPr lang="sl-SI" dirty="0">
                    <a:solidFill>
                      <a:srgbClr val="FFFF00"/>
                    </a:solidFill>
                  </a:rPr>
                  <a:t>elektronov</a:t>
                </a:r>
                <a:r>
                  <a:rPr lang="sl-SI" dirty="0"/>
                  <a:t>, </a:t>
                </a:r>
                <a:r>
                  <a:rPr lang="sl-SI" dirty="0" smtClean="0"/>
                  <a:t>19 </a:t>
                </a:r>
                <a:r>
                  <a:rPr lang="sl-SI" dirty="0"/>
                  <a:t>nevtronov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𝐶𝑙</m:t>
                        </m:r>
                      </m:e>
                      <m:sup>
                        <m: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</m:sup>
                    </m:sSup>
                  </m:oMath>
                </a14:m>
                <a:r>
                  <a:rPr lang="sl-SI" dirty="0"/>
                  <a:t> ion: </a:t>
                </a:r>
                <a:r>
                  <a:rPr lang="sl-SI" dirty="0" smtClean="0"/>
                  <a:t>17 </a:t>
                </a:r>
                <a:r>
                  <a:rPr lang="sl-SI" dirty="0"/>
                  <a:t>protonov, </a:t>
                </a:r>
                <a:r>
                  <a:rPr lang="sl-SI" dirty="0" smtClean="0">
                    <a:solidFill>
                      <a:srgbClr val="FFFF00"/>
                    </a:solidFill>
                  </a:rPr>
                  <a:t>18 </a:t>
                </a:r>
                <a:r>
                  <a:rPr lang="sl-SI" dirty="0">
                    <a:solidFill>
                      <a:srgbClr val="FFFF00"/>
                    </a:solidFill>
                  </a:rPr>
                  <a:t>elektronov</a:t>
                </a:r>
                <a:r>
                  <a:rPr lang="sl-SI" dirty="0"/>
                  <a:t>, </a:t>
                </a:r>
                <a:r>
                  <a:rPr lang="sl-SI" dirty="0" smtClean="0"/>
                  <a:t>19 </a:t>
                </a:r>
                <a:r>
                  <a:rPr lang="sl-SI" dirty="0"/>
                  <a:t>nevtronov</a:t>
                </a:r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41412" y="809897"/>
                <a:ext cx="9905999" cy="4981304"/>
              </a:xfrm>
              <a:blipFill>
                <a:blip r:embed="rId2"/>
                <a:stretch>
                  <a:fillRect l="-1231" t="-171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Slik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8360" y="1603873"/>
            <a:ext cx="4909748" cy="1853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848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zj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TM04033919[[fn=Vezje]]</Template>
  <TotalTime>19</TotalTime>
  <Words>204</Words>
  <Application>Microsoft Office PowerPoint</Application>
  <PresentationFormat>Širokozaslonsko</PresentationFormat>
  <Paragraphs>26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1" baseType="lpstr">
      <vt:lpstr>Arial</vt:lpstr>
      <vt:lpstr>Cambria Math</vt:lpstr>
      <vt:lpstr>Trebuchet MS</vt:lpstr>
      <vt:lpstr>Tw Cen MT</vt:lpstr>
      <vt:lpstr>Vezje</vt:lpstr>
      <vt:lpstr>IONI</vt:lpstr>
      <vt:lpstr>PowerPointova predstavitev</vt:lpstr>
      <vt:lpstr>KATION</vt:lpstr>
      <vt:lpstr>PowerPointova predstavitev</vt:lpstr>
      <vt:lpstr>ANION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IONI</dc:title>
  <dc:creator>Vidović Đurđica</dc:creator>
  <cp:lastModifiedBy>Vidović Đurđica</cp:lastModifiedBy>
  <cp:revision>3</cp:revision>
  <dcterms:created xsi:type="dcterms:W3CDTF">2020-12-09T12:46:39Z</dcterms:created>
  <dcterms:modified xsi:type="dcterms:W3CDTF">2020-12-09T13:06:23Z</dcterms:modified>
</cp:coreProperties>
</file>