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0B8E-A176-49F2-A3C1-FEDA0200170B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A49D-4A7C-4944-9802-8EE0B5A6CEDD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DDD-3B11-4150-8B39-3662C10D8BF9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2D-4609-4E55-92E3-C12C6A1234E8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E29-2C79-4A2A-B61C-A21B8362A50A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0177-5432-41AC-9593-8EC96BFF4F82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9A7B-B2F1-41A3-B969-4E25F618B967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7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0FD-0818-4065-B5FE-410552D9B1BC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D289-0EBF-40C7-B6E8-60285281F180}" type="datetime2">
              <a:rPr lang="en-US" smtClean="0"/>
              <a:t>Tuesday, October 24, 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5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CDC665-7415-4DAF-AE09-B9BBC1907393}" type="datetime2">
              <a:rPr lang="en-US" smtClean="0"/>
              <a:t>Tuesday, October 24,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7BE69E03-4804-4553-A1EC-F089884E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12CEE6-6628-15C7-C081-67FF196E2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0" b="1716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DB2C0-58E4-A540-13FF-03C23710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01" y="1732247"/>
            <a:ext cx="9916996" cy="181162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PREBIVALSTVO SLOVENIJE</a:t>
            </a:r>
            <a:endParaRPr lang="en-SI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83EFF-C678-3B87-C94C-2B39B7EF6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501" y="3702502"/>
            <a:ext cx="9916996" cy="8070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9. razred</a:t>
            </a:r>
            <a:endParaRPr lang="en-SI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BFD3-770C-33E7-0628-7F5DCCD4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-1828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8C5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8C5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6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0" name="Rectangle 2099">
            <a:extLst>
              <a:ext uri="{FF2B5EF4-FFF2-40B4-BE49-F238E27FC236}">
                <a16:creationId xmlns:a16="http://schemas.microsoft.com/office/drawing/2014/main" id="{FE596999-15F9-4E0E-82EB-F1B8D2189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02" name="Rectangle 2101">
            <a:extLst>
              <a:ext uri="{FF2B5EF4-FFF2-40B4-BE49-F238E27FC236}">
                <a16:creationId xmlns:a16="http://schemas.microsoft.com/office/drawing/2014/main" id="{2D5404B4-0F45-458D-B434-191690E9D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04" name="Rectangle 2103">
            <a:extLst>
              <a:ext uri="{FF2B5EF4-FFF2-40B4-BE49-F238E27FC236}">
                <a16:creationId xmlns:a16="http://schemas.microsoft.com/office/drawing/2014/main" id="{3645551C-35B5-41F9-A75A-143061EDA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12CBD-E4AD-FC15-4342-1178DD51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17" y="481198"/>
            <a:ext cx="5828376" cy="213586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STATISTIKA</a:t>
            </a:r>
            <a:endParaRPr lang="en-SI" sz="48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3514-F3CE-FADC-2CE7-59A065A0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-1828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388E-75C0-9EA3-97EC-755D6E29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17" y="2845665"/>
            <a:ext cx="6886154" cy="3095445"/>
          </a:xfrm>
        </p:spPr>
        <p:txBody>
          <a:bodyPr anchor="t">
            <a:norm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Število</a:t>
            </a:r>
            <a:r>
              <a:rPr lang="en-US" sz="2000" b="1" dirty="0">
                <a:solidFill>
                  <a:schemeClr val="tx1"/>
                </a:solidFill>
              </a:rPr>
              <a:t> (2023): </a:t>
            </a:r>
            <a:r>
              <a:rPr lang="en-SI" sz="2000" dirty="0">
                <a:solidFill>
                  <a:schemeClr val="tx1"/>
                </a:solidFill>
              </a:rPr>
              <a:t>2.117.674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err="1">
                <a:solidFill>
                  <a:schemeClr val="tx1"/>
                </a:solidFill>
              </a:rPr>
              <a:t>Naravni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prirast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</a:t>
            </a:r>
            <a:r>
              <a:rPr lang="en-US" sz="2000" b="1" dirty="0">
                <a:solidFill>
                  <a:schemeClr val="tx1"/>
                </a:solidFill>
              </a:rPr>
              <a:t> 1.000 </a:t>
            </a:r>
            <a:r>
              <a:rPr lang="en-US" sz="2000" b="1" dirty="0" err="1">
                <a:solidFill>
                  <a:schemeClr val="tx1"/>
                </a:solidFill>
              </a:rPr>
              <a:t>prebivalcev</a:t>
            </a:r>
            <a:r>
              <a:rPr lang="en-US" sz="2000" b="1" dirty="0">
                <a:solidFill>
                  <a:schemeClr val="tx1"/>
                </a:solidFill>
              </a:rPr>
              <a:t> (2022): </a:t>
            </a:r>
            <a:r>
              <a:rPr lang="en-US" sz="2000" dirty="0">
                <a:solidFill>
                  <a:schemeClr val="tx1"/>
                </a:solidFill>
              </a:rPr>
              <a:t>-2,3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Povprečna</a:t>
            </a:r>
            <a:r>
              <a:rPr lang="en-US" sz="2000" b="1" dirty="0">
                <a:solidFill>
                  <a:schemeClr val="tx1"/>
                </a:solidFill>
              </a:rPr>
              <a:t> starost </a:t>
            </a:r>
            <a:r>
              <a:rPr lang="en-US" sz="2000" b="1" dirty="0" err="1">
                <a:solidFill>
                  <a:schemeClr val="tx1"/>
                </a:solidFill>
              </a:rPr>
              <a:t>prebivalcev</a:t>
            </a:r>
            <a:r>
              <a:rPr lang="en-US" sz="2000" b="1" dirty="0">
                <a:solidFill>
                  <a:schemeClr val="tx1"/>
                </a:solidFill>
              </a:rPr>
              <a:t> (2023): </a:t>
            </a:r>
            <a:r>
              <a:rPr lang="en-US" sz="2000" dirty="0">
                <a:solidFill>
                  <a:schemeClr val="tx1"/>
                </a:solidFill>
              </a:rPr>
              <a:t>44,0 let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Delež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tujih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državljanov</a:t>
            </a:r>
            <a:r>
              <a:rPr lang="en-US" sz="2000" b="1" dirty="0">
                <a:solidFill>
                  <a:schemeClr val="tx1"/>
                </a:solidFill>
              </a:rPr>
              <a:t> med </a:t>
            </a:r>
            <a:r>
              <a:rPr lang="en-US" sz="2000" b="1" dirty="0" err="1">
                <a:solidFill>
                  <a:schemeClr val="tx1"/>
                </a:solidFill>
              </a:rPr>
              <a:t>prebivalci</a:t>
            </a:r>
            <a:r>
              <a:rPr lang="en-US" sz="2000" b="1" dirty="0">
                <a:solidFill>
                  <a:schemeClr val="tx1"/>
                </a:solidFill>
              </a:rPr>
              <a:t> (2023): </a:t>
            </a:r>
            <a:r>
              <a:rPr lang="en-US" sz="2000" dirty="0">
                <a:solidFill>
                  <a:schemeClr val="tx1"/>
                </a:solidFill>
              </a:rPr>
              <a:t>9,1%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Selitveni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prirast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</a:t>
            </a:r>
            <a:r>
              <a:rPr lang="en-US" sz="2000" b="1" dirty="0">
                <a:solidFill>
                  <a:schemeClr val="tx1"/>
                </a:solidFill>
              </a:rPr>
              <a:t> 1.000 </a:t>
            </a:r>
            <a:r>
              <a:rPr lang="en-US" sz="2000" b="1" dirty="0" err="1">
                <a:solidFill>
                  <a:schemeClr val="tx1"/>
                </a:solidFill>
              </a:rPr>
              <a:t>prebivalcev</a:t>
            </a:r>
            <a:r>
              <a:rPr lang="en-US" sz="2000" b="1" dirty="0">
                <a:solidFill>
                  <a:schemeClr val="tx1"/>
                </a:solidFill>
              </a:rPr>
              <a:t> (2022): </a:t>
            </a:r>
            <a:r>
              <a:rPr lang="en-US" sz="2000" dirty="0">
                <a:solidFill>
                  <a:schemeClr val="tx1"/>
                </a:solidFill>
              </a:rPr>
              <a:t>7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Gostota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poselitve</a:t>
            </a:r>
            <a:r>
              <a:rPr lang="en-US" sz="2000" b="1" dirty="0">
                <a:solidFill>
                  <a:schemeClr val="tx1"/>
                </a:solidFill>
              </a:rPr>
              <a:t> (2023): </a:t>
            </a:r>
            <a:r>
              <a:rPr lang="en-US" sz="2000" dirty="0">
                <a:solidFill>
                  <a:schemeClr val="tx1"/>
                </a:solidFill>
              </a:rPr>
              <a:t>104,4 </a:t>
            </a:r>
            <a:r>
              <a:rPr lang="en-US" sz="2000" dirty="0" err="1">
                <a:solidFill>
                  <a:schemeClr val="tx1"/>
                </a:solidFill>
              </a:rPr>
              <a:t>prebival</a:t>
            </a:r>
            <a:r>
              <a:rPr lang="sl-SI" sz="2000" dirty="0">
                <a:solidFill>
                  <a:schemeClr val="tx1"/>
                </a:solidFill>
              </a:rPr>
              <a:t>cev</a:t>
            </a:r>
            <a:r>
              <a:rPr lang="en-US" sz="2000" dirty="0">
                <a:solidFill>
                  <a:schemeClr val="tx1"/>
                </a:solidFill>
              </a:rPr>
              <a:t>/km2</a:t>
            </a:r>
            <a:endParaRPr lang="en-SI" sz="2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Thinking Vectors &amp; Illustrations for Free Download | Freepik">
            <a:extLst>
              <a:ext uri="{FF2B5EF4-FFF2-40B4-BE49-F238E27FC236}">
                <a16:creationId xmlns:a16="http://schemas.microsoft.com/office/drawing/2014/main" id="{D07DFBA0-DF1B-FBE9-19F2-FB92C55EA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r="-2" b="-2"/>
          <a:stretch/>
        </p:blipFill>
        <p:spPr bwMode="auto">
          <a:xfrm>
            <a:off x="7084660" y="1143000"/>
            <a:ext cx="47548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6" name="Rectangle 2105">
            <a:extLst>
              <a:ext uri="{FF2B5EF4-FFF2-40B4-BE49-F238E27FC236}">
                <a16:creationId xmlns:a16="http://schemas.microsoft.com/office/drawing/2014/main" id="{9C2FEDF6-F60C-4313-BC66-51AF20AB3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839540" y="1143000"/>
            <a:ext cx="352460" cy="4572000"/>
          </a:xfrm>
          <a:prstGeom prst="rect">
            <a:avLst/>
          </a:prstGeom>
          <a:solidFill>
            <a:srgbClr val="FC7C5C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108" name="Straight Connector 2107">
            <a:extLst>
              <a:ext uri="{FF2B5EF4-FFF2-40B4-BE49-F238E27FC236}">
                <a16:creationId xmlns:a16="http://schemas.microsoft.com/office/drawing/2014/main" id="{552757AA-E99D-44ED-A804-DA2F1791A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C7C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0" name="Straight Connector 2109">
            <a:extLst>
              <a:ext uri="{FF2B5EF4-FFF2-40B4-BE49-F238E27FC236}">
                <a16:creationId xmlns:a16="http://schemas.microsoft.com/office/drawing/2014/main" id="{FE74BA33-262A-49BB-92B7-8C02967D7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C7C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2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27976-41C3-E5C2-E6CC-12D1CE947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1" b="1632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43657E-220F-DAF6-62EB-687C79138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01" y="1732247"/>
            <a:ext cx="9916996" cy="1811621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PREBIVALSTVO SLOVENIJE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 SKOZI ČAS</a:t>
            </a:r>
            <a:endParaRPr lang="en-SI" sz="4800" dirty="0">
              <a:solidFill>
                <a:srgbClr val="FFFFFF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4EDDD7A-82C9-7407-7C36-1D02D4E1A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501" y="3702502"/>
            <a:ext cx="9916996" cy="8070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9. </a:t>
            </a:r>
            <a:r>
              <a:rPr lang="en-US" dirty="0" err="1">
                <a:solidFill>
                  <a:srgbClr val="FFFFFF"/>
                </a:solidFill>
              </a:rPr>
              <a:t>razred</a:t>
            </a:r>
            <a:endParaRPr lang="en-S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B326-65DC-CAF2-C341-CEC41C70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-1828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7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C2D4-4BDA-0ECC-F677-21DBD90B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SPREMINJANJE ŠTEVILA PREBIVALCEV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FAEC-699F-CCE4-A6AD-E1FE8C2F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056-BE3F-B32A-1F95-8FFC4CE2D1B0}"/>
              </a:ext>
            </a:extLst>
          </p:cNvPr>
          <p:cNvSpPr txBox="1"/>
          <p:nvPr/>
        </p:nvSpPr>
        <p:spPr>
          <a:xfrm>
            <a:off x="1671557" y="3059668"/>
            <a:ext cx="37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 ZAČETKA 19. STOLETJA</a:t>
            </a:r>
            <a:endParaRPr lang="en-SI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3A1D3-4A57-546F-450D-83E6D921358F}"/>
              </a:ext>
            </a:extLst>
          </p:cNvPr>
          <p:cNvSpPr txBox="1"/>
          <p:nvPr/>
        </p:nvSpPr>
        <p:spPr>
          <a:xfrm>
            <a:off x="1677524" y="3470747"/>
            <a:ext cx="3720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Počasna</a:t>
            </a:r>
            <a:r>
              <a:rPr lang="en-US" sz="2000" dirty="0"/>
              <a:t> </a:t>
            </a: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prebivalstva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Veliko</a:t>
            </a:r>
            <a:r>
              <a:rPr lang="en-US" sz="2000" dirty="0"/>
              <a:t> </a:t>
            </a:r>
            <a:r>
              <a:rPr lang="en-US" sz="2000" dirty="0" err="1"/>
              <a:t>število</a:t>
            </a:r>
            <a:r>
              <a:rPr lang="en-US" sz="2000" dirty="0"/>
              <a:t> </a:t>
            </a:r>
            <a:r>
              <a:rPr lang="en-US" sz="2000" dirty="0" err="1"/>
              <a:t>otrok</a:t>
            </a:r>
            <a:r>
              <a:rPr lang="en-US" sz="2000" dirty="0"/>
              <a:t>  - </a:t>
            </a:r>
            <a:r>
              <a:rPr lang="en-US" sz="2000" dirty="0" err="1"/>
              <a:t>številni</a:t>
            </a:r>
            <a:r>
              <a:rPr lang="en-US" sz="2000" dirty="0"/>
              <a:t> </a:t>
            </a:r>
            <a:r>
              <a:rPr lang="en-US" sz="2000" dirty="0" err="1"/>
              <a:t>otroci</a:t>
            </a:r>
            <a:r>
              <a:rPr lang="en-US" sz="2000" dirty="0"/>
              <a:t> </a:t>
            </a:r>
            <a:r>
              <a:rPr lang="en-US" sz="2000" dirty="0" err="1"/>
              <a:t>umrejo</a:t>
            </a:r>
            <a:r>
              <a:rPr lang="en-US" sz="2000" dirty="0"/>
              <a:t>, </a:t>
            </a:r>
            <a:r>
              <a:rPr lang="en-US" sz="2000" dirty="0" err="1"/>
              <a:t>krajša</a:t>
            </a:r>
            <a:r>
              <a:rPr lang="en-US" sz="2000" dirty="0"/>
              <a:t> </a:t>
            </a:r>
            <a:r>
              <a:rPr lang="en-US" sz="2000" dirty="0" err="1"/>
              <a:t>življenjska</a:t>
            </a:r>
            <a:r>
              <a:rPr lang="en-US" sz="2000" dirty="0"/>
              <a:t> </a:t>
            </a:r>
            <a:r>
              <a:rPr lang="en-US" sz="2000" dirty="0" err="1"/>
              <a:t>doba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Zmanjšanje</a:t>
            </a:r>
            <a:r>
              <a:rPr lang="en-US" sz="2000" dirty="0"/>
              <a:t>/</a:t>
            </a:r>
            <a:r>
              <a:rPr lang="en-US" sz="2000" dirty="0" err="1"/>
              <a:t>ustavitev</a:t>
            </a:r>
            <a:r>
              <a:rPr lang="en-US" sz="2000" dirty="0"/>
              <a:t> </a:t>
            </a:r>
            <a:r>
              <a:rPr lang="en-US" sz="2000" dirty="0" err="1"/>
              <a:t>rasti</a:t>
            </a:r>
            <a:r>
              <a:rPr lang="en-US" sz="2000" dirty="0"/>
              <a:t> </a:t>
            </a:r>
            <a:r>
              <a:rPr lang="en-US" sz="2000" dirty="0" err="1"/>
              <a:t>zaradi</a:t>
            </a:r>
            <a:r>
              <a:rPr lang="en-US" sz="2000" dirty="0"/>
              <a:t> </a:t>
            </a:r>
            <a:r>
              <a:rPr lang="en-US" sz="2000" dirty="0" err="1"/>
              <a:t>epidemij</a:t>
            </a:r>
            <a:r>
              <a:rPr lang="en-US" sz="2000" dirty="0"/>
              <a:t>, </a:t>
            </a:r>
            <a:r>
              <a:rPr lang="en-US" sz="2000" dirty="0" err="1"/>
              <a:t>turških</a:t>
            </a:r>
            <a:r>
              <a:rPr lang="en-US" sz="2000" dirty="0"/>
              <a:t> </a:t>
            </a:r>
            <a:r>
              <a:rPr lang="en-US" sz="2000" dirty="0" err="1"/>
              <a:t>vpadov</a:t>
            </a:r>
            <a:r>
              <a:rPr lang="en-US" sz="2000" dirty="0"/>
              <a:t>, </a:t>
            </a:r>
            <a:r>
              <a:rPr lang="en-US" sz="2000" dirty="0" err="1"/>
              <a:t>vojn</a:t>
            </a:r>
            <a:r>
              <a:rPr lang="en-US" sz="2000" dirty="0"/>
              <a:t>.</a:t>
            </a:r>
            <a:endParaRPr lang="en-SI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A837F-A2C3-9D72-BECF-B3F3C4A3A059}"/>
              </a:ext>
            </a:extLst>
          </p:cNvPr>
          <p:cNvSpPr txBox="1"/>
          <p:nvPr/>
        </p:nvSpPr>
        <p:spPr>
          <a:xfrm>
            <a:off x="7207624" y="3059668"/>
            <a:ext cx="30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 SREDINI 19. STOLETJA</a:t>
            </a:r>
            <a:endParaRPr lang="en-SI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84DEB-1303-9E21-8900-F638A8D6FAD2}"/>
              </a:ext>
            </a:extLst>
          </p:cNvPr>
          <p:cNvSpPr txBox="1"/>
          <p:nvPr/>
        </p:nvSpPr>
        <p:spPr>
          <a:xfrm>
            <a:off x="6712246" y="3557300"/>
            <a:ext cx="4223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Hitrejša</a:t>
            </a:r>
            <a:r>
              <a:rPr lang="en-US" sz="2000" dirty="0"/>
              <a:t> </a:t>
            </a: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prebivalstva</a:t>
            </a:r>
            <a:r>
              <a:rPr lang="en-US" sz="2000" dirty="0"/>
              <a:t> - </a:t>
            </a:r>
            <a:r>
              <a:rPr lang="en-US" sz="2000" dirty="0" err="1"/>
              <a:t>izboljšanje</a:t>
            </a:r>
            <a:r>
              <a:rPr lang="en-US" sz="2000" dirty="0"/>
              <a:t> </a:t>
            </a:r>
            <a:r>
              <a:rPr lang="en-US" sz="2000" dirty="0" err="1"/>
              <a:t>življenjskih</a:t>
            </a:r>
            <a:r>
              <a:rPr lang="en-US" sz="2000" dirty="0"/>
              <a:t> </a:t>
            </a:r>
            <a:r>
              <a:rPr lang="en-US" sz="2000" dirty="0" err="1"/>
              <a:t>razmer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pPr algn="ctr"/>
            <a:r>
              <a:rPr lang="en-US" sz="2000" dirty="0" err="1"/>
              <a:t>Kljub</a:t>
            </a:r>
            <a:r>
              <a:rPr lang="en-US" sz="2000" dirty="0"/>
              <a:t> </a:t>
            </a:r>
            <a:r>
              <a:rPr lang="en-US" sz="2000" dirty="0" err="1"/>
              <a:t>temu</a:t>
            </a:r>
            <a:r>
              <a:rPr lang="en-US" sz="2000" dirty="0"/>
              <a:t> je </a:t>
            </a: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zaostajala</a:t>
            </a:r>
            <a:r>
              <a:rPr lang="en-US" sz="2000" dirty="0"/>
              <a:t> za </a:t>
            </a:r>
            <a:r>
              <a:rPr lang="en-US" sz="2000" dirty="0" err="1"/>
              <a:t>večjim</a:t>
            </a:r>
            <a:r>
              <a:rPr lang="en-US" sz="2000" dirty="0"/>
              <a:t> </a:t>
            </a:r>
            <a:r>
              <a:rPr lang="en-US" sz="2000" dirty="0" err="1"/>
              <a:t>delom</a:t>
            </a:r>
            <a:r>
              <a:rPr lang="en-US" sz="2000" dirty="0"/>
              <a:t> </a:t>
            </a:r>
            <a:r>
              <a:rPr lang="en-US" sz="2000" dirty="0" err="1"/>
              <a:t>Evrope</a:t>
            </a:r>
            <a:r>
              <a:rPr lang="en-US" sz="2000" dirty="0"/>
              <a:t> – </a:t>
            </a:r>
            <a:r>
              <a:rPr lang="en-US" sz="2000" dirty="0" err="1"/>
              <a:t>številni</a:t>
            </a:r>
            <a:r>
              <a:rPr lang="en-US" sz="2000" dirty="0"/>
              <a:t> se </a:t>
            </a:r>
            <a:r>
              <a:rPr lang="en-US" sz="2000" dirty="0" err="1"/>
              <a:t>izselijo</a:t>
            </a:r>
            <a:r>
              <a:rPr lang="en-US" sz="2000" dirty="0"/>
              <a:t> </a:t>
            </a:r>
            <a:r>
              <a:rPr lang="en-US" sz="2000" dirty="0" err="1"/>
              <a:t>zaradi</a:t>
            </a:r>
            <a:r>
              <a:rPr lang="en-US" sz="2000" dirty="0"/>
              <a:t> </a:t>
            </a:r>
            <a:r>
              <a:rPr lang="en-US" sz="2000" dirty="0" err="1"/>
              <a:t>ekonomskih</a:t>
            </a:r>
            <a:r>
              <a:rPr lang="en-US" sz="2000" dirty="0"/>
              <a:t> </a:t>
            </a:r>
            <a:r>
              <a:rPr lang="en-US" sz="2000" dirty="0" err="1"/>
              <a:t>razlogov</a:t>
            </a:r>
            <a:r>
              <a:rPr lang="en-US" sz="2000" dirty="0"/>
              <a:t>.</a:t>
            </a:r>
            <a:endParaRPr lang="en-SI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9ACD9B-CAF8-1B68-2594-BD8B2C60D91F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392155" y="3244334"/>
            <a:ext cx="18154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5AD524-C75D-1C29-70E0-4FA9618EF55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297755" y="3244334"/>
            <a:ext cx="21199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7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C2D4-4BDA-0ECC-F677-21DBD90B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SPREMINJANJE ŠTEVILA PREBIVALCEV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4FAEC-699F-CCE4-A6AD-E1FE8C2F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0B46A-6547-6ED2-EDFD-BB2BADB5636A}"/>
              </a:ext>
            </a:extLst>
          </p:cNvPr>
          <p:cNvSpPr txBox="1"/>
          <p:nvPr/>
        </p:nvSpPr>
        <p:spPr>
          <a:xfrm>
            <a:off x="1900519" y="3423998"/>
            <a:ext cx="367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 DRUGI SVETOVNI VOJNI</a:t>
            </a:r>
            <a:endParaRPr lang="en-SI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DF15F-35B9-C009-D54D-B097F3211982}"/>
              </a:ext>
            </a:extLst>
          </p:cNvPr>
          <p:cNvSpPr txBox="1"/>
          <p:nvPr/>
        </p:nvSpPr>
        <p:spPr>
          <a:xfrm>
            <a:off x="1698379" y="3869295"/>
            <a:ext cx="4124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2"/>
              </a:buClr>
            </a:pPr>
            <a:r>
              <a:rPr lang="en-US" sz="2000" dirty="0" err="1"/>
              <a:t>Hitrejša</a:t>
            </a:r>
            <a:r>
              <a:rPr lang="en-US" sz="2000" dirty="0"/>
              <a:t> </a:t>
            </a: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prebivalstva</a:t>
            </a:r>
            <a:r>
              <a:rPr lang="en-US" sz="2000" dirty="0"/>
              <a:t> – </a:t>
            </a:r>
            <a:r>
              <a:rPr lang="en-US" sz="2000" dirty="0" err="1"/>
              <a:t>večje</a:t>
            </a:r>
            <a:r>
              <a:rPr lang="en-US" sz="2000" dirty="0"/>
              <a:t> </a:t>
            </a:r>
            <a:r>
              <a:rPr lang="en-US" sz="2000" dirty="0" err="1"/>
              <a:t>število</a:t>
            </a:r>
            <a:r>
              <a:rPr lang="en-US" sz="2000" dirty="0"/>
              <a:t> </a:t>
            </a:r>
            <a:r>
              <a:rPr lang="en-US" sz="2000" dirty="0" err="1"/>
              <a:t>rojstev</a:t>
            </a:r>
            <a:r>
              <a:rPr lang="en-US" sz="2000" dirty="0"/>
              <a:t>, </a:t>
            </a:r>
            <a:r>
              <a:rPr lang="en-US" sz="2000" dirty="0" err="1"/>
              <a:t>priseljevanje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jugoslovanskih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Naraščanje</a:t>
            </a:r>
            <a:r>
              <a:rPr lang="en-US" sz="2000" dirty="0"/>
              <a:t> se </a:t>
            </a:r>
            <a:r>
              <a:rPr lang="en-US" sz="2000" dirty="0" err="1"/>
              <a:t>začne</a:t>
            </a:r>
            <a:r>
              <a:rPr lang="en-US" sz="2000" dirty="0"/>
              <a:t> </a:t>
            </a:r>
            <a:r>
              <a:rPr lang="en-US" sz="2000" dirty="0" err="1"/>
              <a:t>umirjati</a:t>
            </a:r>
            <a:r>
              <a:rPr lang="en-US" sz="2000" dirty="0"/>
              <a:t> v 80ih </a:t>
            </a:r>
            <a:r>
              <a:rPr lang="en-US" sz="2000" dirty="0" err="1"/>
              <a:t>letih</a:t>
            </a:r>
            <a:r>
              <a:rPr lang="en-US" sz="2000" dirty="0"/>
              <a:t>.</a:t>
            </a:r>
            <a:br>
              <a:rPr lang="en-US" sz="2000" dirty="0"/>
            </a:br>
            <a:endParaRPr lang="en-SI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B5AD4-7FC7-B4B3-CF1A-0887F837B8C3}"/>
              </a:ext>
            </a:extLst>
          </p:cNvPr>
          <p:cNvSpPr txBox="1"/>
          <p:nvPr/>
        </p:nvSpPr>
        <p:spPr>
          <a:xfrm>
            <a:off x="7702235" y="3423998"/>
            <a:ext cx="139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DANES</a:t>
            </a:r>
            <a:endParaRPr lang="en-SI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B6E76-DF79-6EBC-50AC-62120DCC830A}"/>
              </a:ext>
            </a:extLst>
          </p:cNvPr>
          <p:cNvSpPr txBox="1"/>
          <p:nvPr/>
        </p:nvSpPr>
        <p:spPr>
          <a:xfrm>
            <a:off x="6928005" y="3921631"/>
            <a:ext cx="2944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2"/>
              </a:buClr>
            </a:pPr>
            <a:r>
              <a:rPr lang="en-US" sz="2000" dirty="0" err="1"/>
              <a:t>Počasna</a:t>
            </a:r>
            <a:r>
              <a:rPr lang="en-US" sz="2000" dirty="0"/>
              <a:t> </a:t>
            </a: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prebivalstva</a:t>
            </a:r>
            <a:r>
              <a:rPr lang="en-US" sz="2000" dirty="0"/>
              <a:t> – </a:t>
            </a:r>
            <a:r>
              <a:rPr lang="en-US" sz="2000" dirty="0" err="1"/>
              <a:t>majhno</a:t>
            </a:r>
            <a:r>
              <a:rPr lang="en-US" sz="2000" dirty="0"/>
              <a:t> </a:t>
            </a:r>
            <a:r>
              <a:rPr lang="en-US" sz="2000" dirty="0" err="1"/>
              <a:t>število</a:t>
            </a:r>
            <a:r>
              <a:rPr lang="en-US" sz="2000" dirty="0"/>
              <a:t> </a:t>
            </a:r>
            <a:r>
              <a:rPr lang="en-US" sz="2000" dirty="0" err="1"/>
              <a:t>rojstev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Primerljivo</a:t>
            </a:r>
            <a:r>
              <a:rPr lang="en-US" sz="2000" dirty="0"/>
              <a:t> z </a:t>
            </a:r>
            <a:r>
              <a:rPr lang="en-US" sz="2000" dirty="0" err="1"/>
              <a:t>večino</a:t>
            </a:r>
            <a:r>
              <a:rPr lang="en-US" sz="2000" dirty="0"/>
              <a:t> </a:t>
            </a:r>
            <a:r>
              <a:rPr lang="en-US" sz="2000" dirty="0" err="1"/>
              <a:t>evropskih</a:t>
            </a:r>
            <a:r>
              <a:rPr lang="en-US" sz="2000" dirty="0"/>
              <a:t> </a:t>
            </a:r>
            <a:r>
              <a:rPr lang="en-US" sz="2000" dirty="0" err="1"/>
              <a:t>držav</a:t>
            </a:r>
            <a:r>
              <a:rPr lang="en-US" sz="2000" dirty="0"/>
              <a:t>.</a:t>
            </a:r>
            <a:endParaRPr lang="en-SI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6BEA2D-26B4-849C-87BA-D96005C6039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3706" y="3608664"/>
            <a:ext cx="18468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F8988C-79ED-27AE-FDFB-F86380E8DC85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577763" y="3608664"/>
            <a:ext cx="21244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9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105">
            <a:extLst>
              <a:ext uri="{FF2B5EF4-FFF2-40B4-BE49-F238E27FC236}">
                <a16:creationId xmlns:a16="http://schemas.microsoft.com/office/drawing/2014/main" id="{94B53B4F-080C-8523-03AD-871CC3B8D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08" name="Rectangle 3107">
            <a:extLst>
              <a:ext uri="{FF2B5EF4-FFF2-40B4-BE49-F238E27FC236}">
                <a16:creationId xmlns:a16="http://schemas.microsoft.com/office/drawing/2014/main" id="{D53B790B-70BD-FD52-2540-F1DA4882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10" name="Straight Connector 3109">
            <a:extLst>
              <a:ext uri="{FF2B5EF4-FFF2-40B4-BE49-F238E27FC236}">
                <a16:creationId xmlns:a16="http://schemas.microsoft.com/office/drawing/2014/main" id="{7D4FC5F0-CBD6-AEEB-4902-28D624068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2" name="Straight Connector 3111">
            <a:extLst>
              <a:ext uri="{FF2B5EF4-FFF2-40B4-BE49-F238E27FC236}">
                <a16:creationId xmlns:a16="http://schemas.microsoft.com/office/drawing/2014/main" id="{FA9EB4DB-DDA5-1A45-7D87-B2BF67D2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16" name="Rectangle 3115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18" name="Rectangle 3117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81DBE9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20" name="Rectangle 3119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9DFFD-AF55-B2EF-E227-D7625565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-18288"/>
            <a:ext cx="6858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pic>
        <p:nvPicPr>
          <p:cNvPr id="3078" name="Picture 6" descr="No description available.">
            <a:extLst>
              <a:ext uri="{FF2B5EF4-FFF2-40B4-BE49-F238E27FC236}">
                <a16:creationId xmlns:a16="http://schemas.microsoft.com/office/drawing/2014/main" id="{5B815565-4208-1440-722A-F578669FE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" r="1095" b="10800"/>
          <a:stretch/>
        </p:blipFill>
        <p:spPr bwMode="auto">
          <a:xfrm>
            <a:off x="422145" y="882103"/>
            <a:ext cx="8680653" cy="48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080B6A-6AC7-7E47-94D1-0A2C61CBC8ED}"/>
              </a:ext>
            </a:extLst>
          </p:cNvPr>
          <p:cNvSpPr txBox="1"/>
          <p:nvPr/>
        </p:nvSpPr>
        <p:spPr>
          <a:xfrm>
            <a:off x="9311951" y="2680564"/>
            <a:ext cx="2099387" cy="309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Na </a:t>
            </a:r>
            <a:r>
              <a:rPr lang="en-US" dirty="0" err="1"/>
              <a:t>grafu</a:t>
            </a:r>
            <a:r>
              <a:rPr lang="en-US" dirty="0"/>
              <a:t> </a:t>
            </a:r>
            <a:r>
              <a:rPr lang="en-US" dirty="0" err="1"/>
              <a:t>poišči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točki</a:t>
            </a:r>
            <a:r>
              <a:rPr lang="en-US" dirty="0"/>
              <a:t>, ki </a:t>
            </a:r>
            <a:r>
              <a:rPr lang="en-US" dirty="0" err="1"/>
              <a:t>prikazujeta</a:t>
            </a:r>
            <a:r>
              <a:rPr lang="en-US" dirty="0"/>
              <a:t> </a:t>
            </a:r>
            <a:r>
              <a:rPr lang="en-US" dirty="0" err="1"/>
              <a:t>upad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</a:t>
            </a:r>
            <a:r>
              <a:rPr lang="en-US" dirty="0" err="1"/>
              <a:t>prebivalcev</a:t>
            </a:r>
            <a:r>
              <a:rPr lang="en-US" dirty="0"/>
              <a:t> in </a:t>
            </a:r>
            <a:r>
              <a:rPr lang="en-US" dirty="0" err="1"/>
              <a:t>pojasni</a:t>
            </a:r>
            <a:r>
              <a:rPr lang="en-US" dirty="0"/>
              <a:t> </a:t>
            </a:r>
            <a:r>
              <a:rPr lang="en-US" dirty="0" err="1"/>
              <a:t>zakaj</a:t>
            </a:r>
            <a:r>
              <a:rPr lang="en-US" dirty="0"/>
              <a:t> se je to </a:t>
            </a:r>
            <a:r>
              <a:rPr lang="en-US" dirty="0" err="1"/>
              <a:t>zgodilo</a:t>
            </a:r>
            <a:r>
              <a:rPr lang="en-US" dirty="0"/>
              <a:t>.</a:t>
            </a:r>
          </a:p>
        </p:txBody>
      </p:sp>
      <p:cxnSp>
        <p:nvCxnSpPr>
          <p:cNvPr id="3122" name="Straight Connector 3121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81DBE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4" name="Straight Connector 3123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81DBE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6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6186370A-7D90-48F7-B93A-F5621720A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1A9038BE-6A17-40FF-81FE-AB75B719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0B746F1B-EB94-41AF-9BAF-630674421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C1F14A-9585-D691-1C49-A06C6D85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4" y="829416"/>
            <a:ext cx="7008431" cy="2135867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accent5"/>
                </a:solidFill>
              </a:rPr>
              <a:t>POPIS PREBIVALSTVA</a:t>
            </a:r>
            <a:endParaRPr lang="en-SI" sz="48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433A3-A09C-0314-661F-03067ED3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89E649-4BD5-9AA8-BA88-53C73E675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44" y="3169701"/>
            <a:ext cx="7008431" cy="3095445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 </a:t>
            </a:r>
            <a:r>
              <a:rPr lang="en-US" sz="2200" dirty="0" err="1">
                <a:solidFill>
                  <a:schemeClr val="tx1"/>
                </a:solidFill>
              </a:rPr>
              <a:t>popisi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prebivalstva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spremljamo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spreminjanje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števila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prebivalcev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Včasih</a:t>
            </a:r>
            <a:r>
              <a:rPr lang="en-US" sz="2200" dirty="0">
                <a:solidFill>
                  <a:schemeClr val="tx1"/>
                </a:solidFill>
              </a:rPr>
              <a:t> so </a:t>
            </a:r>
            <a:r>
              <a:rPr lang="en-US" sz="2200" dirty="0" err="1">
                <a:solidFill>
                  <a:schemeClr val="tx1"/>
                </a:solidFill>
              </a:rPr>
              <a:t>popisi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potekali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klasično</a:t>
            </a:r>
            <a:r>
              <a:rPr lang="en-US" sz="2200" dirty="0">
                <a:solidFill>
                  <a:schemeClr val="tx1"/>
                </a:solidFill>
              </a:rPr>
              <a:t> (s </a:t>
            </a:r>
            <a:r>
              <a:rPr lang="en-US" sz="2200" dirty="0" err="1">
                <a:solidFill>
                  <a:schemeClr val="tx1"/>
                </a:solidFill>
              </a:rPr>
              <a:t>terenskim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delom</a:t>
            </a:r>
            <a:r>
              <a:rPr lang="en-US" sz="2200" dirty="0">
                <a:solidFill>
                  <a:schemeClr val="tx1"/>
                </a:solidFill>
              </a:rPr>
              <a:t>), </a:t>
            </a:r>
            <a:r>
              <a:rPr lang="en-US" sz="2200" dirty="0" err="1">
                <a:solidFill>
                  <a:schemeClr val="tx1"/>
                </a:solidFill>
              </a:rPr>
              <a:t>danes</a:t>
            </a:r>
            <a:r>
              <a:rPr lang="en-US" sz="2200" dirty="0">
                <a:solidFill>
                  <a:schemeClr val="tx1"/>
                </a:solidFill>
              </a:rPr>
              <a:t> pa </a:t>
            </a:r>
            <a:r>
              <a:rPr lang="en-US" sz="2200" dirty="0" err="1">
                <a:solidFill>
                  <a:schemeClr val="tx1"/>
                </a:solidFill>
              </a:rPr>
              <a:t>popis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poteka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registrsko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Statistični</a:t>
            </a:r>
            <a:r>
              <a:rPr lang="en-US" sz="2200" dirty="0">
                <a:solidFill>
                  <a:schemeClr val="tx1"/>
                </a:solidFill>
              </a:rPr>
              <a:t> urad </a:t>
            </a:r>
            <a:r>
              <a:rPr lang="en-US" sz="2200" dirty="0" err="1">
                <a:solidFill>
                  <a:schemeClr val="tx1"/>
                </a:solidFill>
              </a:rPr>
              <a:t>pridobi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podatke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obstoječih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virov</a:t>
            </a:r>
            <a:r>
              <a:rPr lang="en-US" sz="2200" dirty="0">
                <a:solidFill>
                  <a:schemeClr val="tx1"/>
                </a:solidFill>
              </a:rPr>
              <a:t>). 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Osnovni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podatki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>
                <a:solidFill>
                  <a:schemeClr val="tx1"/>
                </a:solidFill>
              </a:rPr>
              <a:t>vseh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prebivalcih</a:t>
            </a:r>
            <a:r>
              <a:rPr lang="en-US" sz="2200" dirty="0">
                <a:solidFill>
                  <a:schemeClr val="tx1"/>
                </a:solidFill>
              </a:rPr>
              <a:t> so v </a:t>
            </a:r>
            <a:r>
              <a:rPr lang="en-US" sz="2200" dirty="0" err="1">
                <a:solidFill>
                  <a:schemeClr val="tx1"/>
                </a:solidFill>
              </a:rPr>
              <a:t>centralnem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registru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prebivalstva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en-SI" sz="2200" dirty="0">
              <a:solidFill>
                <a:schemeClr val="tx1"/>
              </a:solidFill>
            </a:endParaRPr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2C8ABDC5-2AC0-4E31-8744-FACDC1B33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2" y="680186"/>
            <a:ext cx="688785" cy="5477813"/>
          </a:xfrm>
          <a:prstGeom prst="rect">
            <a:avLst/>
          </a:prstGeom>
          <a:solidFill>
            <a:srgbClr val="46BFEF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098" name="Picture 2" descr="Statistični urad Republike Slovenije - SURS | Ljubljana">
            <a:extLst>
              <a:ext uri="{FF2B5EF4-FFF2-40B4-BE49-F238E27FC236}">
                <a16:creationId xmlns:a16="http://schemas.microsoft.com/office/drawing/2014/main" id="{FD8756DE-AD00-D13A-F227-8D621764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080" y="2052613"/>
            <a:ext cx="2752775" cy="27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6" name="Straight Connector 4125">
            <a:extLst>
              <a:ext uri="{FF2B5EF4-FFF2-40B4-BE49-F238E27FC236}">
                <a16:creationId xmlns:a16="http://schemas.microsoft.com/office/drawing/2014/main" id="{A0F0A2E1-1F18-4CF7-A33C-17302F1A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46BF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8" name="Straight Connector 4127">
            <a:extLst>
              <a:ext uri="{FF2B5EF4-FFF2-40B4-BE49-F238E27FC236}">
                <a16:creationId xmlns:a16="http://schemas.microsoft.com/office/drawing/2014/main" id="{D100C619-2991-4D0C-8B1F-2CCE3A282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46BF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4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259</Words>
  <Application>Microsoft Office PowerPoint</Application>
  <PresentationFormat>Širokozaslonsko</PresentationFormat>
  <Paragraphs>34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Dante</vt:lpstr>
      <vt:lpstr>Dante (Headings)2</vt:lpstr>
      <vt:lpstr>Helvetica Neue Medium</vt:lpstr>
      <vt:lpstr>Wingdings 2</vt:lpstr>
      <vt:lpstr>OffsetVTI</vt:lpstr>
      <vt:lpstr>PREBIVALSTVO SLOVENIJE</vt:lpstr>
      <vt:lpstr>STATISTIKA</vt:lpstr>
      <vt:lpstr>PREBIVALSTVO SLOVENIJE  SKOZI ČAS</vt:lpstr>
      <vt:lpstr>SPREMINJANJE ŠTEVILA PREBIVALCEV</vt:lpstr>
      <vt:lpstr>SPREMINJANJE ŠTEVILA PREBIVALCEV</vt:lpstr>
      <vt:lpstr>PowerPointova predstavitev</vt:lpstr>
      <vt:lpstr>POPIS PREBIVALSTVA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PREBIVALSTVO SLOVENIJE</dc:title>
  <dc:creator>Kastelic, Monika</dc:creator>
  <cp:lastModifiedBy>SIO Administrator</cp:lastModifiedBy>
  <cp:revision>2</cp:revision>
  <dcterms:created xsi:type="dcterms:W3CDTF">2023-10-24T10:06:20Z</dcterms:created>
  <dcterms:modified xsi:type="dcterms:W3CDTF">2023-10-24T11:44:53Z</dcterms:modified>
</cp:coreProperties>
</file>