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8" r:id="rId4"/>
    <p:sldId id="259" r:id="rId5"/>
    <p:sldId id="261" r:id="rId6"/>
    <p:sldId id="262" r:id="rId7"/>
    <p:sldId id="263" r:id="rId8"/>
    <p:sldId id="266" r:id="rId9"/>
    <p:sldId id="264" r:id="rId10"/>
    <p:sldId id="265" r:id="rId1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0BB"/>
    <a:srgbClr val="F4D22B"/>
    <a:srgbClr val="C94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103" d="100"/>
          <a:sy n="103" d="100"/>
        </p:scale>
        <p:origin x="2028"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6107"/>
            <a:ext cx="7886700" cy="1036954"/>
          </a:xfrm>
        </p:spPr>
        <p:txBody>
          <a:bodyPr/>
          <a:lstStyle/>
          <a:p>
            <a:r>
              <a:rPr lang="sl-SI" dirty="0" smtClean="0">
                <a:solidFill>
                  <a:schemeClr val="bg1">
                    <a:lumMod val="65000"/>
                  </a:schemeClr>
                </a:solidFill>
              </a:rPr>
              <a:t>Glavni premisleki</a:t>
            </a:r>
            <a:r>
              <a:rPr lang="en-GB" dirty="0"/>
              <a:t/>
            </a:r>
            <a:br>
              <a:rPr lang="en-GB" dirty="0"/>
            </a:br>
            <a:endParaRPr lang="en-GB" dirty="0">
              <a:solidFill>
                <a:schemeClr val="bg1">
                  <a:lumMod val="65000"/>
                </a:schemeClr>
              </a:solidFill>
            </a:endParaRPr>
          </a:p>
        </p:txBody>
      </p:sp>
      <p:sp>
        <p:nvSpPr>
          <p:cNvPr id="3" name="Content Placeholder 2"/>
          <p:cNvSpPr>
            <a:spLocks noGrp="1"/>
          </p:cNvSpPr>
          <p:nvPr>
            <p:ph idx="1"/>
          </p:nvPr>
        </p:nvSpPr>
        <p:spPr>
          <a:xfrm>
            <a:off x="628650" y="1569720"/>
            <a:ext cx="7212330" cy="4607243"/>
          </a:xfrm>
          <a:solidFill>
            <a:schemeClr val="bg1"/>
          </a:solidFill>
        </p:spPr>
        <p:txBody>
          <a:bodyPr/>
          <a:lstStyle/>
          <a:p>
            <a:r>
              <a:rPr lang="sl-SI" sz="2000" dirty="0" smtClean="0"/>
              <a:t>Skrbno načrtujte </a:t>
            </a:r>
            <a:r>
              <a:rPr lang="sl-SI" sz="2000" dirty="0" smtClean="0">
                <a:solidFill>
                  <a:srgbClr val="0090BB"/>
                </a:solidFill>
              </a:rPr>
              <a:t>začetne kot tudi tekoče stroške.</a:t>
            </a:r>
          </a:p>
          <a:p>
            <a:r>
              <a:rPr lang="en-GB" sz="2000" dirty="0" smtClean="0"/>
              <a:t>D</a:t>
            </a:r>
            <a:r>
              <a:rPr lang="sl-SI" sz="2000" dirty="0" err="1" smtClean="0"/>
              <a:t>oločite</a:t>
            </a:r>
            <a:r>
              <a:rPr lang="sl-SI" sz="2000" dirty="0" smtClean="0"/>
              <a:t> </a:t>
            </a:r>
            <a:r>
              <a:rPr lang="en-GB" sz="2000" dirty="0" smtClean="0">
                <a:solidFill>
                  <a:srgbClr val="0090BB"/>
                </a:solidFill>
              </a:rPr>
              <a:t>standard</a:t>
            </a:r>
            <a:r>
              <a:rPr lang="sl-SI" sz="2000" dirty="0" smtClean="0">
                <a:solidFill>
                  <a:srgbClr val="0090BB"/>
                </a:solidFill>
              </a:rPr>
              <a:t>ne postopke in pravila</a:t>
            </a:r>
            <a:r>
              <a:rPr lang="en-GB" sz="2000" dirty="0" smtClean="0">
                <a:solidFill>
                  <a:srgbClr val="0090BB"/>
                </a:solidFill>
              </a:rPr>
              <a:t> </a:t>
            </a:r>
            <a:r>
              <a:rPr lang="sl-SI" sz="2000" dirty="0" smtClean="0"/>
              <a:t>preden se knjižnica igrač odpre.</a:t>
            </a:r>
            <a:endParaRPr lang="en-GB" sz="2000" dirty="0" smtClean="0"/>
          </a:p>
          <a:p>
            <a:r>
              <a:rPr lang="sl-SI" sz="2000" dirty="0" smtClean="0"/>
              <a:t>Člani morajo izpolniti </a:t>
            </a:r>
            <a:r>
              <a:rPr lang="sl-SI" sz="2000" dirty="0" smtClean="0">
                <a:solidFill>
                  <a:srgbClr val="0090BB"/>
                </a:solidFill>
              </a:rPr>
              <a:t>pristopnico.</a:t>
            </a:r>
          </a:p>
          <a:p>
            <a:r>
              <a:rPr lang="sl-SI" sz="2000" dirty="0" smtClean="0"/>
              <a:t>Skrbno izberite igrače, ki jih boste nudili v knjižnici. </a:t>
            </a:r>
            <a:endParaRPr lang="en-GB" sz="2000" dirty="0" smtClean="0"/>
          </a:p>
          <a:p>
            <a:r>
              <a:rPr lang="sl-SI" sz="2000" dirty="0" smtClean="0"/>
              <a:t>Igrače razporedite tako, da bodo </a:t>
            </a:r>
            <a:r>
              <a:rPr lang="sl-SI" sz="2000" dirty="0" smtClean="0">
                <a:solidFill>
                  <a:srgbClr val="0090BB"/>
                </a:solidFill>
              </a:rPr>
              <a:t>privlačne in dosegljive otrokom</a:t>
            </a:r>
            <a:r>
              <a:rPr lang="en-GB" sz="2000" dirty="0" smtClean="0"/>
              <a:t> </a:t>
            </a:r>
            <a:r>
              <a:rPr lang="sl-SI" sz="2000" dirty="0" smtClean="0"/>
              <a:t>in ob tem upoštevajte potrebe otrok in staršev.</a:t>
            </a:r>
          </a:p>
          <a:p>
            <a:r>
              <a:rPr lang="sl-SI" sz="2000" dirty="0" smtClean="0"/>
              <a:t>Skrbno beležite </a:t>
            </a:r>
            <a:r>
              <a:rPr lang="sl-SI" sz="2000" dirty="0" smtClean="0">
                <a:solidFill>
                  <a:srgbClr val="0090BB"/>
                </a:solidFill>
              </a:rPr>
              <a:t>podatke o izposoji in vračilu igrač,</a:t>
            </a:r>
            <a:r>
              <a:rPr lang="en-GB" sz="2000" dirty="0" smtClean="0">
                <a:solidFill>
                  <a:srgbClr val="0090BB"/>
                </a:solidFill>
              </a:rPr>
              <a:t> </a:t>
            </a:r>
            <a:r>
              <a:rPr lang="sl-SI" sz="2000" dirty="0" smtClean="0"/>
              <a:t>kot tudi izgubo ali poškodovanje</a:t>
            </a:r>
            <a:r>
              <a:rPr lang="sl-SI" sz="2000" smtClean="0"/>
              <a:t>. </a:t>
            </a:r>
            <a:endParaRPr lang="en-GB" sz="2000" dirty="0" smtClean="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110000"/>
                    </a14:imgEffect>
                    <a14:imgEffect>
                      <a14:brightnessContrast bright="-16000" contrast="-26000"/>
                    </a14:imgEffect>
                  </a14:imgLayer>
                </a14:imgProps>
              </a:ext>
              <a:ext uri="{28A0092B-C50C-407E-A947-70E740481C1C}">
                <a14:useLocalDpi xmlns:a14="http://schemas.microsoft.com/office/drawing/2010/main" val="0"/>
              </a:ext>
            </a:extLst>
          </a:blip>
          <a:stretch>
            <a:fillRect/>
          </a:stretch>
        </p:blipFill>
        <p:spPr>
          <a:xfrm>
            <a:off x="6005352" y="3809012"/>
            <a:ext cx="3251941" cy="3251941"/>
          </a:xfrm>
          <a:prstGeom prst="rect">
            <a:avLst/>
          </a:prstGeom>
        </p:spPr>
      </p:pic>
    </p:spTree>
    <p:extLst>
      <p:ext uri="{BB962C8B-B14F-4D97-AF65-F5344CB8AC3E}">
        <p14:creationId xmlns:p14="http://schemas.microsoft.com/office/powerpoint/2010/main" val="2808387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725" y="1236663"/>
            <a:ext cx="7886700" cy="4351337"/>
          </a:xfrm>
        </p:spPr>
        <p:txBody>
          <a:bodyPr/>
          <a:lstStyle/>
          <a:p>
            <a:pPr marL="0" indent="0" eaLnBrk="1" fontAlgn="auto" hangingPunct="1">
              <a:spcAft>
                <a:spcPts val="0"/>
              </a:spcAft>
              <a:buFont typeface="Arial" panose="020B0604020202020204" pitchFamily="34" charset="0"/>
              <a:buNone/>
              <a:defRPr/>
            </a:pPr>
            <a:r>
              <a:rPr lang="sl-SI" sz="3600" dirty="0" smtClean="0">
                <a:solidFill>
                  <a:srgbClr val="008BB4"/>
                </a:solidFill>
              </a:rPr>
              <a:t>Knjižnica igrač kot prostor za igro</a:t>
            </a:r>
            <a:endParaRPr lang="en-US" sz="3600" dirty="0" smtClean="0">
              <a:solidFill>
                <a:srgbClr val="008BB4"/>
              </a:solidFill>
            </a:endParaRPr>
          </a:p>
          <a:p>
            <a:pPr marL="0" indent="0" eaLnBrk="1" fontAlgn="auto" hangingPunct="1">
              <a:spcAft>
                <a:spcPts val="0"/>
              </a:spcAft>
              <a:buFont typeface="Arial" panose="020B0604020202020204" pitchFamily="34" charset="0"/>
              <a:buNone/>
              <a:defRPr/>
            </a:pPr>
            <a:endParaRPr lang="en-US" sz="3600" dirty="0">
              <a:solidFill>
                <a:srgbClr val="C9423B"/>
              </a:solidFill>
            </a:endParaRPr>
          </a:p>
        </p:txBody>
      </p:sp>
      <p:pic>
        <p:nvPicPr>
          <p:cNvPr id="921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9350" y="2487613"/>
            <a:ext cx="291465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763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04408"/>
            <a:ext cx="7886700" cy="1087659"/>
          </a:xfrm>
        </p:spPr>
        <p:txBody>
          <a:bodyPr/>
          <a:lstStyle/>
          <a:p>
            <a:r>
              <a:rPr lang="sl-SI" dirty="0" smtClean="0">
                <a:solidFill>
                  <a:srgbClr val="C9423B"/>
                </a:solidFill>
              </a:rPr>
              <a:t>Kako upravljati knjižnico igrač?</a:t>
            </a:r>
            <a:endParaRPr lang="nl-NL" dirty="0">
              <a:solidFill>
                <a:srgbClr val="C9423B"/>
              </a:solidFill>
            </a:endParaRPr>
          </a:p>
        </p:txBody>
      </p:sp>
      <p:sp>
        <p:nvSpPr>
          <p:cNvPr id="3" name="Content Placeholder 2"/>
          <p:cNvSpPr>
            <a:spLocks noGrp="1"/>
          </p:cNvSpPr>
          <p:nvPr>
            <p:ph idx="1"/>
          </p:nvPr>
        </p:nvSpPr>
        <p:spPr/>
        <p:txBody>
          <a:bodyPr/>
          <a:lstStyle/>
          <a:p>
            <a:r>
              <a:rPr lang="sl-SI" dirty="0" smtClean="0">
                <a:solidFill>
                  <a:schemeClr val="bg2">
                    <a:lumMod val="50000"/>
                  </a:schemeClr>
                </a:solidFill>
              </a:rPr>
              <a:t>Administracija</a:t>
            </a:r>
          </a:p>
          <a:p>
            <a:endParaRPr lang="sl-SI" dirty="0">
              <a:solidFill>
                <a:schemeClr val="bg2">
                  <a:lumMod val="50000"/>
                </a:schemeClr>
              </a:solidFill>
            </a:endParaRPr>
          </a:p>
          <a:p>
            <a:r>
              <a:rPr lang="sl-SI" dirty="0" smtClean="0">
                <a:solidFill>
                  <a:schemeClr val="bg2">
                    <a:lumMod val="50000"/>
                  </a:schemeClr>
                </a:solidFill>
              </a:rPr>
              <a:t>O igračah</a:t>
            </a:r>
          </a:p>
          <a:p>
            <a:endParaRPr lang="sl-SI" dirty="0">
              <a:solidFill>
                <a:schemeClr val="bg2">
                  <a:lumMod val="50000"/>
                </a:schemeClr>
              </a:solidFill>
            </a:endParaRPr>
          </a:p>
          <a:p>
            <a:r>
              <a:rPr lang="sl-SI" dirty="0" smtClean="0">
                <a:solidFill>
                  <a:schemeClr val="bg2">
                    <a:lumMod val="50000"/>
                  </a:schemeClr>
                </a:solidFill>
              </a:rPr>
              <a:t>Beleženje podatkov</a:t>
            </a:r>
            <a:endParaRPr lang="sl-SI" dirty="0">
              <a:solidFill>
                <a:schemeClr val="bg2">
                  <a:lumMod val="50000"/>
                </a:schemeClr>
              </a:solidFill>
            </a:endParaRPr>
          </a:p>
          <a:p>
            <a:endParaRPr lang="sl-SI" dirty="0" smtClean="0">
              <a:solidFill>
                <a:schemeClr val="bg2">
                  <a:lumMod val="50000"/>
                </a:schemeClr>
              </a:solidFill>
            </a:endParaRPr>
          </a:p>
          <a:p>
            <a:r>
              <a:rPr lang="sl-SI" dirty="0" smtClean="0">
                <a:solidFill>
                  <a:schemeClr val="bg2">
                    <a:lumMod val="50000"/>
                  </a:schemeClr>
                </a:solidFill>
              </a:rPr>
              <a:t>Izposoja in vračanje</a:t>
            </a:r>
            <a:endParaRPr lang="nl-NL" dirty="0" smtClean="0">
              <a:solidFill>
                <a:schemeClr val="bg2">
                  <a:lumMod val="50000"/>
                </a:schemeClr>
              </a:solidFill>
            </a:endParaRPr>
          </a:p>
        </p:txBody>
      </p:sp>
    </p:spTree>
    <p:extLst>
      <p:ext uri="{BB962C8B-B14F-4D97-AF65-F5344CB8AC3E}">
        <p14:creationId xmlns:p14="http://schemas.microsoft.com/office/powerpoint/2010/main" val="325033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solidFill>
                  <a:schemeClr val="bg2">
                    <a:lumMod val="50000"/>
                  </a:schemeClr>
                </a:solidFill>
              </a:rPr>
              <a:t>Administracija</a:t>
            </a:r>
            <a:r>
              <a:rPr lang="nl-NL" dirty="0" smtClean="0"/>
              <a:t>– </a:t>
            </a:r>
            <a:r>
              <a:rPr lang="sl-SI" dirty="0" smtClean="0">
                <a:solidFill>
                  <a:srgbClr val="0090BB"/>
                </a:solidFill>
              </a:rPr>
              <a:t>proračun</a:t>
            </a:r>
            <a:endParaRPr lang="nl-NL" dirty="0">
              <a:solidFill>
                <a:srgbClr val="0090BB"/>
              </a:solidFill>
            </a:endParaRPr>
          </a:p>
        </p:txBody>
      </p:sp>
      <p:sp>
        <p:nvSpPr>
          <p:cNvPr id="3" name="Content Placeholder 2"/>
          <p:cNvSpPr>
            <a:spLocks noGrp="1"/>
          </p:cNvSpPr>
          <p:nvPr>
            <p:ph idx="1"/>
          </p:nvPr>
        </p:nvSpPr>
        <p:spPr>
          <a:xfrm>
            <a:off x="628650" y="1603434"/>
            <a:ext cx="3638000" cy="4351338"/>
          </a:xfrm>
        </p:spPr>
        <p:txBody>
          <a:bodyPr/>
          <a:lstStyle/>
          <a:p>
            <a:pPr marL="0" indent="0">
              <a:buNone/>
            </a:pPr>
            <a:r>
              <a:rPr lang="sl-SI" dirty="0" smtClean="0">
                <a:solidFill>
                  <a:srgbClr val="0090BB"/>
                </a:solidFill>
              </a:rPr>
              <a:t>Proračun</a:t>
            </a:r>
            <a:r>
              <a:rPr lang="en-US" dirty="0" smtClean="0"/>
              <a:t> </a:t>
            </a:r>
            <a:r>
              <a:rPr lang="sl-SI" dirty="0" smtClean="0"/>
              <a:t>mora zajemati:</a:t>
            </a:r>
          </a:p>
          <a:p>
            <a:pPr marL="0" indent="0">
              <a:buNone/>
            </a:pPr>
            <a:endParaRPr lang="en-US" dirty="0" smtClean="0"/>
          </a:p>
          <a:p>
            <a:r>
              <a:rPr lang="sl-SI" sz="2400" dirty="0" smtClean="0">
                <a:solidFill>
                  <a:srgbClr val="0090BB"/>
                </a:solidFill>
              </a:rPr>
              <a:t>začetne stroške, </a:t>
            </a:r>
            <a:r>
              <a:rPr lang="sl-SI" sz="2400" dirty="0" smtClean="0"/>
              <a:t>kot so igrače, knjige, oprema in potrebščine</a:t>
            </a:r>
            <a:endParaRPr lang="en-US" sz="2400" dirty="0" smtClean="0"/>
          </a:p>
          <a:p>
            <a:r>
              <a:rPr lang="sl-SI" sz="2400" dirty="0" smtClean="0">
                <a:solidFill>
                  <a:srgbClr val="0090BB"/>
                </a:solidFill>
              </a:rPr>
              <a:t>tekoče stroške, </a:t>
            </a:r>
            <a:r>
              <a:rPr lang="sl-SI" sz="2400" dirty="0" smtClean="0"/>
              <a:t>kot so nadomestilo igrač, promocijski materiali in stroški najema ter elektrike </a:t>
            </a:r>
            <a:endParaRPr lang="en-US" sz="2400" dirty="0" smtClean="0">
              <a:solidFill>
                <a:schemeClr val="bg1">
                  <a:lumMod val="65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1603434"/>
            <a:ext cx="3984848" cy="2650079"/>
          </a:xfrm>
          <a:prstGeom prst="rect">
            <a:avLst/>
          </a:prstGeom>
        </p:spPr>
      </p:pic>
      <p:sp>
        <p:nvSpPr>
          <p:cNvPr id="6" name="TextBox 5"/>
          <p:cNvSpPr txBox="1"/>
          <p:nvPr/>
        </p:nvSpPr>
        <p:spPr>
          <a:xfrm>
            <a:off x="4854012" y="4572000"/>
            <a:ext cx="4289988" cy="1384995"/>
          </a:xfrm>
          <a:prstGeom prst="rect">
            <a:avLst/>
          </a:prstGeom>
          <a:noFill/>
        </p:spPr>
        <p:txBody>
          <a:bodyPr wrap="square" rtlCol="0">
            <a:spAutoFit/>
          </a:bodyPr>
          <a:lstStyle/>
          <a:p>
            <a:r>
              <a:rPr lang="sl-SI" sz="2800" dirty="0" smtClean="0">
                <a:solidFill>
                  <a:schemeClr val="bg1">
                    <a:lumMod val="65000"/>
                  </a:schemeClr>
                </a:solidFill>
              </a:rPr>
              <a:t>NASVET</a:t>
            </a:r>
            <a:r>
              <a:rPr lang="en-US" sz="2800" dirty="0" smtClean="0">
                <a:solidFill>
                  <a:schemeClr val="bg1">
                    <a:lumMod val="65000"/>
                  </a:schemeClr>
                </a:solidFill>
              </a:rPr>
              <a:t>: </a:t>
            </a:r>
            <a:r>
              <a:rPr lang="sl-SI" sz="2800" dirty="0" smtClean="0">
                <a:solidFill>
                  <a:srgbClr val="0090BB"/>
                </a:solidFill>
              </a:rPr>
              <a:t>Prostovoljci </a:t>
            </a:r>
            <a:r>
              <a:rPr lang="sl-SI" sz="2800" dirty="0" smtClean="0"/>
              <a:t>so pomemben vir za dolgoročno storitev!</a:t>
            </a:r>
            <a:endParaRPr lang="en-US" dirty="0"/>
          </a:p>
        </p:txBody>
      </p:sp>
    </p:spTree>
    <p:extLst>
      <p:ext uri="{BB962C8B-B14F-4D97-AF65-F5344CB8AC3E}">
        <p14:creationId xmlns:p14="http://schemas.microsoft.com/office/powerpoint/2010/main" val="1725414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solidFill>
                  <a:schemeClr val="bg1">
                    <a:lumMod val="65000"/>
                  </a:schemeClr>
                </a:solidFill>
              </a:rPr>
              <a:t>Administracija </a:t>
            </a:r>
            <a:r>
              <a:rPr lang="en-US" dirty="0" smtClean="0">
                <a:solidFill>
                  <a:schemeClr val="bg1">
                    <a:lumMod val="65000"/>
                  </a:schemeClr>
                </a:solidFill>
              </a:rPr>
              <a:t>-</a:t>
            </a:r>
            <a:r>
              <a:rPr lang="en-US" dirty="0" smtClean="0"/>
              <a:t> </a:t>
            </a:r>
            <a:r>
              <a:rPr lang="sl-SI" dirty="0" smtClean="0">
                <a:solidFill>
                  <a:srgbClr val="0090BB"/>
                </a:solidFill>
              </a:rPr>
              <a:t>Članstvo</a:t>
            </a:r>
            <a:endParaRPr lang="en-US" dirty="0">
              <a:solidFill>
                <a:srgbClr val="0090BB"/>
              </a:solidFill>
            </a:endParaRPr>
          </a:p>
        </p:txBody>
      </p:sp>
      <p:sp>
        <p:nvSpPr>
          <p:cNvPr id="3" name="Content Placeholder 2"/>
          <p:cNvSpPr>
            <a:spLocks noGrp="1"/>
          </p:cNvSpPr>
          <p:nvPr>
            <p:ph idx="1"/>
          </p:nvPr>
        </p:nvSpPr>
        <p:spPr>
          <a:xfrm>
            <a:off x="628650" y="1299845"/>
            <a:ext cx="7886700" cy="1816735"/>
          </a:xfrm>
        </p:spPr>
        <p:txBody>
          <a:bodyPr/>
          <a:lstStyle/>
          <a:p>
            <a:r>
              <a:rPr lang="sl-SI" sz="2400" dirty="0" smtClean="0">
                <a:solidFill>
                  <a:srgbClr val="0090BB"/>
                </a:solidFill>
              </a:rPr>
              <a:t>LAT </a:t>
            </a:r>
            <a:r>
              <a:rPr lang="sl-SI" sz="2400" dirty="0" smtClean="0"/>
              <a:t>se mora odločiti o </a:t>
            </a:r>
            <a:r>
              <a:rPr lang="sl-SI" sz="2400" dirty="0" smtClean="0">
                <a:solidFill>
                  <a:srgbClr val="0090BB"/>
                </a:solidFill>
              </a:rPr>
              <a:t>pravilih članstva </a:t>
            </a:r>
            <a:r>
              <a:rPr lang="sl-SI" sz="2400" dirty="0" smtClean="0"/>
              <a:t>še pred začetkom obratovanje. Pravila pa morajo biti vsem članom </a:t>
            </a:r>
            <a:r>
              <a:rPr lang="sl-SI" sz="2400" dirty="0" smtClean="0">
                <a:solidFill>
                  <a:srgbClr val="0090BB"/>
                </a:solidFill>
              </a:rPr>
              <a:t>jasna in dostopna. </a:t>
            </a:r>
            <a:endParaRPr lang="en-US" sz="2400" dirty="0" smtClean="0"/>
          </a:p>
          <a:p>
            <a:r>
              <a:rPr lang="sl-SI" sz="2400" dirty="0" smtClean="0"/>
              <a:t>Vsi člani morajo pri vpisu izpolniti </a:t>
            </a:r>
            <a:r>
              <a:rPr lang="sl-SI" sz="2400" dirty="0" smtClean="0">
                <a:solidFill>
                  <a:srgbClr val="0090BB"/>
                </a:solidFill>
              </a:rPr>
              <a:t>prijavnico, </a:t>
            </a:r>
            <a:r>
              <a:rPr lang="sl-SI" sz="2400" dirty="0" smtClean="0"/>
              <a:t>kjer podpišejo, da so pravila prebrali in se z njimi strinjajo. </a:t>
            </a:r>
            <a:endParaRPr lang="en-US" sz="2400" dirty="0" smtClean="0"/>
          </a:p>
        </p:txBody>
      </p:sp>
      <p:sp>
        <p:nvSpPr>
          <p:cNvPr id="4" name="TextBox 3"/>
          <p:cNvSpPr txBox="1"/>
          <p:nvPr/>
        </p:nvSpPr>
        <p:spPr>
          <a:xfrm>
            <a:off x="825203" y="3922519"/>
            <a:ext cx="4199724" cy="2800767"/>
          </a:xfrm>
          <a:prstGeom prst="rect">
            <a:avLst/>
          </a:prstGeom>
          <a:noFill/>
        </p:spPr>
        <p:txBody>
          <a:bodyPr wrap="square" rtlCol="0">
            <a:spAutoFit/>
          </a:bodyPr>
          <a:lstStyle/>
          <a:p>
            <a:r>
              <a:rPr lang="sl-SI" sz="2000" dirty="0" smtClean="0">
                <a:solidFill>
                  <a:srgbClr val="0090BB"/>
                </a:solidFill>
                <a:latin typeface="Open Sans"/>
              </a:rPr>
              <a:t>Pravila lahko vključujejo:</a:t>
            </a:r>
            <a:endParaRPr lang="en-US" sz="2000" dirty="0">
              <a:solidFill>
                <a:srgbClr val="0090BB"/>
              </a:solidFill>
              <a:latin typeface="Open Sans"/>
            </a:endParaRPr>
          </a:p>
          <a:p>
            <a:pPr marL="342900" indent="-342900">
              <a:buFont typeface="Wingdings" panose="05000000000000000000" pitchFamily="2" charset="2"/>
              <a:buChar char="Ø"/>
            </a:pPr>
            <a:r>
              <a:rPr lang="sl-SI" dirty="0" smtClean="0">
                <a:latin typeface="Open Sans"/>
              </a:rPr>
              <a:t>Starostno omejitev (vsaj en otrok v družini mora biti mlajši od 6 let)</a:t>
            </a:r>
            <a:endParaRPr lang="en-US" sz="1200" dirty="0">
              <a:latin typeface="Open Sans"/>
            </a:endParaRPr>
          </a:p>
          <a:p>
            <a:pPr marL="342900" indent="-342900">
              <a:buFont typeface="Wingdings" panose="05000000000000000000" pitchFamily="2" charset="2"/>
              <a:buChar char="Ø"/>
            </a:pPr>
            <a:endParaRPr lang="sl-SI" dirty="0" smtClean="0">
              <a:latin typeface="Open Sans"/>
            </a:endParaRPr>
          </a:p>
          <a:p>
            <a:pPr marL="342900" indent="-342900">
              <a:buFont typeface="Wingdings" panose="05000000000000000000" pitchFamily="2" charset="2"/>
              <a:buChar char="Ø"/>
            </a:pPr>
            <a:r>
              <a:rPr lang="sl-SI" dirty="0" smtClean="0">
                <a:latin typeface="Open Sans"/>
              </a:rPr>
              <a:t>Maksimalno število izposojenih igrač naenkrat</a:t>
            </a:r>
            <a:endParaRPr lang="en-US" dirty="0" smtClean="0">
              <a:latin typeface="Open Sans"/>
            </a:endParaRPr>
          </a:p>
          <a:p>
            <a:endParaRPr lang="en-US" sz="1200" dirty="0">
              <a:latin typeface="Open Sans"/>
            </a:endParaRPr>
          </a:p>
          <a:p>
            <a:pPr marL="342900" indent="-342900">
              <a:buFont typeface="Wingdings" panose="05000000000000000000" pitchFamily="2" charset="2"/>
              <a:buChar char="Ø"/>
            </a:pPr>
            <a:r>
              <a:rPr lang="sl-SI" dirty="0" smtClean="0">
                <a:latin typeface="Open Sans"/>
              </a:rPr>
              <a:t>Postopki ob izgubljenih/poškodovanih igračah</a:t>
            </a:r>
            <a:endParaRPr lang="en-US" dirty="0">
              <a:latin typeface="Open Sans"/>
            </a:endParaRP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7850" y="3313007"/>
            <a:ext cx="2857500" cy="2857500"/>
          </a:xfrm>
          <a:prstGeom prst="rect">
            <a:avLst/>
          </a:prstGeom>
        </p:spPr>
      </p:pic>
    </p:spTree>
    <p:extLst>
      <p:ext uri="{BB962C8B-B14F-4D97-AF65-F5344CB8AC3E}">
        <p14:creationId xmlns:p14="http://schemas.microsoft.com/office/powerpoint/2010/main" val="3279886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44" y="461754"/>
            <a:ext cx="7886700" cy="1325563"/>
          </a:xfrm>
        </p:spPr>
        <p:txBody>
          <a:bodyPr/>
          <a:lstStyle/>
          <a:p>
            <a:r>
              <a:rPr lang="sl-SI" dirty="0" smtClean="0">
                <a:solidFill>
                  <a:schemeClr val="bg1">
                    <a:lumMod val="65000"/>
                  </a:schemeClr>
                </a:solidFill>
              </a:rPr>
              <a:t>O igračah</a:t>
            </a:r>
            <a:endParaRPr lang="en-US" dirty="0">
              <a:solidFill>
                <a:schemeClr val="bg1">
                  <a:lumMod val="65000"/>
                </a:schemeClr>
              </a:solidFill>
            </a:endParaRPr>
          </a:p>
        </p:txBody>
      </p:sp>
      <p:sp>
        <p:nvSpPr>
          <p:cNvPr id="3" name="Content Placeholder 2"/>
          <p:cNvSpPr>
            <a:spLocks noGrp="1"/>
          </p:cNvSpPr>
          <p:nvPr>
            <p:ph idx="1"/>
          </p:nvPr>
        </p:nvSpPr>
        <p:spPr>
          <a:xfrm>
            <a:off x="560284" y="1312542"/>
            <a:ext cx="5276494" cy="4698541"/>
          </a:xfrm>
        </p:spPr>
        <p:txBody>
          <a:bodyPr/>
          <a:lstStyle/>
          <a:p>
            <a:r>
              <a:rPr lang="sl-SI" sz="1600" dirty="0" smtClean="0"/>
              <a:t>Igrače naj bodo </a:t>
            </a:r>
            <a:r>
              <a:rPr lang="sl-SI" sz="1600" dirty="0" smtClean="0">
                <a:solidFill>
                  <a:srgbClr val="F4D22B"/>
                </a:solidFill>
              </a:rPr>
              <a:t>letom otrok primerne </a:t>
            </a:r>
            <a:r>
              <a:rPr lang="sl-SI" sz="1600" dirty="0"/>
              <a:t>i</a:t>
            </a:r>
            <a:r>
              <a:rPr lang="en-US" sz="1600" dirty="0" smtClean="0"/>
              <a:t>n </a:t>
            </a:r>
            <a:r>
              <a:rPr lang="sl-SI" sz="1600" dirty="0" smtClean="0">
                <a:solidFill>
                  <a:srgbClr val="F4D22B"/>
                </a:solidFill>
              </a:rPr>
              <a:t>številu otrok, </a:t>
            </a:r>
            <a:r>
              <a:rPr lang="sl-SI" sz="1600" dirty="0" smtClean="0"/>
              <a:t>ki prihajajo v knjižnico igrač</a:t>
            </a:r>
            <a:r>
              <a:rPr lang="en-US" sz="1600" dirty="0" smtClean="0"/>
              <a:t>.</a:t>
            </a:r>
          </a:p>
          <a:p>
            <a:pPr marL="0" indent="0">
              <a:buNone/>
            </a:pPr>
            <a:endParaRPr lang="en-US" sz="1600" dirty="0"/>
          </a:p>
          <a:p>
            <a:r>
              <a:rPr lang="sl-SI" sz="1600" dirty="0" smtClean="0"/>
              <a:t>Pomembno je, da so otrokom na voljo </a:t>
            </a:r>
            <a:r>
              <a:rPr lang="sl-SI" sz="1600" dirty="0" smtClean="0">
                <a:solidFill>
                  <a:srgbClr val="F4D22B"/>
                </a:solidFill>
              </a:rPr>
              <a:t>različne vrste iger. </a:t>
            </a:r>
            <a:r>
              <a:rPr lang="sl-SI" sz="1600" dirty="0" smtClean="0"/>
              <a:t>Npr. fizične, ustvarjalne, jezikovne, igre pretvarjanja in igre s pravili.</a:t>
            </a:r>
            <a:endParaRPr lang="en-US" sz="1600" dirty="0" smtClean="0"/>
          </a:p>
          <a:p>
            <a:pPr marL="0" indent="0">
              <a:buNone/>
            </a:pPr>
            <a:endParaRPr lang="en-US" sz="1600" dirty="0" smtClean="0"/>
          </a:p>
          <a:p>
            <a:r>
              <a:rPr lang="sl-SI" sz="1600" dirty="0" smtClean="0"/>
              <a:t>Ponudite igrače in knjige, ki o različnih kulturnih poreklih družin govorijo pozitivno in spodbudno.</a:t>
            </a:r>
            <a:endParaRPr lang="en-US" sz="1600" dirty="0" smtClean="0"/>
          </a:p>
          <a:p>
            <a:pPr marL="0" indent="0">
              <a:buNone/>
            </a:pPr>
            <a:endParaRPr lang="en-US" sz="1600" dirty="0"/>
          </a:p>
          <a:p>
            <a:r>
              <a:rPr lang="sl-SI" sz="1600" dirty="0" smtClean="0"/>
              <a:t>Zagotovite </a:t>
            </a:r>
            <a:r>
              <a:rPr lang="sl-SI" sz="1600" dirty="0" smtClean="0">
                <a:solidFill>
                  <a:srgbClr val="F4D22B"/>
                </a:solidFill>
              </a:rPr>
              <a:t>varne igrače </a:t>
            </a:r>
            <a:r>
              <a:rPr lang="sl-SI" sz="1600" dirty="0" smtClean="0"/>
              <a:t>znanih proizvajalcev.</a:t>
            </a:r>
            <a:endParaRPr lang="en-US" sz="1600" dirty="0" smtClean="0"/>
          </a:p>
          <a:p>
            <a:pPr marL="0" indent="0">
              <a:buNone/>
            </a:pPr>
            <a:endParaRPr lang="en-US" sz="1600" dirty="0" smtClean="0"/>
          </a:p>
          <a:p>
            <a:r>
              <a:rPr lang="sl-SI" sz="1600" dirty="0" smtClean="0"/>
              <a:t>Vključite igrače in igre, ki se jih otroci in odrasli lahko igrajo skupaj, tudi v skupinah.</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8968" y="2104757"/>
            <a:ext cx="2900763" cy="3264318"/>
          </a:xfrm>
          <a:prstGeom prst="rect">
            <a:avLst/>
          </a:prstGeom>
        </p:spPr>
      </p:pic>
    </p:spTree>
    <p:extLst>
      <p:ext uri="{BB962C8B-B14F-4D97-AF65-F5344CB8AC3E}">
        <p14:creationId xmlns:p14="http://schemas.microsoft.com/office/powerpoint/2010/main" val="3832505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solidFill>
                  <a:schemeClr val="bg1">
                    <a:lumMod val="65000"/>
                  </a:schemeClr>
                </a:solidFill>
              </a:rPr>
              <a:t>Beleženje podatkov</a:t>
            </a:r>
            <a:r>
              <a:rPr lang="en-US" dirty="0" smtClean="0">
                <a:solidFill>
                  <a:schemeClr val="bg1">
                    <a:lumMod val="65000"/>
                  </a:schemeClr>
                </a:solidFill>
              </a:rPr>
              <a:t>–</a:t>
            </a:r>
            <a:r>
              <a:rPr lang="en-US" dirty="0" smtClean="0"/>
              <a:t> </a:t>
            </a:r>
            <a:r>
              <a:rPr lang="sl-SI" dirty="0" smtClean="0">
                <a:solidFill>
                  <a:srgbClr val="C9423B"/>
                </a:solidFill>
              </a:rPr>
              <a:t>Označevanje in shranjevanje</a:t>
            </a:r>
            <a:endParaRPr lang="en-US" b="1" dirty="0">
              <a:solidFill>
                <a:srgbClr val="C9423B"/>
              </a:solidFill>
            </a:endParaRPr>
          </a:p>
        </p:txBody>
      </p:sp>
      <p:sp>
        <p:nvSpPr>
          <p:cNvPr id="3" name="Content Placeholder 2"/>
          <p:cNvSpPr>
            <a:spLocks noGrp="1"/>
          </p:cNvSpPr>
          <p:nvPr>
            <p:ph idx="1"/>
          </p:nvPr>
        </p:nvSpPr>
        <p:spPr>
          <a:xfrm>
            <a:off x="628650" y="1592580"/>
            <a:ext cx="4242453" cy="4584383"/>
          </a:xfrm>
        </p:spPr>
        <p:txBody>
          <a:bodyPr/>
          <a:lstStyle/>
          <a:p>
            <a:r>
              <a:rPr lang="sl-SI" sz="1800" dirty="0" smtClean="0"/>
              <a:t>Pomembno je, da si točno beležite zalogo igrač, zato pripravite  </a:t>
            </a:r>
            <a:r>
              <a:rPr lang="sl-SI" sz="1800" dirty="0" smtClean="0">
                <a:solidFill>
                  <a:srgbClr val="C9423B"/>
                </a:solidFill>
              </a:rPr>
              <a:t>seznam</a:t>
            </a:r>
            <a:r>
              <a:rPr lang="en-US" sz="1800" dirty="0" smtClean="0">
                <a:solidFill>
                  <a:srgbClr val="C9423B"/>
                </a:solidFill>
              </a:rPr>
              <a:t>, </a:t>
            </a:r>
            <a:r>
              <a:rPr lang="sl-SI" sz="1800" dirty="0" smtClean="0">
                <a:solidFill>
                  <a:srgbClr val="C9423B"/>
                </a:solidFill>
              </a:rPr>
              <a:t>kartice za vsako igračo, kjer so zapisane tudi ID številke </a:t>
            </a:r>
            <a:r>
              <a:rPr lang="sl-SI" sz="1800" dirty="0" smtClean="0"/>
              <a:t>vsake igrače, pripravite tudi</a:t>
            </a:r>
            <a:r>
              <a:rPr lang="en-US" sz="1800" dirty="0" smtClean="0"/>
              <a:t> </a:t>
            </a:r>
            <a:r>
              <a:rPr lang="sl-SI" sz="1800" dirty="0" smtClean="0">
                <a:solidFill>
                  <a:srgbClr val="C9423B"/>
                </a:solidFill>
              </a:rPr>
              <a:t>katalog vseh igrač, ki so na voljo.</a:t>
            </a:r>
            <a:endParaRPr lang="en-US" sz="1800" dirty="0" smtClean="0"/>
          </a:p>
          <a:p>
            <a:pPr marL="0" indent="0">
              <a:buNone/>
            </a:pPr>
            <a:endParaRPr lang="en-US" sz="1000" dirty="0"/>
          </a:p>
          <a:p>
            <a:r>
              <a:rPr lang="sl-SI" sz="1800" dirty="0" smtClean="0"/>
              <a:t>Igrače naj bodo razporejene tako, da so </a:t>
            </a:r>
            <a:r>
              <a:rPr lang="sl-SI" sz="1800" dirty="0" smtClean="0">
                <a:solidFill>
                  <a:srgbClr val="C9423B"/>
                </a:solidFill>
              </a:rPr>
              <a:t>otrokom privlačne </a:t>
            </a:r>
            <a:r>
              <a:rPr lang="sl-SI" sz="1800" dirty="0" smtClean="0"/>
              <a:t>in jih lahko starši in otroci enostavno izbirajo sami.</a:t>
            </a:r>
            <a:r>
              <a:rPr lang="en-US" sz="1800" dirty="0" smtClean="0"/>
              <a:t> </a:t>
            </a:r>
          </a:p>
          <a:p>
            <a:pPr lvl="1"/>
            <a:r>
              <a:rPr lang="sl-SI" sz="1400" dirty="0" smtClean="0"/>
              <a:t>Razmislite o </a:t>
            </a:r>
            <a:r>
              <a:rPr lang="sl-SI" sz="1400" dirty="0" smtClean="0">
                <a:solidFill>
                  <a:srgbClr val="C00000"/>
                </a:solidFill>
              </a:rPr>
              <a:t>označevanju</a:t>
            </a:r>
            <a:r>
              <a:rPr lang="en-US" sz="1400" dirty="0" smtClean="0"/>
              <a:t> </a:t>
            </a:r>
            <a:r>
              <a:rPr lang="sl-SI" sz="1400" dirty="0" smtClean="0"/>
              <a:t>i</a:t>
            </a:r>
            <a:r>
              <a:rPr lang="en-US" sz="1400" dirty="0" smtClean="0"/>
              <a:t>n</a:t>
            </a:r>
            <a:r>
              <a:rPr lang="sl-SI" sz="1400" dirty="0" smtClean="0"/>
              <a:t> shranjevanju v prozornih škatlah, omogočite, da se starši in otroci lahko</a:t>
            </a:r>
            <a:r>
              <a:rPr lang="en-US" sz="1400" dirty="0" smtClean="0"/>
              <a:t> </a:t>
            </a:r>
            <a:r>
              <a:rPr lang="sl-SI" sz="1400" dirty="0" smtClean="0">
                <a:solidFill>
                  <a:srgbClr val="C00000"/>
                </a:solidFill>
              </a:rPr>
              <a:t>usedejo, </a:t>
            </a:r>
            <a:r>
              <a:rPr lang="sl-SI" sz="1400" dirty="0" smtClean="0"/>
              <a:t>so jim na voljo </a:t>
            </a:r>
            <a:r>
              <a:rPr lang="sl-SI" sz="1400" dirty="0">
                <a:solidFill>
                  <a:srgbClr val="C00000"/>
                </a:solidFill>
              </a:rPr>
              <a:t>nizke mize</a:t>
            </a:r>
            <a:r>
              <a:rPr lang="en-US" sz="1400" dirty="0" smtClean="0"/>
              <a:t> </a:t>
            </a:r>
            <a:r>
              <a:rPr lang="sl-SI" sz="1400" dirty="0" smtClean="0"/>
              <a:t>oz. prostor za igro na tleh, hkrati pa imejte v mislih, da imate prostor, kjer lahko zalogo igrač tudi povečujete! </a:t>
            </a:r>
            <a:endParaRPr lang="en-US" sz="1400" dirty="0"/>
          </a:p>
          <a:p>
            <a:pPr marL="457200" lvl="1" indent="0">
              <a:buNone/>
            </a:pPr>
            <a:endParaRPr lang="en-US" sz="1000" dirty="0"/>
          </a:p>
          <a:p>
            <a:r>
              <a:rPr lang="sl-SI" sz="1800" dirty="0" smtClean="0"/>
              <a:t>Igrače morajo družine vrniti </a:t>
            </a:r>
            <a:r>
              <a:rPr lang="sl-SI" sz="1800" dirty="0" smtClean="0">
                <a:solidFill>
                  <a:srgbClr val="C9423B"/>
                </a:solidFill>
              </a:rPr>
              <a:t>čiste,</a:t>
            </a:r>
            <a:r>
              <a:rPr lang="sl-SI" sz="1800" dirty="0"/>
              <a:t> </a:t>
            </a:r>
            <a:r>
              <a:rPr lang="sl-SI" sz="1800" dirty="0" smtClean="0"/>
              <a:t>četudi je pregled in skrb za igrače naloga tudi osebja</a:t>
            </a:r>
            <a:r>
              <a:rPr lang="en-US" sz="1800" dirty="0" smtClean="0"/>
              <a:t>.</a:t>
            </a:r>
            <a:endParaRPr lang="en-US" sz="18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9070" y="2155231"/>
            <a:ext cx="3895725" cy="3333750"/>
          </a:xfrm>
          <a:prstGeom prst="rect">
            <a:avLst/>
          </a:prstGeom>
        </p:spPr>
      </p:pic>
    </p:spTree>
    <p:extLst>
      <p:ext uri="{BB962C8B-B14F-4D97-AF65-F5344CB8AC3E}">
        <p14:creationId xmlns:p14="http://schemas.microsoft.com/office/powerpoint/2010/main" val="296369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0556" y="129540"/>
            <a:ext cx="3771157" cy="4732020"/>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 y="3084195"/>
            <a:ext cx="2369820" cy="3554730"/>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833" y="378143"/>
            <a:ext cx="3624302" cy="2418398"/>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6687" y="4286250"/>
            <a:ext cx="3019425" cy="2019300"/>
          </a:xfrm>
          <a:prstGeom prst="rect">
            <a:avLst/>
          </a:prstGeom>
        </p:spPr>
      </p:pic>
    </p:spTree>
    <p:extLst>
      <p:ext uri="{BB962C8B-B14F-4D97-AF65-F5344CB8AC3E}">
        <p14:creationId xmlns:p14="http://schemas.microsoft.com/office/powerpoint/2010/main" val="3387335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55" y="347662"/>
            <a:ext cx="7886700" cy="1325563"/>
          </a:xfrm>
        </p:spPr>
        <p:txBody>
          <a:bodyPr/>
          <a:lstStyle/>
          <a:p>
            <a:r>
              <a:rPr lang="sl-SI" dirty="0" smtClean="0">
                <a:solidFill>
                  <a:schemeClr val="bg1">
                    <a:lumMod val="65000"/>
                  </a:schemeClr>
                </a:solidFill>
              </a:rPr>
              <a:t>Beleženje podatkov</a:t>
            </a:r>
            <a:r>
              <a:rPr lang="en-US" dirty="0" smtClean="0">
                <a:solidFill>
                  <a:schemeClr val="bg1">
                    <a:lumMod val="65000"/>
                  </a:schemeClr>
                </a:solidFill>
              </a:rPr>
              <a:t>– </a:t>
            </a:r>
            <a:r>
              <a:rPr lang="sl-SI" dirty="0" smtClean="0">
                <a:solidFill>
                  <a:srgbClr val="C9423B"/>
                </a:solidFill>
              </a:rPr>
              <a:t>Izposoja in vračilo</a:t>
            </a:r>
            <a:endParaRPr lang="en-US" dirty="0">
              <a:solidFill>
                <a:srgbClr val="C9423B"/>
              </a:solidFill>
            </a:endParaRPr>
          </a:p>
        </p:txBody>
      </p:sp>
      <p:sp>
        <p:nvSpPr>
          <p:cNvPr id="3" name="Content Placeholder 2"/>
          <p:cNvSpPr>
            <a:spLocks noGrp="1"/>
          </p:cNvSpPr>
          <p:nvPr>
            <p:ph idx="1"/>
          </p:nvPr>
        </p:nvSpPr>
        <p:spPr>
          <a:xfrm>
            <a:off x="643890" y="1673225"/>
            <a:ext cx="7886700" cy="2205355"/>
          </a:xfrm>
        </p:spPr>
        <p:txBody>
          <a:bodyPr/>
          <a:lstStyle/>
          <a:p>
            <a:pPr lvl="0"/>
            <a:r>
              <a:rPr lang="sl-SI" sz="1800" dirty="0" smtClean="0"/>
              <a:t>Za izposojo in vračanje igrač sledite </a:t>
            </a:r>
            <a:r>
              <a:rPr lang="en-GB" sz="1800" dirty="0" smtClean="0">
                <a:solidFill>
                  <a:srgbClr val="C9423B"/>
                </a:solidFill>
              </a:rPr>
              <a:t>standard</a:t>
            </a:r>
            <a:r>
              <a:rPr lang="sl-SI" sz="1800" dirty="0" err="1" smtClean="0">
                <a:solidFill>
                  <a:srgbClr val="C9423B"/>
                </a:solidFill>
              </a:rPr>
              <a:t>nim</a:t>
            </a:r>
            <a:r>
              <a:rPr lang="sl-SI" sz="1800" dirty="0" smtClean="0">
                <a:solidFill>
                  <a:srgbClr val="C9423B"/>
                </a:solidFill>
              </a:rPr>
              <a:t> postopkom</a:t>
            </a:r>
            <a:r>
              <a:rPr lang="en-GB" sz="1800" dirty="0" smtClean="0"/>
              <a:t>.</a:t>
            </a:r>
            <a:endParaRPr lang="nl-NL" sz="1800" dirty="0"/>
          </a:p>
          <a:p>
            <a:r>
              <a:rPr lang="sl-SI" sz="1800" dirty="0" smtClean="0"/>
              <a:t>Jasno opredelite </a:t>
            </a:r>
            <a:r>
              <a:rPr lang="en-GB" sz="1800" dirty="0" err="1" smtClean="0">
                <a:solidFill>
                  <a:srgbClr val="C9423B"/>
                </a:solidFill>
              </a:rPr>
              <a:t>po</a:t>
            </a:r>
            <a:r>
              <a:rPr lang="sl-SI" sz="1800" dirty="0" err="1" smtClean="0">
                <a:solidFill>
                  <a:srgbClr val="C9423B"/>
                </a:solidFill>
              </a:rPr>
              <a:t>stopke</a:t>
            </a:r>
            <a:r>
              <a:rPr lang="sl-SI" sz="1800" dirty="0" smtClean="0">
                <a:solidFill>
                  <a:srgbClr val="C9423B"/>
                </a:solidFill>
              </a:rPr>
              <a:t>, </a:t>
            </a:r>
            <a:r>
              <a:rPr lang="sl-SI" sz="1800" dirty="0" smtClean="0"/>
              <a:t>ki veljajo ob</a:t>
            </a:r>
            <a:r>
              <a:rPr lang="en-GB" sz="1800" dirty="0" smtClean="0"/>
              <a:t> </a:t>
            </a:r>
            <a:r>
              <a:rPr lang="sl-SI" sz="1800" dirty="0" smtClean="0">
                <a:solidFill>
                  <a:srgbClr val="C9423B"/>
                </a:solidFill>
              </a:rPr>
              <a:t>izgubi oz. poškodovanju igrač </a:t>
            </a:r>
            <a:r>
              <a:rPr lang="sl-SI" sz="1800" dirty="0" smtClean="0"/>
              <a:t>že pred odprtjem knjižnice, da so starši pravočasno seznanjeni s tem, preden se včlanijo. </a:t>
            </a:r>
          </a:p>
          <a:p>
            <a:r>
              <a:rPr lang="sl-SI" sz="1800" dirty="0" smtClean="0"/>
              <a:t>Določit</a:t>
            </a:r>
            <a:r>
              <a:rPr lang="en-GB" sz="1800" dirty="0" smtClean="0"/>
              <a:t>e</a:t>
            </a:r>
            <a:r>
              <a:rPr lang="sl-SI" sz="1800" dirty="0" smtClean="0"/>
              <a:t> lahko različne  </a:t>
            </a:r>
            <a:r>
              <a:rPr lang="sl-SI" sz="1800" dirty="0" smtClean="0">
                <a:solidFill>
                  <a:srgbClr val="C9423B"/>
                </a:solidFill>
              </a:rPr>
              <a:t>odškodnine  </a:t>
            </a:r>
            <a:r>
              <a:rPr lang="sl-SI" sz="1800" dirty="0" smtClean="0"/>
              <a:t>za primere </a:t>
            </a:r>
            <a:r>
              <a:rPr lang="en-GB" sz="1800" dirty="0" smtClean="0">
                <a:solidFill>
                  <a:srgbClr val="C9423B"/>
                </a:solidFill>
              </a:rPr>
              <a:t>(1) </a:t>
            </a:r>
            <a:r>
              <a:rPr lang="sl-SI" sz="1800" dirty="0" smtClean="0"/>
              <a:t>poškodovanja igrač</a:t>
            </a:r>
            <a:r>
              <a:rPr lang="en-GB" sz="1800" dirty="0" smtClean="0"/>
              <a:t> </a:t>
            </a:r>
            <a:r>
              <a:rPr lang="en-GB" sz="1800" dirty="0" smtClean="0">
                <a:solidFill>
                  <a:srgbClr val="C9423B"/>
                </a:solidFill>
              </a:rPr>
              <a:t>(2) </a:t>
            </a:r>
            <a:r>
              <a:rPr lang="sl-SI" sz="1800" dirty="0" smtClean="0"/>
              <a:t>izgube delčkov igrač oz. </a:t>
            </a:r>
            <a:r>
              <a:rPr lang="en-GB" sz="1800" dirty="0" smtClean="0">
                <a:solidFill>
                  <a:srgbClr val="C9423B"/>
                </a:solidFill>
              </a:rPr>
              <a:t>(3) </a:t>
            </a:r>
            <a:r>
              <a:rPr lang="sl-SI" sz="1800" dirty="0" smtClean="0"/>
              <a:t>izgube cele igrače</a:t>
            </a:r>
            <a:r>
              <a:rPr lang="en-GB" sz="1800" dirty="0" smtClean="0"/>
              <a:t>. </a:t>
            </a:r>
          </a:p>
          <a:p>
            <a:r>
              <a:rPr lang="sl-SI" sz="1800" dirty="0" smtClean="0"/>
              <a:t>Poskrbite za </a:t>
            </a:r>
            <a:r>
              <a:rPr lang="sl-SI" sz="1800" dirty="0" smtClean="0">
                <a:solidFill>
                  <a:srgbClr val="C9423B"/>
                </a:solidFill>
              </a:rPr>
              <a:t>točno beleženje</a:t>
            </a:r>
            <a:r>
              <a:rPr lang="en-GB" sz="1800" dirty="0" smtClean="0">
                <a:solidFill>
                  <a:srgbClr val="C9423B"/>
                </a:solidFill>
              </a:rPr>
              <a:t> </a:t>
            </a:r>
            <a:r>
              <a:rPr lang="sl-SI" sz="1800" dirty="0" smtClean="0"/>
              <a:t>kakršnekoli izgube ali poškodovanja igrač, ne pozabite na datum, opis in seznam izposoj.</a:t>
            </a:r>
            <a:endParaRPr lang="en-US" sz="18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10813"/>
          <a:stretch/>
        </p:blipFill>
        <p:spPr>
          <a:xfrm>
            <a:off x="910981" y="4265384"/>
            <a:ext cx="3307080" cy="2085750"/>
          </a:xfrm>
          <a:prstGeom prst="rect">
            <a:avLst/>
          </a:prstGeom>
        </p:spPr>
      </p:pic>
      <p:sp>
        <p:nvSpPr>
          <p:cNvPr id="9" name="TextBox 8"/>
          <p:cNvSpPr txBox="1"/>
          <p:nvPr/>
        </p:nvSpPr>
        <p:spPr>
          <a:xfrm>
            <a:off x="5494020" y="4265384"/>
            <a:ext cx="2537460" cy="2031325"/>
          </a:xfrm>
          <a:prstGeom prst="rect">
            <a:avLst/>
          </a:prstGeom>
          <a:noFill/>
        </p:spPr>
        <p:txBody>
          <a:bodyPr wrap="square" rtlCol="0">
            <a:spAutoFit/>
          </a:bodyPr>
          <a:lstStyle/>
          <a:p>
            <a:r>
              <a:rPr lang="sl-SI" dirty="0" smtClean="0">
                <a:latin typeface="Open Sans"/>
              </a:rPr>
              <a:t>Če je izguba ali poškodovanje igrače </a:t>
            </a:r>
            <a:r>
              <a:rPr lang="en-GB" dirty="0" smtClean="0">
                <a:latin typeface="Open Sans"/>
              </a:rPr>
              <a:t> </a:t>
            </a:r>
            <a:r>
              <a:rPr lang="sl-SI" dirty="0" smtClean="0">
                <a:solidFill>
                  <a:srgbClr val="C9423B"/>
                </a:solidFill>
                <a:latin typeface="Open Sans"/>
              </a:rPr>
              <a:t>namerna oz. iz </a:t>
            </a:r>
            <a:r>
              <a:rPr lang="sl-SI" dirty="0" err="1" smtClean="0">
                <a:solidFill>
                  <a:srgbClr val="C9423B"/>
                </a:solidFill>
                <a:latin typeface="Open Sans"/>
              </a:rPr>
              <a:t>malormarnosti</a:t>
            </a:r>
            <a:r>
              <a:rPr lang="en-GB" dirty="0" smtClean="0">
                <a:solidFill>
                  <a:srgbClr val="C9423B"/>
                </a:solidFill>
                <a:latin typeface="Open Sans"/>
              </a:rPr>
              <a:t>, </a:t>
            </a:r>
            <a:r>
              <a:rPr lang="sl-SI" dirty="0" smtClean="0">
                <a:latin typeface="Open Sans"/>
              </a:rPr>
              <a:t>je podaljšanje članstva družine lahko pod vprašajem!</a:t>
            </a:r>
            <a:endParaRPr lang="en-GB" dirty="0">
              <a:latin typeface="Open Sans"/>
            </a:endParaRPr>
          </a:p>
        </p:txBody>
      </p:sp>
    </p:spTree>
    <p:extLst>
      <p:ext uri="{BB962C8B-B14F-4D97-AF65-F5344CB8AC3E}">
        <p14:creationId xmlns:p14="http://schemas.microsoft.com/office/powerpoint/2010/main" val="4137081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oy4incl template" id="{BC30B871-FE5C-46CD-A8C1-61D241581F65}" vid="{DE074352-8F4A-445C-A3FA-92709839C09E}"/>
    </a:ext>
  </a:extLst>
</a:theme>
</file>

<file path=docProps/app.xml><?xml version="1.0" encoding="utf-8"?>
<Properties xmlns="http://schemas.openxmlformats.org/officeDocument/2006/extended-properties" xmlns:vt="http://schemas.openxmlformats.org/officeDocument/2006/docPropsVTypes">
  <Template>toy4incl template</Template>
  <TotalTime>88</TotalTime>
  <Words>543</Words>
  <Application>Microsoft Office PowerPoint</Application>
  <PresentationFormat>Diaprojekcija na zaslonu (4:3)</PresentationFormat>
  <Paragraphs>54</Paragraphs>
  <Slides>10</Slides>
  <Notes>0</Notes>
  <HiddenSlides>0</HiddenSlides>
  <MMClips>0</MMClips>
  <ScaleCrop>false</ScaleCrop>
  <HeadingPairs>
    <vt:vector size="4" baseType="variant">
      <vt:variant>
        <vt:lpstr>Tema</vt:lpstr>
      </vt:variant>
      <vt:variant>
        <vt:i4>1</vt:i4>
      </vt:variant>
      <vt:variant>
        <vt:lpstr>Naslovi diapozitivov</vt:lpstr>
      </vt:variant>
      <vt:variant>
        <vt:i4>10</vt:i4>
      </vt:variant>
    </vt:vector>
  </HeadingPairs>
  <TitlesOfParts>
    <vt:vector size="11" baseType="lpstr">
      <vt:lpstr>Office Theme</vt:lpstr>
      <vt:lpstr>PowerPointova predstavitev</vt:lpstr>
      <vt:lpstr>PowerPointova predstavitev</vt:lpstr>
      <vt:lpstr>Kako upravljati knjižnico igrač?</vt:lpstr>
      <vt:lpstr>Administracija– proračun</vt:lpstr>
      <vt:lpstr>Administracija - Članstvo</vt:lpstr>
      <vt:lpstr>O igračah</vt:lpstr>
      <vt:lpstr>Beleženje podatkov– Označevanje in shranjevanje</vt:lpstr>
      <vt:lpstr>PowerPointova predstavitev</vt:lpstr>
      <vt:lpstr>Beleženje podatkov– Izposoja in vračilo</vt:lpstr>
      <vt:lpstr>Glavni premisleki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Intern2</dc:creator>
  <cp:lastModifiedBy>Mateja Mlinar</cp:lastModifiedBy>
  <cp:revision>25</cp:revision>
  <dcterms:created xsi:type="dcterms:W3CDTF">2017-07-07T13:23:22Z</dcterms:created>
  <dcterms:modified xsi:type="dcterms:W3CDTF">2019-08-09T10:42:56Z</dcterms:modified>
</cp:coreProperties>
</file>