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8" r:id="rId10"/>
    <p:sldId id="266" r:id="rId11"/>
    <p:sldId id="267" r:id="rId12"/>
    <p:sldId id="269" r:id="rId13"/>
    <p:sldId id="270" r:id="rId14"/>
    <p:sldId id="271" r:id="rId15"/>
    <p:sldId id="273" r:id="rId16"/>
    <p:sldId id="272" r:id="rId17"/>
    <p:sldId id="274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2480C5-1579-464D-B38F-796B02E50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F203A52-40A2-4016-809E-4A5ACFC78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D1ED09B-E8F6-4FAB-9BEB-F0B3DE299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0C13-43C5-4703-A82A-E82AA7C7E313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11F1C7D-7157-41DB-8660-50A348D59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8ECB353-474C-4F6D-B923-7A174614B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04C03-14B6-4314-9241-183A00B78F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01217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5B002C-2BFC-4DF8-9FBF-FD511C4BF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67107CBB-4552-4FBF-B070-4367CC20D5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2270880-7B3F-4355-8D93-D8C6226D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0C13-43C5-4703-A82A-E82AA7C7E313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54DBE80-8823-4751-AC35-8DC467BA8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E5F2A49-2368-4AD3-87BC-3F14F52EE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04C03-14B6-4314-9241-183A00B78F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0556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95E814F3-92A3-4BFE-8D60-70F3C46FA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68D6AFE4-77B6-46BE-B51B-A68E11B032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5D284D4-CEF7-4040-820B-6A29B9569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0C13-43C5-4703-A82A-E82AA7C7E313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2AA1B28-A09D-4725-A81E-5F1C9196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C7F547C-6388-4B3F-AB61-B932D6D8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04C03-14B6-4314-9241-183A00B78F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2847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607183-4968-4BCE-9D76-0AAAB902E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B4EDAEE-2447-4A0F-9142-7C63869A0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2992D3F-3AA9-4EBE-8448-E821CB7D3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0C13-43C5-4703-A82A-E82AA7C7E313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7A833BC-B056-4764-9916-7221F4810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EE6E891-1896-4268-806A-07C930B6D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04C03-14B6-4314-9241-183A00B78F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9881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11FD3F-A820-4EDA-9921-38C4912B6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C4B0D29-E99C-40F6-B6ED-39C0A2517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25DC4D8-D3ED-4CDB-995D-4CA4A4ED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0C13-43C5-4703-A82A-E82AA7C7E313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6B36109-9C7A-4BFD-892D-640C43A70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A3C969F-CD36-4B55-AB66-95815C9E9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04C03-14B6-4314-9241-183A00B78F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430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727860-9211-43DE-9759-E26253DB8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F044A3F-D3A5-4758-9852-63E6BDD489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306CDCAA-2287-4C18-8E15-0363A9C3E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F23DDC5-F039-4534-B728-05C9F322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0C13-43C5-4703-A82A-E82AA7C7E313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1F32433-5652-42DF-AF52-56B67DB5C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C955533-566B-494F-B0C3-1A4A7766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04C03-14B6-4314-9241-183A00B78F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7892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9137A68-E079-4233-B5D4-9C24B6330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6CA5EC0-C805-4AF6-868C-08462C86B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746E2362-D7DC-45F4-AE91-34FAF13C4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7659CE64-3552-48B7-8116-26381494C1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F774146A-A94E-4A2D-B5CF-B914DE5338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6B06CBAD-F0CA-4953-8A9A-A30F81889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0C13-43C5-4703-A82A-E82AA7C7E313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676790F6-40F5-44EC-9577-B10B463CD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BB1D9A89-784F-44B3-B266-56379A43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04C03-14B6-4314-9241-183A00B78F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7930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801E3E-DDDD-4FF8-8539-93938F5D3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782F692-E64D-4627-99CE-3D741ACB7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0C13-43C5-4703-A82A-E82AA7C7E313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A09AE15D-7A9B-4C8F-B9FF-5833EABC7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8691736-DBC9-46C1-9F12-64351B387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04C03-14B6-4314-9241-183A00B78F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232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8D911C69-0757-4900-9E75-9FAE5A8E9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0C13-43C5-4703-A82A-E82AA7C7E313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994B1CE5-7ACB-4F1A-9123-903E314C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2E349793-E0DD-4124-9F10-0F7A47A5F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04C03-14B6-4314-9241-183A00B78F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5719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A76923-4CD9-44F4-B0E8-D711BEA6E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251679B-A3F9-4C11-91A5-5398AD094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87FD050-1C55-4D56-A673-70F89718D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54BEB7D-C3C0-42C0-9F14-9AC70B530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0C13-43C5-4703-A82A-E82AA7C7E313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35BC0AC-9503-410D-BB1D-6AF618788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419047D-003D-4034-8FF6-3A1246F6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04C03-14B6-4314-9241-183A00B78F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844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085FEC-5E0F-4757-A876-6AE11F16A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B2904FA5-3298-431D-8D3A-01124C6B8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80EC1A11-D577-4FE7-8F0D-6C89E672E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C071146-D96C-4C88-9272-AF31187ED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0C13-43C5-4703-A82A-E82AA7C7E313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19D3303-07A4-4DCB-879F-4BE4AD16E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2085F16-2713-444C-BA3D-285ABD918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04C03-14B6-4314-9241-183A00B78F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8198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5">
                <a:lumMod val="75000"/>
              </a:schemeClr>
            </a:gs>
            <a:gs pos="72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AA050877-4F52-4C3D-AEEF-93C26A12B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78A044E-EE2D-414B-95B9-0BB63C5D5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FC18400-044F-45C5-87D7-C7E5839E9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20C13-43C5-4703-A82A-E82AA7C7E313}" type="datetimeFigureOut">
              <a:rPr lang="sl-SI" smtClean="0"/>
              <a:t>23. 11. 2020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DCB7DD2-BB46-4590-B8B7-B20CEC4E9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DDE449A-50DF-4C17-9397-D89B68DD9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04C03-14B6-4314-9241-183A00B78F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016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7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20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21.pn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22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28.jpg"/><Relationship Id="rId5" Type="http://schemas.openxmlformats.org/officeDocument/2006/relationships/hyperlink" Target="https://www.youtube.com/watch?v=Lp6XlsBm_Lw" TargetMode="Externa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www.youtube.com/watch?v=yPN04-XbEU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5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6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F6EB3998-1686-4E82-8DCB-7C1060D03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553720" y="6439694"/>
            <a:ext cx="4516120" cy="513080"/>
          </a:xfrm>
        </p:spPr>
        <p:txBody>
          <a:bodyPr>
            <a:normAutofit/>
          </a:bodyPr>
          <a:lstStyle/>
          <a:p>
            <a:r>
              <a:rPr lang="sl-SI" sz="2000" dirty="0">
                <a:solidFill>
                  <a:srgbClr val="0070C0"/>
                </a:solidFill>
              </a:rPr>
              <a:t>Pripravila Eliza Štromajer</a:t>
            </a:r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94642923-A16E-42F9-A697-9D60D8F86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4240" y="477520"/>
            <a:ext cx="8128000" cy="277844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prstMaterial="dkEdge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sl-SI" sz="4800" dirty="0">
                <a:latin typeface="Goudy Stout" panose="0202090407030B020401" pitchFamily="18" charset="0"/>
              </a:rPr>
              <a:t>RAVNOTEŽJE </a:t>
            </a:r>
            <a:br>
              <a:rPr lang="sl-SI" sz="4800" dirty="0">
                <a:latin typeface="Goudy Stout" panose="0202090407030B020401" pitchFamily="18" charset="0"/>
              </a:rPr>
            </a:br>
            <a:r>
              <a:rPr lang="sl-SI" sz="4800" dirty="0">
                <a:latin typeface="Goudy Stout" panose="0202090407030B020401" pitchFamily="18" charset="0"/>
              </a:rPr>
              <a:t>V </a:t>
            </a:r>
            <a:br>
              <a:rPr lang="sl-SI" sz="4800" dirty="0">
                <a:latin typeface="Goudy Stout" panose="0202090407030B020401" pitchFamily="18" charset="0"/>
              </a:rPr>
            </a:br>
            <a:r>
              <a:rPr lang="sl-SI" sz="4800" dirty="0">
                <a:latin typeface="Goudy Stout" panose="0202090407030B020401" pitchFamily="18" charset="0"/>
              </a:rPr>
              <a:t>3.A IN 3.B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EE6D787A-5127-4CD3-92F4-7A46D0DEFFE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6151"/>
            <a:ext cx="4268470" cy="4268470"/>
          </a:xfrm>
          <a:prstGeom prst="rect">
            <a:avLst/>
          </a:prstGeom>
        </p:spPr>
      </p:pic>
      <p:pic>
        <p:nvPicPr>
          <p:cNvPr id="5" name="Videoposnetek 4">
            <a:hlinkClick r:id="" action="ppaction://media"/>
            <a:extLst>
              <a:ext uri="{FF2B5EF4-FFF2-40B4-BE49-F238E27FC236}">
                <a16:creationId xmlns:a16="http://schemas.microsoft.com/office/drawing/2014/main" id="{9F3A129D-1C09-454A-93EB-AD1D222756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42811" y="6596108"/>
            <a:ext cx="349188" cy="26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8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2"/>
    </mc:Choice>
    <mc:Fallback>
      <p:transition spd="slow" advTm="8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F872FD-2840-4775-858F-57DAAC67A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Goudy Stout" panose="0202090407030B020401" pitchFamily="18" charset="0"/>
              </a:rPr>
              <a:t>4. MOST</a:t>
            </a:r>
          </a:p>
        </p:txBody>
      </p:sp>
      <p:pic>
        <p:nvPicPr>
          <p:cNvPr id="4" name="Označba mesta vsebine 4">
            <a:extLst>
              <a:ext uri="{FF2B5EF4-FFF2-40B4-BE49-F238E27FC236}">
                <a16:creationId xmlns:a16="http://schemas.microsoft.com/office/drawing/2014/main" id="{C460A4E5-E5F7-481F-8099-6317F4124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8" t="5676" r="29783" b="54863"/>
          <a:stretch/>
        </p:blipFill>
        <p:spPr>
          <a:xfrm rot="5400000">
            <a:off x="4874258" y="2336285"/>
            <a:ext cx="2443483" cy="5035953"/>
          </a:xfrm>
        </p:spPr>
      </p:pic>
      <p:pic>
        <p:nvPicPr>
          <p:cNvPr id="5" name="Videoposnetek 4">
            <a:hlinkClick r:id="" action="ppaction://media"/>
            <a:extLst>
              <a:ext uri="{FF2B5EF4-FFF2-40B4-BE49-F238E27FC236}">
                <a16:creationId xmlns:a16="http://schemas.microsoft.com/office/drawing/2014/main" id="{F7E4F87B-BAF9-4896-978F-641A82C67A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42811" y="6596108"/>
            <a:ext cx="349188" cy="26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1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1"/>
    </mc:Choice>
    <mc:Fallback>
      <p:transition spd="slow" advTm="8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071436-29A2-4A9B-B391-47744D837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Goudy Stout" panose="0202090407030B020401" pitchFamily="18" charset="0"/>
              </a:rPr>
              <a:t>5. STREŠICA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CCE03B15-5935-4FA2-ADAD-D868C192F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1" t="16651" b="54863"/>
          <a:stretch/>
        </p:blipFill>
        <p:spPr>
          <a:xfrm>
            <a:off x="3200400" y="2682239"/>
            <a:ext cx="5427583" cy="3211109"/>
          </a:xfrm>
          <a:prstGeom prst="rect">
            <a:avLst/>
          </a:prstGeom>
        </p:spPr>
      </p:pic>
      <p:pic>
        <p:nvPicPr>
          <p:cNvPr id="3" name="Videoposnetek 2">
            <a:hlinkClick r:id="" action="ppaction://media"/>
            <a:extLst>
              <a:ext uri="{FF2B5EF4-FFF2-40B4-BE49-F238E27FC236}">
                <a16:creationId xmlns:a16="http://schemas.microsoft.com/office/drawing/2014/main" id="{3F8B5D63-ED7F-47E2-A904-4B16D407AC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19136" y="6578352"/>
            <a:ext cx="372863" cy="2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59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20"/>
    </mc:Choice>
    <mc:Fallback>
      <p:transition spd="slow" advTm="14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E4D808-9A19-4A03-93EF-AC6F9FCAD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Goudy Stout" panose="0202090407030B020401" pitchFamily="18" charset="0"/>
              </a:rPr>
              <a:t>6. BOJEVNIK</a:t>
            </a:r>
          </a:p>
        </p:txBody>
      </p:sp>
      <p:pic>
        <p:nvPicPr>
          <p:cNvPr id="4" name="Označba mesta vsebine 4">
            <a:extLst>
              <a:ext uri="{FF2B5EF4-FFF2-40B4-BE49-F238E27FC236}">
                <a16:creationId xmlns:a16="http://schemas.microsoft.com/office/drawing/2014/main" id="{CAF5CDDF-52E9-40CF-A6C5-FCEC28E05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8" t="4766" r="51546" b="53206"/>
          <a:stretch/>
        </p:blipFill>
        <p:spPr>
          <a:xfrm>
            <a:off x="3382392" y="1568049"/>
            <a:ext cx="3391269" cy="4607166"/>
          </a:xfrm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C078C36F-DBD0-4754-9392-DF64CB4229DF}"/>
              </a:ext>
            </a:extLst>
          </p:cNvPr>
          <p:cNvSpPr/>
          <p:nvPr/>
        </p:nvSpPr>
        <p:spPr>
          <a:xfrm>
            <a:off x="7883371" y="2610035"/>
            <a:ext cx="2636668" cy="15979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NAJPREJ DRŽIŠ 15 SEKUND 1. POLOŽAJ, NATO ŠE 15 SEKUND 2. POLOŽAJ</a:t>
            </a:r>
          </a:p>
        </p:txBody>
      </p:sp>
      <p:pic>
        <p:nvPicPr>
          <p:cNvPr id="6" name="Videoposnetek 5">
            <a:hlinkClick r:id="" action="ppaction://media"/>
            <a:extLst>
              <a:ext uri="{FF2B5EF4-FFF2-40B4-BE49-F238E27FC236}">
                <a16:creationId xmlns:a16="http://schemas.microsoft.com/office/drawing/2014/main" id="{04C115FA-FBF4-4348-9C5B-58F91B6091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40466" y="6669350"/>
            <a:ext cx="251533" cy="18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82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64"/>
    </mc:Choice>
    <mc:Fallback>
      <p:transition spd="slow" advTm="18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D95FBF-4C42-4188-A98F-47FD64B25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Goudy Stout" panose="0202090407030B020401" pitchFamily="18" charset="0"/>
              </a:rPr>
              <a:t>7. DREVO</a:t>
            </a:r>
          </a:p>
        </p:txBody>
      </p:sp>
      <p:pic>
        <p:nvPicPr>
          <p:cNvPr id="4" name="Označba mesta vsebine 4">
            <a:extLst>
              <a:ext uri="{FF2B5EF4-FFF2-40B4-BE49-F238E27FC236}">
                <a16:creationId xmlns:a16="http://schemas.microsoft.com/office/drawing/2014/main" id="{3438BA8F-1F00-4BCA-A456-A11C5DE44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" t="4765" r="77898" b="53188"/>
          <a:stretch/>
        </p:blipFill>
        <p:spPr>
          <a:xfrm>
            <a:off x="3604335" y="1404919"/>
            <a:ext cx="2974018" cy="5087956"/>
          </a:xfrm>
        </p:spPr>
      </p:pic>
      <p:pic>
        <p:nvPicPr>
          <p:cNvPr id="6" name="Videoposnetek 5">
            <a:hlinkClick r:id="" action="ppaction://media"/>
            <a:extLst>
              <a:ext uri="{FF2B5EF4-FFF2-40B4-BE49-F238E27FC236}">
                <a16:creationId xmlns:a16="http://schemas.microsoft.com/office/drawing/2014/main" id="{CBC662D0-00CB-4A62-A817-512A52CF57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8322" y="6622742"/>
            <a:ext cx="313677" cy="23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0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02"/>
    </mc:Choice>
    <mc:Fallback>
      <p:transition spd="slow" advTm="11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8F31B6-F95A-4717-9464-825FAEF08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Goudy Stout" panose="0202090407030B020401" pitchFamily="18" charset="0"/>
              </a:rPr>
              <a:t>8. LUNA</a:t>
            </a:r>
          </a:p>
        </p:txBody>
      </p:sp>
      <p:pic>
        <p:nvPicPr>
          <p:cNvPr id="4" name="Označba mesta vsebine 4">
            <a:extLst>
              <a:ext uri="{FF2B5EF4-FFF2-40B4-BE49-F238E27FC236}">
                <a16:creationId xmlns:a16="http://schemas.microsoft.com/office/drawing/2014/main" id="{64080878-EFF0-4959-B12B-261B6229F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1" t="55975" r="52558" b="3629"/>
          <a:stretch/>
        </p:blipFill>
        <p:spPr>
          <a:xfrm rot="5400000">
            <a:off x="3343313" y="1352191"/>
            <a:ext cx="3668315" cy="5365692"/>
          </a:xfrm>
        </p:spPr>
      </p:pic>
      <p:pic>
        <p:nvPicPr>
          <p:cNvPr id="5" name="Videoposnetek 4">
            <a:hlinkClick r:id="" action="ppaction://media"/>
            <a:extLst>
              <a:ext uri="{FF2B5EF4-FFF2-40B4-BE49-F238E27FC236}">
                <a16:creationId xmlns:a16="http://schemas.microsoft.com/office/drawing/2014/main" id="{EBBC7EA4-C202-4F8E-AE3D-4CFE12E8BA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8423" y="6562818"/>
            <a:ext cx="393576" cy="29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54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98"/>
    </mc:Choice>
    <mc:Fallback>
      <p:transition spd="slow" advTm="8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3F00BE-4E64-47A5-A595-4CBF5DB7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l-SI" dirty="0">
                <a:latin typeface="Goudy Stout" panose="0202090407030B020401" pitchFamily="18" charset="0"/>
              </a:rPr>
              <a:t>9. DVIG NASPROTNE ROKE IN NOGE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52F00917-6DBF-4A20-A63B-15BD1FDFC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937" y="2325949"/>
            <a:ext cx="6015198" cy="4010811"/>
          </a:xfrm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CD3C7E87-306B-4490-8636-2DA40F3483FB}"/>
              </a:ext>
            </a:extLst>
          </p:cNvPr>
          <p:cNvSpPr/>
          <p:nvPr/>
        </p:nvSpPr>
        <p:spPr>
          <a:xfrm>
            <a:off x="8611340" y="2947386"/>
            <a:ext cx="2654423" cy="1988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VAJO IZVEDI 10-KRAT (5-krat z vsako roko in nogo). POLOŽAJ ZADRŽI 3 SEKUNDE.</a:t>
            </a:r>
          </a:p>
        </p:txBody>
      </p:sp>
      <p:pic>
        <p:nvPicPr>
          <p:cNvPr id="11" name="Videoposnetek 10">
            <a:hlinkClick r:id="" action="ppaction://media"/>
            <a:extLst>
              <a:ext uri="{FF2B5EF4-FFF2-40B4-BE49-F238E27FC236}">
                <a16:creationId xmlns:a16="http://schemas.microsoft.com/office/drawing/2014/main" id="{521C5541-E9A2-4642-848A-8376A16986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30974" y="6587230"/>
            <a:ext cx="361025" cy="27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4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59"/>
    </mc:Choice>
    <mc:Fallback>
      <p:transition spd="slow" advTm="16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F6AE0C-1E6A-4B34-8447-196D3BA72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Goudy Stout" panose="0202090407030B020401" pitchFamily="18" charset="0"/>
              </a:rPr>
              <a:t>10. LASTOVKA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8BA2A5A0-EC11-4D8A-A419-B57A11750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t="53935" r="71037" b="7301"/>
          <a:stretch/>
        </p:blipFill>
        <p:spPr>
          <a:xfrm>
            <a:off x="2352581" y="1690688"/>
            <a:ext cx="4420160" cy="466572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10DB126-52C9-4505-975E-50410F44E8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737" y="3977444"/>
            <a:ext cx="3772508" cy="2515431"/>
          </a:xfrm>
          <a:prstGeom prst="rect">
            <a:avLst/>
          </a:prstGeom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BE94A51D-9C5B-4349-883B-ACD105CC8BA7}"/>
              </a:ext>
            </a:extLst>
          </p:cNvPr>
          <p:cNvSpPr/>
          <p:nvPr/>
        </p:nvSpPr>
        <p:spPr>
          <a:xfrm>
            <a:off x="8525634" y="2567611"/>
            <a:ext cx="2869221" cy="1455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POSKUSI DOSEČI TAKŠEN POLOŽAJ, DA SO ROKE IN PETA NA IZTEGNJENI NOGI VODORAVNO.</a:t>
            </a:r>
          </a:p>
        </p:txBody>
      </p:sp>
      <p:pic>
        <p:nvPicPr>
          <p:cNvPr id="8" name="Videoposnetek 7">
            <a:hlinkClick r:id="" action="ppaction://media"/>
            <a:extLst>
              <a:ext uri="{FF2B5EF4-FFF2-40B4-BE49-F238E27FC236}">
                <a16:creationId xmlns:a16="http://schemas.microsoft.com/office/drawing/2014/main" id="{6E2D251B-C04D-41B7-9F60-853C975C39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33934" y="6589450"/>
            <a:ext cx="358065" cy="26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7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85"/>
    </mc:Choice>
    <mc:Fallback>
      <p:transition spd="slow" advTm="16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2D84C3-B3AC-40CB-82BB-A4271930B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A43EFCA-1383-4F71-9CE6-6AF0C0E6C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7724" y="611187"/>
            <a:ext cx="6036076" cy="4351338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marL="0" indent="0">
              <a:buNone/>
            </a:pPr>
            <a:r>
              <a:rPr lang="sl-SI" sz="3600" dirty="0">
                <a:latin typeface="Bahnschrift Light SemiCondensed" panose="020B0502040204020203" pitchFamily="34" charset="0"/>
              </a:rPr>
              <a:t>Pa smo prišli do zaključka. Uleži se, lahko se tudi pokriješ, da ti ne bo hladno. </a:t>
            </a:r>
          </a:p>
          <a:p>
            <a:pPr marL="0" indent="0">
              <a:buNone/>
            </a:pPr>
            <a:r>
              <a:rPr lang="sl-SI" sz="3600" dirty="0">
                <a:latin typeface="Bahnschrift Light SemiCondensed" panose="020B0502040204020203" pitchFamily="34" charset="0"/>
              </a:rPr>
              <a:t>Zapri oči in se sprosti ob glasbi. </a:t>
            </a:r>
          </a:p>
          <a:p>
            <a:pPr marL="0" indent="0">
              <a:buNone/>
            </a:pPr>
            <a:r>
              <a:rPr lang="sl-SI" sz="3600" dirty="0">
                <a:latin typeface="Bahnschrift Light SemiCondensed" panose="020B0502040204020203" pitchFamily="34" charset="0"/>
              </a:rPr>
              <a:t>Klikni na posnetek.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551EF6B4-E10E-475E-BB8A-DD63C0941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7050"/>
            <a:ext cx="3790950" cy="3790950"/>
          </a:xfrm>
          <a:prstGeom prst="rect">
            <a:avLst/>
          </a:prstGeom>
        </p:spPr>
      </p:pic>
      <p:pic>
        <p:nvPicPr>
          <p:cNvPr id="13" name="Slika 12">
            <a:hlinkClick r:id="rId5"/>
            <a:extLst>
              <a:ext uri="{FF2B5EF4-FFF2-40B4-BE49-F238E27FC236}">
                <a16:creationId xmlns:a16="http://schemas.microsoft.com/office/drawing/2014/main" id="{ADD90A28-7463-4A94-8BD4-7F7A395BBF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32" y="5034379"/>
            <a:ext cx="2379216" cy="15861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Videoposnetek 15">
            <a:hlinkClick r:id="" action="ppaction://media"/>
            <a:extLst>
              <a:ext uri="{FF2B5EF4-FFF2-40B4-BE49-F238E27FC236}">
                <a16:creationId xmlns:a16="http://schemas.microsoft.com/office/drawing/2014/main" id="{6B213446-89BC-4AB9-B8D1-53F2F5B32E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1724443" y="6507332"/>
            <a:ext cx="467557" cy="35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6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50"/>
    </mc:Choice>
    <mc:Fallback>
      <p:transition spd="slow" advTm="28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EF56DD-CAAD-4778-A7C6-AB79B762F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66ABD2FC-2312-4D84-AFB7-8F18DB565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41120"/>
            <a:ext cx="5257800" cy="4835843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pPr marL="0" indent="0">
              <a:buNone/>
            </a:pPr>
            <a:r>
              <a:rPr lang="sl-SI" sz="3200" dirty="0">
                <a:latin typeface="Bahnschrift Light SemiCondensed" panose="020B0502040204020203" pitchFamily="34" charset="0"/>
              </a:rPr>
              <a:t>V TEM TEDNU SE BOMO POIGRAVALI Z NAŠIM RAVNOTEŽJEM. TVOJA NALOGA BO, DA PRIMERJAŠ, KAKO TI JE ŠLO IZVAJANJE VAJ PRVIČ IN KAKO TRETJIČ(ZADNJIČ). VSAKIČ MORAŠ POLOŽAJ ZADRŽATI DLJE ČASA.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F0FFC1A-78A3-43BC-AF66-82B5694CE01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09" y="1777365"/>
            <a:ext cx="4532249" cy="4399598"/>
          </a:xfrm>
          <a:prstGeom prst="rect">
            <a:avLst/>
          </a:prstGeom>
        </p:spPr>
      </p:pic>
      <p:pic>
        <p:nvPicPr>
          <p:cNvPr id="3" name="Videoposnetek 2">
            <a:hlinkClick r:id="" action="ppaction://media"/>
            <a:extLst>
              <a:ext uri="{FF2B5EF4-FFF2-40B4-BE49-F238E27FC236}">
                <a16:creationId xmlns:a16="http://schemas.microsoft.com/office/drawing/2014/main" id="{BCF3C77E-E5E5-4BD7-96A6-728D2AC082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07301" y="6569476"/>
            <a:ext cx="384698" cy="28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1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24"/>
    </mc:Choice>
    <mc:Fallback>
      <p:transition spd="slow" advTm="22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3A9C0FF0-4A91-47FD-A3BD-20244EE23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80" y="589279"/>
            <a:ext cx="5674360" cy="5829275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sl-SI" sz="3600" dirty="0">
                <a:latin typeface="Bahnschrift Light SemiCondensed" panose="020B0502040204020203" pitchFamily="34" charset="0"/>
              </a:rPr>
              <a:t>Športno se obleči. Pripravi si blazino ali kakšno drugo podlogo, saj bomo vaje izvajali večinoma na tleh.</a:t>
            </a:r>
            <a:br>
              <a:rPr lang="sl-SI" sz="3600" dirty="0">
                <a:latin typeface="Bahnschrift Light SemiCondensed" panose="020B0502040204020203" pitchFamily="34" charset="0"/>
              </a:rPr>
            </a:br>
            <a:r>
              <a:rPr lang="sl-SI" sz="3600" dirty="0">
                <a:latin typeface="Bahnschrift Light SemiCondensed" panose="020B0502040204020203" pitchFamily="34" charset="0"/>
              </a:rPr>
              <a:t>Sezuj si nogavičke, saj vaje ravnotežja najbolje izvajamo bosi, da imamo dober oprijem s tlemi oziroma podlago.</a:t>
            </a:r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F69F2651-8775-4B23-8C1D-D997A0B55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16" y="2032986"/>
            <a:ext cx="4459254" cy="4459254"/>
          </a:xfrm>
        </p:spPr>
      </p:pic>
      <p:pic>
        <p:nvPicPr>
          <p:cNvPr id="8" name="Videoposnetek 7">
            <a:hlinkClick r:id="" action="ppaction://media"/>
            <a:extLst>
              <a:ext uri="{FF2B5EF4-FFF2-40B4-BE49-F238E27FC236}">
                <a16:creationId xmlns:a16="http://schemas.microsoft.com/office/drawing/2014/main" id="{DB09148D-7B62-4CD2-9A97-C766B73EB8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30974" y="6587230"/>
            <a:ext cx="361025" cy="27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80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28"/>
    </mc:Choice>
    <mc:Fallback>
      <p:transition spd="slow" advTm="25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2CFF24E5-DA32-48B4-8D2A-CA8007BD3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189" y="1473200"/>
            <a:ext cx="3919889" cy="4271169"/>
          </a:xfrm>
        </p:spPr>
      </p:pic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38CE679A-3282-4DE0-93C4-F24D23968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0" y="365125"/>
            <a:ext cx="5684520" cy="5700395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sl-SI" sz="3600" dirty="0">
                <a:latin typeface="Bahnschrift Light SemiCondensed" panose="020B0502040204020203" pitchFamily="34" charset="0"/>
              </a:rPr>
              <a:t>Nekaj vaj za začetek, da dvignemo srčni utrip.</a:t>
            </a:r>
            <a:br>
              <a:rPr lang="sl-SI" sz="3600" dirty="0">
                <a:latin typeface="Bahnschrift Light SemiCondensed" panose="020B0502040204020203" pitchFamily="34" charset="0"/>
              </a:rPr>
            </a:br>
            <a:r>
              <a:rPr lang="sl-SI" sz="3600" dirty="0">
                <a:latin typeface="Bahnschrift Light SemiCondensed" panose="020B0502040204020203" pitchFamily="34" charset="0"/>
              </a:rPr>
              <a:t>Teči na mestu 1 minuto.</a:t>
            </a:r>
            <a:br>
              <a:rPr lang="sl-SI" sz="3600" dirty="0">
                <a:latin typeface="Bahnschrift Light SemiCondensed" panose="020B0502040204020203" pitchFamily="34" charset="0"/>
              </a:rPr>
            </a:br>
            <a:r>
              <a:rPr lang="sl-SI" sz="3600" dirty="0">
                <a:latin typeface="Bahnschrift Light SemiCondensed" panose="020B0502040204020203" pitchFamily="34" charset="0"/>
              </a:rPr>
              <a:t>Naredi 20 počepov.</a:t>
            </a:r>
            <a:br>
              <a:rPr lang="sl-SI" sz="3600" dirty="0">
                <a:latin typeface="Bahnschrift Light SemiCondensed" panose="020B0502040204020203" pitchFamily="34" charset="0"/>
              </a:rPr>
            </a:br>
            <a:r>
              <a:rPr lang="sl-SI" sz="3600" dirty="0">
                <a:latin typeface="Bahnschrift Light SemiCondensed" panose="020B0502040204020203" pitchFamily="34" charset="0"/>
              </a:rPr>
              <a:t>Naredi 20 izpadnih korakov.</a:t>
            </a:r>
            <a:br>
              <a:rPr lang="sl-SI" sz="3600" dirty="0">
                <a:latin typeface="Bahnschrift Light SemiCondensed" panose="020B0502040204020203" pitchFamily="34" charset="0"/>
              </a:rPr>
            </a:br>
            <a:r>
              <a:rPr lang="sl-SI" sz="3600" dirty="0">
                <a:latin typeface="Bahnschrift Light SemiCondensed" panose="020B0502040204020203" pitchFamily="34" charset="0"/>
              </a:rPr>
              <a:t>V teku dviguj čim višje kolena  (visoki </a:t>
            </a:r>
            <a:r>
              <a:rPr lang="sl-SI" sz="3600" dirty="0" err="1">
                <a:latin typeface="Bahnschrift Light SemiCondensed" panose="020B0502040204020203" pitchFamily="34" charset="0"/>
              </a:rPr>
              <a:t>skipping</a:t>
            </a:r>
            <a:r>
              <a:rPr lang="sl-SI" sz="3600" dirty="0">
                <a:latin typeface="Bahnschrift Light SemiCondensed" panose="020B0502040204020203" pitchFamily="34" charset="0"/>
              </a:rPr>
              <a:t>) 1 minuto.</a:t>
            </a:r>
          </a:p>
        </p:txBody>
      </p:sp>
      <p:pic>
        <p:nvPicPr>
          <p:cNvPr id="2" name="Videoposnetek 1">
            <a:hlinkClick r:id="" action="ppaction://media"/>
            <a:extLst>
              <a:ext uri="{FF2B5EF4-FFF2-40B4-BE49-F238E27FC236}">
                <a16:creationId xmlns:a16="http://schemas.microsoft.com/office/drawing/2014/main" id="{80DA2275-959E-43BD-A545-67F714EDD7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9546" y="6556160"/>
            <a:ext cx="402453" cy="3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8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65"/>
    </mc:Choice>
    <mc:Fallback>
      <p:transition spd="slow" advTm="45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600B6F-C424-445A-A185-AE88AE580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6C24FAA-469C-4367-B17C-BDDAFD028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400" y="824706"/>
            <a:ext cx="5389880" cy="4824254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pPr marL="0" indent="0">
              <a:buNone/>
            </a:pPr>
            <a:r>
              <a:rPr lang="sl-SI" sz="3600" dirty="0">
                <a:latin typeface="Bahnschrift Light SemiCondensed" panose="020B0502040204020203" pitchFamily="34" charset="0"/>
              </a:rPr>
              <a:t>Sedaj pa drugi del ogrevanja. Da razgibaš svoje telo, si oglej posnetek in sledi vajam.</a:t>
            </a:r>
          </a:p>
          <a:p>
            <a:pPr marL="0" indent="0">
              <a:buNone/>
            </a:pPr>
            <a:r>
              <a:rPr lang="sl-SI" sz="3600" dirty="0">
                <a:latin typeface="Bahnschrift Light SemiCondensed" panose="020B0502040204020203" pitchFamily="34" charset="0"/>
              </a:rPr>
              <a:t>Klikni na morje, da te popelje do posnetka, kjer se boš prelevil/a v morske živali.</a:t>
            </a:r>
          </a:p>
        </p:txBody>
      </p:sp>
      <p:pic>
        <p:nvPicPr>
          <p:cNvPr id="8" name="Slika 7">
            <a:hlinkClick r:id="rId4"/>
            <a:extLst>
              <a:ext uri="{FF2B5EF4-FFF2-40B4-BE49-F238E27FC236}">
                <a16:creationId xmlns:a16="http://schemas.microsoft.com/office/drawing/2014/main" id="{E592788B-FC1F-4663-884A-823708008CD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12" y="2580640"/>
            <a:ext cx="4040743" cy="4040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Videoposnetek 9">
            <a:hlinkClick r:id="" action="ppaction://media"/>
            <a:extLst>
              <a:ext uri="{FF2B5EF4-FFF2-40B4-BE49-F238E27FC236}">
                <a16:creationId xmlns:a16="http://schemas.microsoft.com/office/drawing/2014/main" id="{CE566CA8-4691-4774-8703-48637B9B83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0355" y="6511766"/>
            <a:ext cx="461644" cy="34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0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13"/>
    </mc:Choice>
    <mc:Fallback>
      <p:transition spd="slow" advTm="19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C55352-B6AA-428C-AD5A-076A64A67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7260D00-1202-440E-8F55-F37CE7253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240" y="1825625"/>
            <a:ext cx="6639560" cy="4351338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sl-SI" sz="3600" dirty="0">
                <a:latin typeface="Bahnschrift Light SemiCondensed" panose="020B0502040204020203" pitchFamily="34" charset="0"/>
              </a:rPr>
              <a:t>Pred nami je glavni del. Izvajal/a boš različne ravnotežne položaje. Vsakega boš zadržal/a vsaj 15 sekund. Vsak dan moraš zdržati 5 sekund več. Napeti moraš vse mišice telesa. In še nasvet. Pogled imej usmerjen v eno točko. Veliko lažje boš zadržal/a položaj in s tem ravnotežje.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282DE9B-2C83-4A6C-8FB1-BA577DD1A5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3"/>
          <a:stretch/>
        </p:blipFill>
        <p:spPr>
          <a:xfrm>
            <a:off x="89430" y="2702560"/>
            <a:ext cx="4295246" cy="3637915"/>
          </a:xfrm>
          <a:prstGeom prst="rect">
            <a:avLst/>
          </a:prstGeom>
        </p:spPr>
      </p:pic>
      <p:pic>
        <p:nvPicPr>
          <p:cNvPr id="3" name="Videoposnetek 2">
            <a:hlinkClick r:id="" action="ppaction://media"/>
            <a:extLst>
              <a:ext uri="{FF2B5EF4-FFF2-40B4-BE49-F238E27FC236}">
                <a16:creationId xmlns:a16="http://schemas.microsoft.com/office/drawing/2014/main" id="{DC3C7A55-F694-42A3-8537-FCF6AAF2D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463" y="6560598"/>
            <a:ext cx="396536" cy="29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97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83"/>
    </mc:Choice>
    <mc:Fallback>
      <p:transition spd="slow" advTm="55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F95D67-238F-4DF6-A47F-C709B728C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Goudy Stout" panose="0202090407030B020401" pitchFamily="18" charset="0"/>
              </a:rPr>
              <a:t>1. ZVEZDA</a:t>
            </a:r>
          </a:p>
        </p:txBody>
      </p:sp>
      <p:pic>
        <p:nvPicPr>
          <p:cNvPr id="4" name="Označba mesta vsebine 4">
            <a:extLst>
              <a:ext uri="{FF2B5EF4-FFF2-40B4-BE49-F238E27FC236}">
                <a16:creationId xmlns:a16="http://schemas.microsoft.com/office/drawing/2014/main" id="{2BFEF165-2241-41A3-82BB-168D955B3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3" t="58451" r="1617" b="5441"/>
          <a:stretch/>
        </p:blipFill>
        <p:spPr>
          <a:xfrm>
            <a:off x="3495041" y="1534160"/>
            <a:ext cx="4145279" cy="4785360"/>
          </a:xfrm>
        </p:spPr>
      </p:pic>
      <p:pic>
        <p:nvPicPr>
          <p:cNvPr id="3" name="Videoposnetek 2">
            <a:hlinkClick r:id="" action="ppaction://media"/>
            <a:extLst>
              <a:ext uri="{FF2B5EF4-FFF2-40B4-BE49-F238E27FC236}">
                <a16:creationId xmlns:a16="http://schemas.microsoft.com/office/drawing/2014/main" id="{6145A2F0-C4DC-490C-82D2-9E28B74830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464" y="6560598"/>
            <a:ext cx="396536" cy="29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07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89"/>
    </mc:Choice>
    <mc:Fallback>
      <p:transition spd="slow" advTm="9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73D7B1-611E-4653-B108-4A94790D0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Goudy Stout" panose="0202090407030B020401" pitchFamily="18" charset="0"/>
              </a:rPr>
              <a:t>2. MAČKA - KAMELA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B84E411-8E76-4965-80CD-4B3C79575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4">
            <a:extLst>
              <a:ext uri="{FF2B5EF4-FFF2-40B4-BE49-F238E27FC236}">
                <a16:creationId xmlns:a16="http://schemas.microsoft.com/office/drawing/2014/main" id="{1BA40189-2C83-4076-9EFD-EB721A9C1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3" t="4149" r="2358" b="54162"/>
          <a:stretch/>
        </p:blipFill>
        <p:spPr>
          <a:xfrm>
            <a:off x="4206239" y="1519965"/>
            <a:ext cx="3606801" cy="4972910"/>
          </a:xfrm>
        </p:spPr>
      </p:pic>
      <p:pic>
        <p:nvPicPr>
          <p:cNvPr id="5" name="Videoposnetek 4">
            <a:hlinkClick r:id="" action="ppaction://media"/>
            <a:extLst>
              <a:ext uri="{FF2B5EF4-FFF2-40B4-BE49-F238E27FC236}">
                <a16:creationId xmlns:a16="http://schemas.microsoft.com/office/drawing/2014/main" id="{2662489A-7E87-49A8-A1F4-3567F4121F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0668" y="6549502"/>
            <a:ext cx="411331" cy="30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29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04"/>
    </mc:Choice>
    <mc:Fallback>
      <p:transition spd="slow" advTm="21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7136CF-E7F7-402F-8825-ECCD0ED44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Goudy Stout" panose="0202090407030B020401" pitchFamily="18" charset="0"/>
              </a:rPr>
              <a:t>3. MAVRICA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B6CF359-D2A2-48D6-A1EC-EBCD10AE6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4">
            <a:extLst>
              <a:ext uri="{FF2B5EF4-FFF2-40B4-BE49-F238E27FC236}">
                <a16:creationId xmlns:a16="http://schemas.microsoft.com/office/drawing/2014/main" id="{D6660CF0-2D2B-469D-98AA-4383D48444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t="55346" r="79211" b="4054"/>
          <a:stretch/>
        </p:blipFill>
        <p:spPr>
          <a:xfrm>
            <a:off x="3329127" y="1585940"/>
            <a:ext cx="2840854" cy="4906935"/>
          </a:xfrm>
          <a:prstGeom prst="rect">
            <a:avLst/>
          </a:prstGeom>
        </p:spPr>
      </p:pic>
      <p:pic>
        <p:nvPicPr>
          <p:cNvPr id="5" name="Videoposnetek 4">
            <a:hlinkClick r:id="" action="ppaction://media"/>
            <a:extLst>
              <a:ext uri="{FF2B5EF4-FFF2-40B4-BE49-F238E27FC236}">
                <a16:creationId xmlns:a16="http://schemas.microsoft.com/office/drawing/2014/main" id="{37A25F29-51C7-4AED-83BF-23E2C2F4E1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54647" y="6604986"/>
            <a:ext cx="337352" cy="25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0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89"/>
    </mc:Choice>
    <mc:Fallback>
      <p:transition spd="slow" advTm="13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346</Words>
  <Application>Microsoft Office PowerPoint</Application>
  <PresentationFormat>Širokozaslonsko</PresentationFormat>
  <Paragraphs>24</Paragraphs>
  <Slides>17</Slides>
  <Notes>0</Notes>
  <HiddenSlides>0</HiddenSlides>
  <MMClips>17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3" baseType="lpstr">
      <vt:lpstr>Arial</vt:lpstr>
      <vt:lpstr>Bahnschrift Light SemiCondensed</vt:lpstr>
      <vt:lpstr>Calibri</vt:lpstr>
      <vt:lpstr>Calibri Light</vt:lpstr>
      <vt:lpstr>Goudy Stout</vt:lpstr>
      <vt:lpstr>Officeova tema</vt:lpstr>
      <vt:lpstr>RAVNOTEŽJE  V  3.A IN 3.B</vt:lpstr>
      <vt:lpstr>PowerPointova predstavitev</vt:lpstr>
      <vt:lpstr>Športno se obleči. Pripravi si blazino ali kakšno drugo podlogo, saj bomo vaje izvajali večinoma na tleh. Sezuj si nogavičke, saj vaje ravnotežja najbolje izvajamo bosi, da imamo dober oprijem s tlemi oziroma podlago.</vt:lpstr>
      <vt:lpstr>Nekaj vaj za začetek, da dvignemo srčni utrip. Teči na mestu 1 minuto. Naredi 20 počepov. Naredi 20 izpadnih korakov. V teku dviguj čim višje kolena  (visoki skipping) 1 minuto.</vt:lpstr>
      <vt:lpstr>PowerPointova predstavitev</vt:lpstr>
      <vt:lpstr>PowerPointova predstavitev</vt:lpstr>
      <vt:lpstr>1. ZVEZDA</vt:lpstr>
      <vt:lpstr>2. MAČKA - KAMELA</vt:lpstr>
      <vt:lpstr>3. MAVRICA</vt:lpstr>
      <vt:lpstr>4. MOST</vt:lpstr>
      <vt:lpstr>5. STREŠICA</vt:lpstr>
      <vt:lpstr>6. BOJEVNIK</vt:lpstr>
      <vt:lpstr>7. DREVO</vt:lpstr>
      <vt:lpstr>8. LUNA</vt:lpstr>
      <vt:lpstr>9. DVIG NASPROTNE ROKE IN NOGE</vt:lpstr>
      <vt:lpstr>10. LASTOVKA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RAVNOTEŽJE  V  3.A IN 3.B</dc:title>
  <dc:creator>Eliza</dc:creator>
  <cp:lastModifiedBy>Eliza</cp:lastModifiedBy>
  <cp:revision>17</cp:revision>
  <dcterms:created xsi:type="dcterms:W3CDTF">2020-11-22T21:20:56Z</dcterms:created>
  <dcterms:modified xsi:type="dcterms:W3CDTF">2020-11-23T16:11:58Z</dcterms:modified>
</cp:coreProperties>
</file>