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7DAF81-E7C6-4759-9A11-92E4647FC56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958E9B6-B991-4FCB-97BE-899DAA711BAD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sl-SI" sz="3200" dirty="0">
              <a:solidFill>
                <a:schemeClr val="tx1"/>
              </a:solidFill>
            </a:rPr>
            <a:t>–15</a:t>
          </a:r>
        </a:p>
      </dgm:t>
    </dgm:pt>
    <dgm:pt modelId="{4B9D4F27-B36B-486C-BB6C-508CEA1E70AE}" type="parTrans" cxnId="{D909065F-01E5-49CE-BC0D-C92264C67A6E}">
      <dgm:prSet/>
      <dgm:spPr/>
      <dgm:t>
        <a:bodyPr/>
        <a:lstStyle/>
        <a:p>
          <a:endParaRPr lang="sl-SI"/>
        </a:p>
      </dgm:t>
    </dgm:pt>
    <dgm:pt modelId="{0E6BA543-8F91-49B1-A636-E8A266D4C4ED}" type="sibTrans" cxnId="{D909065F-01E5-49CE-BC0D-C92264C67A6E}">
      <dgm:prSet/>
      <dgm:spPr>
        <a:ln w="28575"/>
      </dgm:spPr>
      <dgm:t>
        <a:bodyPr/>
        <a:lstStyle/>
        <a:p>
          <a:endParaRPr lang="sl-SI"/>
        </a:p>
      </dgm:t>
    </dgm:pt>
    <dgm:pt modelId="{283C4E5C-68B0-448F-B1BE-26D836FB07D6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sl-SI" sz="1600" dirty="0">
              <a:solidFill>
                <a:schemeClr val="tx1"/>
              </a:solidFill>
              <a:sym typeface="Mathematica1"/>
            </a:rPr>
            <a:t>: 3</a:t>
          </a:r>
          <a:endParaRPr lang="sl-SI" sz="1600" dirty="0">
            <a:solidFill>
              <a:schemeClr val="tx1"/>
            </a:solidFill>
          </a:endParaRPr>
        </a:p>
      </dgm:t>
    </dgm:pt>
    <dgm:pt modelId="{F1DC4C34-A1B5-4442-AB86-75BBCB417C37}" type="parTrans" cxnId="{7C76830B-6B8F-4B3D-913F-E88533637A1C}">
      <dgm:prSet/>
      <dgm:spPr/>
      <dgm:t>
        <a:bodyPr/>
        <a:lstStyle/>
        <a:p>
          <a:endParaRPr lang="sl-SI"/>
        </a:p>
      </dgm:t>
    </dgm:pt>
    <dgm:pt modelId="{B82AA78A-4F6C-4120-8673-204B264F7443}" type="sibTrans" cxnId="{7C76830B-6B8F-4B3D-913F-E88533637A1C}">
      <dgm:prSet/>
      <dgm:spPr>
        <a:ln w="28575"/>
      </dgm:spPr>
      <dgm:t>
        <a:bodyPr/>
        <a:lstStyle/>
        <a:p>
          <a:endParaRPr lang="sl-SI"/>
        </a:p>
      </dgm:t>
    </dgm:pt>
    <dgm:pt modelId="{C94006EC-1BB5-4251-8752-E1CEF5AAABC6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sl-SI" sz="3200" dirty="0">
              <a:solidFill>
                <a:schemeClr val="tx1"/>
              </a:solidFill>
            </a:rPr>
            <a:t>–5</a:t>
          </a:r>
        </a:p>
      </dgm:t>
    </dgm:pt>
    <dgm:pt modelId="{0A1C82AC-B4CB-4C72-9865-EA7A14CFA1F0}" type="parTrans" cxnId="{E1ACA565-533E-46E7-8449-3B9BF04D35DC}">
      <dgm:prSet/>
      <dgm:spPr/>
      <dgm:t>
        <a:bodyPr/>
        <a:lstStyle/>
        <a:p>
          <a:endParaRPr lang="sl-SI"/>
        </a:p>
      </dgm:t>
    </dgm:pt>
    <dgm:pt modelId="{A6F1DB11-B6AA-4799-B75D-538EBB102DD7}" type="sibTrans" cxnId="{E1ACA565-533E-46E7-8449-3B9BF04D35DC}">
      <dgm:prSet/>
      <dgm:spPr>
        <a:ln w="28575"/>
      </dgm:spPr>
      <dgm:t>
        <a:bodyPr/>
        <a:lstStyle/>
        <a:p>
          <a:endParaRPr lang="sl-SI"/>
        </a:p>
      </dgm:t>
    </dgm:pt>
    <dgm:pt modelId="{6AA6D474-4183-4804-B4E6-1E1A34AEE1C8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sl-SI" sz="1600" dirty="0">
              <a:solidFill>
                <a:schemeClr val="tx1"/>
              </a:solidFill>
              <a:latin typeface="Trebuchet MS" panose="020B0603020202020204" pitchFamily="34" charset="0"/>
              <a:sym typeface="Mathematica1"/>
            </a:rPr>
            <a:t>∙</a:t>
          </a:r>
          <a:r>
            <a:rPr lang="sl-SI" sz="1600" dirty="0">
              <a:solidFill>
                <a:schemeClr val="tx1"/>
              </a:solidFill>
              <a:sym typeface="Mathematica1"/>
            </a:rPr>
            <a:t> 3</a:t>
          </a:r>
          <a:endParaRPr lang="sl-SI" sz="1600" dirty="0">
            <a:solidFill>
              <a:schemeClr val="tx1"/>
            </a:solidFill>
          </a:endParaRPr>
        </a:p>
      </dgm:t>
    </dgm:pt>
    <dgm:pt modelId="{977DA212-3987-4DF3-B7B7-4CFA05A1FDFA}" type="parTrans" cxnId="{868F7E3D-F498-480F-A602-A4704F1CC1D0}">
      <dgm:prSet/>
      <dgm:spPr/>
      <dgm:t>
        <a:bodyPr/>
        <a:lstStyle/>
        <a:p>
          <a:endParaRPr lang="sl-SI"/>
        </a:p>
      </dgm:t>
    </dgm:pt>
    <dgm:pt modelId="{C6036685-BF90-4158-93A7-BF489E373306}" type="sibTrans" cxnId="{868F7E3D-F498-480F-A602-A4704F1CC1D0}">
      <dgm:prSet/>
      <dgm:spPr>
        <a:ln w="28575"/>
      </dgm:spPr>
      <dgm:t>
        <a:bodyPr/>
        <a:lstStyle/>
        <a:p>
          <a:endParaRPr lang="sl-SI"/>
        </a:p>
      </dgm:t>
    </dgm:pt>
    <dgm:pt modelId="{B8232972-CD69-437D-B89F-936C14AC1046}" type="pres">
      <dgm:prSet presAssocID="{C97DAF81-E7C6-4759-9A11-92E4647FC562}" presName="cycle" presStyleCnt="0">
        <dgm:presLayoutVars>
          <dgm:dir/>
          <dgm:resizeHandles val="exact"/>
        </dgm:presLayoutVars>
      </dgm:prSet>
      <dgm:spPr/>
    </dgm:pt>
    <dgm:pt modelId="{D6CCE904-6B8A-4390-8EE7-73C71ACEBD47}" type="pres">
      <dgm:prSet presAssocID="{C958E9B6-B991-4FCB-97BE-899DAA711BAD}" presName="node" presStyleLbl="node1" presStyleIdx="0" presStyleCnt="4" custScaleX="162154">
        <dgm:presLayoutVars>
          <dgm:bulletEnabled val="1"/>
        </dgm:presLayoutVars>
      </dgm:prSet>
      <dgm:spPr/>
    </dgm:pt>
    <dgm:pt modelId="{D5052EA1-9102-4111-8E0B-0D03A60BEEFA}" type="pres">
      <dgm:prSet presAssocID="{C958E9B6-B991-4FCB-97BE-899DAA711BAD}" presName="spNode" presStyleCnt="0"/>
      <dgm:spPr/>
    </dgm:pt>
    <dgm:pt modelId="{92687077-8BED-4DD0-8FD9-5F86315EB9A7}" type="pres">
      <dgm:prSet presAssocID="{0E6BA543-8F91-49B1-A636-E8A266D4C4ED}" presName="sibTrans" presStyleLbl="sibTrans1D1" presStyleIdx="0" presStyleCnt="4"/>
      <dgm:spPr/>
    </dgm:pt>
    <dgm:pt modelId="{A36E8FB0-3C50-4DFC-BD22-85CFF31EB988}" type="pres">
      <dgm:prSet presAssocID="{283C4E5C-68B0-448F-B1BE-26D836FB07D6}" presName="node" presStyleLbl="node1" presStyleIdx="1" presStyleCnt="4" custScaleX="72888" custScaleY="87620">
        <dgm:presLayoutVars>
          <dgm:bulletEnabled val="1"/>
        </dgm:presLayoutVars>
      </dgm:prSet>
      <dgm:spPr>
        <a:prstGeom prst="ellipse">
          <a:avLst/>
        </a:prstGeom>
      </dgm:spPr>
    </dgm:pt>
    <dgm:pt modelId="{860844FC-6470-43AF-9AFA-F72B4434B6A5}" type="pres">
      <dgm:prSet presAssocID="{283C4E5C-68B0-448F-B1BE-26D836FB07D6}" presName="spNode" presStyleCnt="0"/>
      <dgm:spPr/>
    </dgm:pt>
    <dgm:pt modelId="{4143E511-7D07-44D7-A2A8-99CFA011B60F}" type="pres">
      <dgm:prSet presAssocID="{B82AA78A-4F6C-4120-8673-204B264F7443}" presName="sibTrans" presStyleLbl="sibTrans1D1" presStyleIdx="1" presStyleCnt="4"/>
      <dgm:spPr/>
    </dgm:pt>
    <dgm:pt modelId="{90E85495-F115-4516-BA56-7896FC2010FE}" type="pres">
      <dgm:prSet presAssocID="{C94006EC-1BB5-4251-8752-E1CEF5AAABC6}" presName="node" presStyleLbl="node1" presStyleIdx="2" presStyleCnt="4" custScaleX="121615">
        <dgm:presLayoutVars>
          <dgm:bulletEnabled val="1"/>
        </dgm:presLayoutVars>
      </dgm:prSet>
      <dgm:spPr/>
    </dgm:pt>
    <dgm:pt modelId="{AB9E31B9-E725-4FEB-9641-FB04C72756A2}" type="pres">
      <dgm:prSet presAssocID="{C94006EC-1BB5-4251-8752-E1CEF5AAABC6}" presName="spNode" presStyleCnt="0"/>
      <dgm:spPr/>
    </dgm:pt>
    <dgm:pt modelId="{C41CA570-0B3F-42A9-89F2-C865102D2FE5}" type="pres">
      <dgm:prSet presAssocID="{A6F1DB11-B6AA-4799-B75D-538EBB102DD7}" presName="sibTrans" presStyleLbl="sibTrans1D1" presStyleIdx="2" presStyleCnt="4"/>
      <dgm:spPr/>
    </dgm:pt>
    <dgm:pt modelId="{C8EA2CB1-5A60-460B-A6CC-146223FF22F5}" type="pres">
      <dgm:prSet presAssocID="{6AA6D474-4183-4804-B4E6-1E1A34AEE1C8}" presName="node" presStyleLbl="node1" presStyleIdx="3" presStyleCnt="4" custScaleX="72888" custScaleY="87620">
        <dgm:presLayoutVars>
          <dgm:bulletEnabled val="1"/>
        </dgm:presLayoutVars>
      </dgm:prSet>
      <dgm:spPr>
        <a:prstGeom prst="ellipse">
          <a:avLst/>
        </a:prstGeom>
      </dgm:spPr>
    </dgm:pt>
    <dgm:pt modelId="{692FC3BF-892E-4DED-A300-EBF9A9FFE7E5}" type="pres">
      <dgm:prSet presAssocID="{6AA6D474-4183-4804-B4E6-1E1A34AEE1C8}" presName="spNode" presStyleCnt="0"/>
      <dgm:spPr/>
    </dgm:pt>
    <dgm:pt modelId="{B3364E54-023C-40A5-82D5-8B434565B3D1}" type="pres">
      <dgm:prSet presAssocID="{C6036685-BF90-4158-93A7-BF489E373306}" presName="sibTrans" presStyleLbl="sibTrans1D1" presStyleIdx="3" presStyleCnt="4"/>
      <dgm:spPr/>
    </dgm:pt>
  </dgm:ptLst>
  <dgm:cxnLst>
    <dgm:cxn modelId="{7C76830B-6B8F-4B3D-913F-E88533637A1C}" srcId="{C97DAF81-E7C6-4759-9A11-92E4647FC562}" destId="{283C4E5C-68B0-448F-B1BE-26D836FB07D6}" srcOrd="1" destOrd="0" parTransId="{F1DC4C34-A1B5-4442-AB86-75BBCB417C37}" sibTransId="{B82AA78A-4F6C-4120-8673-204B264F7443}"/>
    <dgm:cxn modelId="{868F7E3D-F498-480F-A602-A4704F1CC1D0}" srcId="{C97DAF81-E7C6-4759-9A11-92E4647FC562}" destId="{6AA6D474-4183-4804-B4E6-1E1A34AEE1C8}" srcOrd="3" destOrd="0" parTransId="{977DA212-3987-4DF3-B7B7-4CFA05A1FDFA}" sibTransId="{C6036685-BF90-4158-93A7-BF489E373306}"/>
    <dgm:cxn modelId="{D909065F-01E5-49CE-BC0D-C92264C67A6E}" srcId="{C97DAF81-E7C6-4759-9A11-92E4647FC562}" destId="{C958E9B6-B991-4FCB-97BE-899DAA711BAD}" srcOrd="0" destOrd="0" parTransId="{4B9D4F27-B36B-486C-BB6C-508CEA1E70AE}" sibTransId="{0E6BA543-8F91-49B1-A636-E8A266D4C4ED}"/>
    <dgm:cxn modelId="{47522962-3635-48D6-B817-9C205A1274AF}" type="presOf" srcId="{C94006EC-1BB5-4251-8752-E1CEF5AAABC6}" destId="{90E85495-F115-4516-BA56-7896FC2010FE}" srcOrd="0" destOrd="0" presId="urn:microsoft.com/office/officeart/2005/8/layout/cycle5"/>
    <dgm:cxn modelId="{6FE2B343-2C12-4417-8B6B-EEC513AA2FDB}" type="presOf" srcId="{C97DAF81-E7C6-4759-9A11-92E4647FC562}" destId="{B8232972-CD69-437D-B89F-936C14AC1046}" srcOrd="0" destOrd="0" presId="urn:microsoft.com/office/officeart/2005/8/layout/cycle5"/>
    <dgm:cxn modelId="{E1ACA565-533E-46E7-8449-3B9BF04D35DC}" srcId="{C97DAF81-E7C6-4759-9A11-92E4647FC562}" destId="{C94006EC-1BB5-4251-8752-E1CEF5AAABC6}" srcOrd="2" destOrd="0" parTransId="{0A1C82AC-B4CB-4C72-9865-EA7A14CFA1F0}" sibTransId="{A6F1DB11-B6AA-4799-B75D-538EBB102DD7}"/>
    <dgm:cxn modelId="{6634B267-B111-460E-B24F-27DB26E7D1E7}" type="presOf" srcId="{283C4E5C-68B0-448F-B1BE-26D836FB07D6}" destId="{A36E8FB0-3C50-4DFC-BD22-85CFF31EB988}" srcOrd="0" destOrd="0" presId="urn:microsoft.com/office/officeart/2005/8/layout/cycle5"/>
    <dgm:cxn modelId="{0E8C76A8-001D-44D1-A5D0-CC189F96E65A}" type="presOf" srcId="{C6036685-BF90-4158-93A7-BF489E373306}" destId="{B3364E54-023C-40A5-82D5-8B434565B3D1}" srcOrd="0" destOrd="0" presId="urn:microsoft.com/office/officeart/2005/8/layout/cycle5"/>
    <dgm:cxn modelId="{780D0EB9-9B45-4015-8937-EB3328148BE7}" type="presOf" srcId="{6AA6D474-4183-4804-B4E6-1E1A34AEE1C8}" destId="{C8EA2CB1-5A60-460B-A6CC-146223FF22F5}" srcOrd="0" destOrd="0" presId="urn:microsoft.com/office/officeart/2005/8/layout/cycle5"/>
    <dgm:cxn modelId="{3F515DE3-57C1-4745-B82A-F84B89D426D0}" type="presOf" srcId="{B82AA78A-4F6C-4120-8673-204B264F7443}" destId="{4143E511-7D07-44D7-A2A8-99CFA011B60F}" srcOrd="0" destOrd="0" presId="urn:microsoft.com/office/officeart/2005/8/layout/cycle5"/>
    <dgm:cxn modelId="{066E03E4-FFFA-41EF-BFC8-02B58EF2285A}" type="presOf" srcId="{0E6BA543-8F91-49B1-A636-E8A266D4C4ED}" destId="{92687077-8BED-4DD0-8FD9-5F86315EB9A7}" srcOrd="0" destOrd="0" presId="urn:microsoft.com/office/officeart/2005/8/layout/cycle5"/>
    <dgm:cxn modelId="{E6984DF2-470A-4FCC-9135-D26BBA21A74B}" type="presOf" srcId="{A6F1DB11-B6AA-4799-B75D-538EBB102DD7}" destId="{C41CA570-0B3F-42A9-89F2-C865102D2FE5}" srcOrd="0" destOrd="0" presId="urn:microsoft.com/office/officeart/2005/8/layout/cycle5"/>
    <dgm:cxn modelId="{AA5B05F9-535C-4AAC-89D0-0F404DD8C9CC}" type="presOf" srcId="{C958E9B6-B991-4FCB-97BE-899DAA711BAD}" destId="{D6CCE904-6B8A-4390-8EE7-73C71ACEBD47}" srcOrd="0" destOrd="0" presId="urn:microsoft.com/office/officeart/2005/8/layout/cycle5"/>
    <dgm:cxn modelId="{D062572E-A361-4FA7-9C24-33E480811E4C}" type="presParOf" srcId="{B8232972-CD69-437D-B89F-936C14AC1046}" destId="{D6CCE904-6B8A-4390-8EE7-73C71ACEBD47}" srcOrd="0" destOrd="0" presId="urn:microsoft.com/office/officeart/2005/8/layout/cycle5"/>
    <dgm:cxn modelId="{8C205897-AA88-4C88-95D2-ECE8A5602381}" type="presParOf" srcId="{B8232972-CD69-437D-B89F-936C14AC1046}" destId="{D5052EA1-9102-4111-8E0B-0D03A60BEEFA}" srcOrd="1" destOrd="0" presId="urn:microsoft.com/office/officeart/2005/8/layout/cycle5"/>
    <dgm:cxn modelId="{283A5E48-5259-460E-8C17-422EA85F8802}" type="presParOf" srcId="{B8232972-CD69-437D-B89F-936C14AC1046}" destId="{92687077-8BED-4DD0-8FD9-5F86315EB9A7}" srcOrd="2" destOrd="0" presId="urn:microsoft.com/office/officeart/2005/8/layout/cycle5"/>
    <dgm:cxn modelId="{F6CAB8B2-1873-47D3-A515-0D2DCBEFE187}" type="presParOf" srcId="{B8232972-CD69-437D-B89F-936C14AC1046}" destId="{A36E8FB0-3C50-4DFC-BD22-85CFF31EB988}" srcOrd="3" destOrd="0" presId="urn:microsoft.com/office/officeart/2005/8/layout/cycle5"/>
    <dgm:cxn modelId="{AFFEF80A-DCB8-4C95-887C-462B5C144E82}" type="presParOf" srcId="{B8232972-CD69-437D-B89F-936C14AC1046}" destId="{860844FC-6470-43AF-9AFA-F72B4434B6A5}" srcOrd="4" destOrd="0" presId="urn:microsoft.com/office/officeart/2005/8/layout/cycle5"/>
    <dgm:cxn modelId="{3A276E06-5678-4034-B600-FE36E7D46BEA}" type="presParOf" srcId="{B8232972-CD69-437D-B89F-936C14AC1046}" destId="{4143E511-7D07-44D7-A2A8-99CFA011B60F}" srcOrd="5" destOrd="0" presId="urn:microsoft.com/office/officeart/2005/8/layout/cycle5"/>
    <dgm:cxn modelId="{DE4EB2D7-7CD8-4DA9-BA8A-3E385F5E412D}" type="presParOf" srcId="{B8232972-CD69-437D-B89F-936C14AC1046}" destId="{90E85495-F115-4516-BA56-7896FC2010FE}" srcOrd="6" destOrd="0" presId="urn:microsoft.com/office/officeart/2005/8/layout/cycle5"/>
    <dgm:cxn modelId="{09B9AC99-A1DE-46B4-8FF6-3D9276606389}" type="presParOf" srcId="{B8232972-CD69-437D-B89F-936C14AC1046}" destId="{AB9E31B9-E725-4FEB-9641-FB04C72756A2}" srcOrd="7" destOrd="0" presId="urn:microsoft.com/office/officeart/2005/8/layout/cycle5"/>
    <dgm:cxn modelId="{AA24B466-361C-4B54-A008-229E6B4A1BBC}" type="presParOf" srcId="{B8232972-CD69-437D-B89F-936C14AC1046}" destId="{C41CA570-0B3F-42A9-89F2-C865102D2FE5}" srcOrd="8" destOrd="0" presId="urn:microsoft.com/office/officeart/2005/8/layout/cycle5"/>
    <dgm:cxn modelId="{5163C57B-5989-42BB-AC04-A6CEF223D774}" type="presParOf" srcId="{B8232972-CD69-437D-B89F-936C14AC1046}" destId="{C8EA2CB1-5A60-460B-A6CC-146223FF22F5}" srcOrd="9" destOrd="0" presId="urn:microsoft.com/office/officeart/2005/8/layout/cycle5"/>
    <dgm:cxn modelId="{7628C79A-EC8F-4810-8451-0E124B4ADEDE}" type="presParOf" srcId="{B8232972-CD69-437D-B89F-936C14AC1046}" destId="{692FC3BF-892E-4DED-A300-EBF9A9FFE7E5}" srcOrd="10" destOrd="0" presId="urn:microsoft.com/office/officeart/2005/8/layout/cycle5"/>
    <dgm:cxn modelId="{3FBA14BE-BF79-4BD8-8348-E16F1A25BD4A}" type="presParOf" srcId="{B8232972-CD69-437D-B89F-936C14AC1046}" destId="{B3364E54-023C-40A5-82D5-8B434565B3D1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CE904-6B8A-4390-8EE7-73C71ACEBD47}">
      <dsp:nvSpPr>
        <dsp:cNvPr id="0" name=""/>
        <dsp:cNvSpPr/>
      </dsp:nvSpPr>
      <dsp:spPr>
        <a:xfrm>
          <a:off x="1152126" y="506"/>
          <a:ext cx="1152130" cy="461835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200" kern="1200" dirty="0">
              <a:solidFill>
                <a:schemeClr val="tx1"/>
              </a:solidFill>
            </a:rPr>
            <a:t>–15</a:t>
          </a:r>
        </a:p>
      </dsp:txBody>
      <dsp:txXfrm>
        <a:off x="1174671" y="23051"/>
        <a:ext cx="1107040" cy="416745"/>
      </dsp:txXfrm>
    </dsp:sp>
    <dsp:sp modelId="{92687077-8BED-4DD0-8FD9-5F86315EB9A7}">
      <dsp:nvSpPr>
        <dsp:cNvPr id="0" name=""/>
        <dsp:cNvSpPr/>
      </dsp:nvSpPr>
      <dsp:spPr>
        <a:xfrm>
          <a:off x="847277" y="377929"/>
          <a:ext cx="1525991" cy="1525991"/>
        </a:xfrm>
        <a:custGeom>
          <a:avLst/>
          <a:gdLst/>
          <a:ahLst/>
          <a:cxnLst/>
          <a:rect l="0" t="0" r="0" b="0"/>
          <a:pathLst>
            <a:path>
              <a:moveTo>
                <a:pt x="1191971" y="132010"/>
              </a:moveTo>
              <a:arcTo wR="762995" hR="762995" stAng="18252588" swAng="1294825"/>
            </a:path>
          </a:pathLst>
        </a:custGeom>
        <a:noFill/>
        <a:ln w="28575" cap="rnd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E8FB0-3C50-4DFC-BD22-85CFF31EB988}">
      <dsp:nvSpPr>
        <dsp:cNvPr id="0" name=""/>
        <dsp:cNvSpPr/>
      </dsp:nvSpPr>
      <dsp:spPr>
        <a:xfrm>
          <a:off x="2232247" y="792089"/>
          <a:ext cx="517881" cy="404660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>
              <a:solidFill>
                <a:schemeClr val="tx1"/>
              </a:solidFill>
              <a:sym typeface="Mathematica1"/>
            </a:rPr>
            <a:t>: 3</a:t>
          </a:r>
          <a:endParaRPr lang="sl-SI" sz="1600" kern="1200" dirty="0">
            <a:solidFill>
              <a:schemeClr val="tx1"/>
            </a:solidFill>
          </a:endParaRPr>
        </a:p>
      </dsp:txBody>
      <dsp:txXfrm>
        <a:off x="2308089" y="851350"/>
        <a:ext cx="366197" cy="286138"/>
      </dsp:txXfrm>
    </dsp:sp>
    <dsp:sp modelId="{4143E511-7D07-44D7-A2A8-99CFA011B60F}">
      <dsp:nvSpPr>
        <dsp:cNvPr id="0" name=""/>
        <dsp:cNvSpPr/>
      </dsp:nvSpPr>
      <dsp:spPr>
        <a:xfrm>
          <a:off x="965196" y="231424"/>
          <a:ext cx="1525991" cy="1525991"/>
        </a:xfrm>
        <a:custGeom>
          <a:avLst/>
          <a:gdLst/>
          <a:ahLst/>
          <a:cxnLst/>
          <a:rect l="0" t="0" r="0" b="0"/>
          <a:pathLst>
            <a:path>
              <a:moveTo>
                <a:pt x="1464076" y="1064075"/>
              </a:moveTo>
              <a:arcTo wR="762995" hR="762995" stAng="1394467" swAng="1464367"/>
            </a:path>
          </a:pathLst>
        </a:custGeom>
        <a:noFill/>
        <a:ln w="28575" cap="rnd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85495-F115-4516-BA56-7896FC2010FE}">
      <dsp:nvSpPr>
        <dsp:cNvPr id="0" name=""/>
        <dsp:cNvSpPr/>
      </dsp:nvSpPr>
      <dsp:spPr>
        <a:xfrm>
          <a:off x="1296144" y="1526498"/>
          <a:ext cx="864094" cy="461835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3200" kern="1200" dirty="0">
              <a:solidFill>
                <a:schemeClr val="tx1"/>
              </a:solidFill>
            </a:rPr>
            <a:t>–5</a:t>
          </a:r>
        </a:p>
      </dsp:txBody>
      <dsp:txXfrm>
        <a:off x="1318689" y="1549043"/>
        <a:ext cx="819004" cy="416745"/>
      </dsp:txXfrm>
    </dsp:sp>
    <dsp:sp modelId="{C41CA570-0B3F-42A9-89F2-C865102D2FE5}">
      <dsp:nvSpPr>
        <dsp:cNvPr id="0" name=""/>
        <dsp:cNvSpPr/>
      </dsp:nvSpPr>
      <dsp:spPr>
        <a:xfrm>
          <a:off x="965196" y="231424"/>
          <a:ext cx="1525991" cy="1525991"/>
        </a:xfrm>
        <a:custGeom>
          <a:avLst/>
          <a:gdLst/>
          <a:ahLst/>
          <a:cxnLst/>
          <a:rect l="0" t="0" r="0" b="0"/>
          <a:pathLst>
            <a:path>
              <a:moveTo>
                <a:pt x="248970" y="1326858"/>
              </a:moveTo>
              <a:arcTo wR="762995" hR="762995" stAng="7941166" swAng="1464367"/>
            </a:path>
          </a:pathLst>
        </a:custGeom>
        <a:noFill/>
        <a:ln w="28575" cap="rnd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A2CB1-5A60-460B-A6CC-146223FF22F5}">
      <dsp:nvSpPr>
        <dsp:cNvPr id="0" name=""/>
        <dsp:cNvSpPr/>
      </dsp:nvSpPr>
      <dsp:spPr>
        <a:xfrm>
          <a:off x="706255" y="792089"/>
          <a:ext cx="517881" cy="404660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9050" cap="rnd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>
              <a:solidFill>
                <a:schemeClr val="tx1"/>
              </a:solidFill>
              <a:latin typeface="Trebuchet MS" panose="020B0603020202020204" pitchFamily="34" charset="0"/>
              <a:sym typeface="Mathematica1"/>
            </a:rPr>
            <a:t>∙</a:t>
          </a:r>
          <a:r>
            <a:rPr lang="sl-SI" sz="1600" kern="1200" dirty="0">
              <a:solidFill>
                <a:schemeClr val="tx1"/>
              </a:solidFill>
              <a:sym typeface="Mathematica1"/>
            </a:rPr>
            <a:t> 3</a:t>
          </a:r>
          <a:endParaRPr lang="sl-SI" sz="1600" kern="1200" dirty="0">
            <a:solidFill>
              <a:schemeClr val="tx1"/>
            </a:solidFill>
          </a:endParaRPr>
        </a:p>
      </dsp:txBody>
      <dsp:txXfrm>
        <a:off x="782097" y="851350"/>
        <a:ext cx="366197" cy="286138"/>
      </dsp:txXfrm>
    </dsp:sp>
    <dsp:sp modelId="{B3364E54-023C-40A5-82D5-8B434565B3D1}">
      <dsp:nvSpPr>
        <dsp:cNvPr id="0" name=""/>
        <dsp:cNvSpPr/>
      </dsp:nvSpPr>
      <dsp:spPr>
        <a:xfrm>
          <a:off x="1083114" y="377929"/>
          <a:ext cx="1525991" cy="1525991"/>
        </a:xfrm>
        <a:custGeom>
          <a:avLst/>
          <a:gdLst/>
          <a:ahLst/>
          <a:cxnLst/>
          <a:rect l="0" t="0" r="0" b="0"/>
          <a:pathLst>
            <a:path>
              <a:moveTo>
                <a:pt x="132010" y="334020"/>
              </a:moveTo>
              <a:arcTo wR="762995" hR="762995" stAng="12852588" swAng="1294825"/>
            </a:path>
          </a:pathLst>
        </a:custGeom>
        <a:noFill/>
        <a:ln w="28575" cap="rnd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200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809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379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0549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4057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3162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5723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961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32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607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885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795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128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792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396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174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71B14-9E6A-4C4E-9C74-D3D98B4D3B0F}" type="datetimeFigureOut">
              <a:rPr lang="sl-SI" smtClean="0"/>
              <a:pPr/>
              <a:t>13. 10. 2021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7BF7CE-673C-4EC5-834A-A9C2B1D9F61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835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3212976"/>
            <a:ext cx="6984776" cy="936104"/>
          </a:xfrm>
        </p:spPr>
        <p:txBody>
          <a:bodyPr>
            <a:noAutofit/>
          </a:bodyPr>
          <a:lstStyle/>
          <a:p>
            <a:r>
              <a:rPr lang="sl-SI" sz="6000" dirty="0"/>
              <a:t>RAČUNANJE Z RACIONALNIMI ŠTEVILI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3200" dirty="0"/>
              <a:t>8. razred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6912768" cy="1320800"/>
          </a:xfrm>
        </p:spPr>
        <p:txBody>
          <a:bodyPr>
            <a:normAutofit/>
          </a:bodyPr>
          <a:lstStyle/>
          <a:p>
            <a:r>
              <a:rPr lang="sl-SI" dirty="0"/>
              <a:t>Seštevanje in odštevanje celih števil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445224"/>
          </a:xfrm>
        </p:spPr>
        <p:txBody>
          <a:bodyPr>
            <a:normAutofit lnSpcReduction="10000"/>
          </a:bodyPr>
          <a:lstStyle/>
          <a:p>
            <a:r>
              <a:rPr lang="sl-SI" sz="3000" dirty="0"/>
              <a:t>Temperatura je bila ponoči –4°C, čez dan se je dvignila za 11°C. Koliko°C  je bilo podnevi?</a:t>
            </a:r>
          </a:p>
          <a:p>
            <a:endParaRPr lang="sl-SI" sz="3000" dirty="0"/>
          </a:p>
          <a:p>
            <a:endParaRPr lang="sl-SI" sz="3000" dirty="0"/>
          </a:p>
          <a:p>
            <a:pPr>
              <a:buNone/>
            </a:pPr>
            <a:r>
              <a:rPr lang="sl-SI" sz="3000" dirty="0"/>
              <a:t>Podnevi je bila temperatura 7°C.</a:t>
            </a:r>
          </a:p>
          <a:p>
            <a:r>
              <a:rPr lang="sl-SI" sz="3000" dirty="0"/>
              <a:t>Temperatura je bila podnevi 3°C, čez noč se je spustila za 9°C. Koliko °C je bilo ponoči?</a:t>
            </a:r>
          </a:p>
          <a:p>
            <a:pPr>
              <a:buNone/>
            </a:pPr>
            <a:endParaRPr lang="sl-SI" sz="3000" dirty="0"/>
          </a:p>
          <a:p>
            <a:pPr>
              <a:buNone/>
            </a:pPr>
            <a:endParaRPr lang="sl-SI" sz="3000" dirty="0"/>
          </a:p>
          <a:p>
            <a:pPr>
              <a:buNone/>
            </a:pPr>
            <a:r>
              <a:rPr lang="sl-SI" sz="3000" dirty="0"/>
              <a:t>Ponoči je bilo –6°C.</a:t>
            </a:r>
          </a:p>
        </p:txBody>
      </p:sp>
      <p:pic>
        <p:nvPicPr>
          <p:cNvPr id="5" name="Picture 4" descr="seštevanje in odštevanj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337340"/>
            <a:ext cx="7344816" cy="1235676"/>
          </a:xfrm>
          <a:prstGeom prst="rect">
            <a:avLst/>
          </a:prstGeom>
        </p:spPr>
      </p:pic>
      <p:pic>
        <p:nvPicPr>
          <p:cNvPr id="7" name="Picture 6" descr="seštevanje in odštevanj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5793" y="5013176"/>
            <a:ext cx="5628495" cy="1159373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528385" y="2364723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– 4 + 11 =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55976" y="6165304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3 + (– 9) = –6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92696"/>
            <a:ext cx="6770713" cy="5348667"/>
          </a:xfrm>
        </p:spPr>
        <p:txBody>
          <a:bodyPr/>
          <a:lstStyle/>
          <a:p>
            <a:r>
              <a:rPr lang="sl-SI" dirty="0"/>
              <a:t>Vsoto celih števil izračunamo tako, da: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števili seštejemo, če imata oba isti predznak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števili odštejemo, če imata različen predznak</a:t>
            </a:r>
          </a:p>
          <a:p>
            <a:pPr>
              <a:buFont typeface="Arial" pitchFamily="34" charset="0"/>
              <a:buChar char="•"/>
            </a:pPr>
            <a:endParaRPr lang="sl-SI" dirty="0"/>
          </a:p>
          <a:p>
            <a:pPr>
              <a:buFont typeface="Arial" pitchFamily="34" charset="0"/>
              <a:buChar char="•"/>
            </a:pPr>
            <a:endParaRPr lang="sl-SI" dirty="0"/>
          </a:p>
          <a:p>
            <a:r>
              <a:rPr lang="sl-SI" dirty="0"/>
              <a:t>Razliko števil a in b izračunamo tako, da k številu a prištejemo nasprotno število števila b.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71600" y="3789040"/>
            <a:ext cx="2448272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a – b = a + (–b)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547664" y="1988840"/>
            <a:ext cx="15841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3 + 5 = 8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69906" y="1988840"/>
            <a:ext cx="30963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3 + (– 5) = 3 – 5 = –2</a:t>
            </a:r>
          </a:p>
        </p:txBody>
      </p:sp>
      <p:sp>
        <p:nvSpPr>
          <p:cNvPr id="9" name="Oval 8"/>
          <p:cNvSpPr/>
          <p:nvPr/>
        </p:nvSpPr>
        <p:spPr>
          <a:xfrm>
            <a:off x="4645970" y="3717032"/>
            <a:ext cx="2520280" cy="79208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a + (–a)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4658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l-SI" dirty="0"/>
              <a:t>Seštevanje in odštevanje racionalnih števil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Racionalna števila seštevamo in odštevamo na enak način kot cela.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8327" y="3150259"/>
            <a:ext cx="25367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chemeClr val="tx2"/>
                </a:solidFill>
              </a:rPr>
              <a:t>–1,25 – (–2,76) =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–1,25 + 2,76 = 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1,51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8024" y="2780928"/>
            <a:ext cx="24507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chemeClr val="tx2"/>
                </a:solidFill>
              </a:rPr>
              <a:t>–</a:t>
            </a:r>
            <a:r>
              <a:rPr lang="sl-SI" sz="2400" baseline="30000" dirty="0">
                <a:solidFill>
                  <a:schemeClr val="tx2"/>
                </a:solidFill>
              </a:rPr>
              <a:t>2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5</a:t>
            </a:r>
            <a:r>
              <a:rPr lang="sl-SI" sz="2400" dirty="0">
                <a:solidFill>
                  <a:schemeClr val="tx2"/>
                </a:solidFill>
              </a:rPr>
              <a:t> + –(</a:t>
            </a:r>
            <a:r>
              <a:rPr lang="sl-SI" sz="2400" baseline="30000" dirty="0">
                <a:solidFill>
                  <a:schemeClr val="tx2"/>
                </a:solidFill>
              </a:rPr>
              <a:t>7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8</a:t>
            </a:r>
            <a:r>
              <a:rPr lang="sl-SI" sz="2400" dirty="0">
                <a:solidFill>
                  <a:schemeClr val="tx2"/>
                </a:solidFill>
              </a:rPr>
              <a:t>) =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–</a:t>
            </a:r>
            <a:r>
              <a:rPr lang="sl-SI" sz="2400" baseline="30000" dirty="0">
                <a:solidFill>
                  <a:schemeClr val="tx2"/>
                </a:solidFill>
              </a:rPr>
              <a:t>2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5</a:t>
            </a:r>
            <a:r>
              <a:rPr lang="sl-SI" sz="2400" dirty="0">
                <a:solidFill>
                  <a:schemeClr val="tx2"/>
                </a:solidFill>
              </a:rPr>
              <a:t> – </a:t>
            </a:r>
            <a:r>
              <a:rPr lang="sl-SI" sz="2400" baseline="30000" dirty="0">
                <a:solidFill>
                  <a:schemeClr val="tx2"/>
                </a:solidFill>
              </a:rPr>
              <a:t>7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8</a:t>
            </a:r>
            <a:r>
              <a:rPr lang="sl-SI" sz="2400" dirty="0">
                <a:solidFill>
                  <a:schemeClr val="tx2"/>
                </a:solidFill>
              </a:rPr>
              <a:t> =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–</a:t>
            </a:r>
            <a:r>
              <a:rPr lang="sl-SI" sz="2400" baseline="30000" dirty="0">
                <a:solidFill>
                  <a:schemeClr val="tx2"/>
                </a:solidFill>
              </a:rPr>
              <a:t>16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40</a:t>
            </a:r>
            <a:r>
              <a:rPr lang="sl-SI" sz="2400" dirty="0">
                <a:solidFill>
                  <a:schemeClr val="tx2"/>
                </a:solidFill>
              </a:rPr>
              <a:t> – </a:t>
            </a:r>
            <a:r>
              <a:rPr lang="sl-SI" sz="2400" baseline="30000" dirty="0">
                <a:solidFill>
                  <a:schemeClr val="tx2"/>
                </a:solidFill>
              </a:rPr>
              <a:t>35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40</a:t>
            </a:r>
            <a:r>
              <a:rPr lang="sl-SI" sz="2400" dirty="0">
                <a:solidFill>
                  <a:schemeClr val="tx2"/>
                </a:solidFill>
              </a:rPr>
              <a:t> =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–</a:t>
            </a:r>
            <a:r>
              <a:rPr lang="sl-SI" sz="2400" baseline="30000" dirty="0">
                <a:solidFill>
                  <a:schemeClr val="tx2"/>
                </a:solidFill>
              </a:rPr>
              <a:t>51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40</a:t>
            </a:r>
            <a:r>
              <a:rPr lang="sl-SI" sz="2400" dirty="0">
                <a:solidFill>
                  <a:schemeClr val="tx2"/>
                </a:solidFill>
              </a:rPr>
              <a:t> =</a:t>
            </a:r>
          </a:p>
          <a:p>
            <a:r>
              <a:rPr lang="sl-SI" sz="2400" dirty="0">
                <a:solidFill>
                  <a:schemeClr val="tx2"/>
                </a:solidFill>
              </a:rPr>
              <a:t>= –1</a:t>
            </a:r>
            <a:r>
              <a:rPr lang="sl-SI" sz="2400" baseline="30000" dirty="0">
                <a:solidFill>
                  <a:schemeClr val="tx2"/>
                </a:solidFill>
              </a:rPr>
              <a:t>11</a:t>
            </a:r>
            <a:r>
              <a:rPr lang="sl-SI" sz="2400" dirty="0">
                <a:solidFill>
                  <a:schemeClr val="tx2"/>
                </a:solidFill>
              </a:rPr>
              <a:t>/</a:t>
            </a:r>
            <a:r>
              <a:rPr lang="sl-SI" sz="2400" baseline="-25000" dirty="0">
                <a:solidFill>
                  <a:schemeClr val="tx2"/>
                </a:solidFill>
              </a:rPr>
              <a:t>40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8152"/>
            <a:ext cx="6347713" cy="856592"/>
          </a:xfrm>
        </p:spPr>
        <p:txBody>
          <a:bodyPr/>
          <a:lstStyle/>
          <a:p>
            <a:r>
              <a:rPr lang="sl-SI" dirty="0"/>
              <a:t>Številski izrazi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740080" cy="5688632"/>
          </a:xfrm>
        </p:spPr>
        <p:txBody>
          <a:bodyPr>
            <a:normAutofit/>
          </a:bodyPr>
          <a:lstStyle/>
          <a:p>
            <a:r>
              <a:rPr lang="sl-SI" sz="3000" dirty="0"/>
              <a:t>Številu prištejemo oziroma odštejemo vsoto števil tako, da prištejemo oziroma odštejemo vsak njen člen.</a:t>
            </a:r>
          </a:p>
          <a:p>
            <a:endParaRPr lang="sl-SI" sz="3000" dirty="0"/>
          </a:p>
          <a:p>
            <a:r>
              <a:rPr lang="sl-SI" sz="3000" dirty="0"/>
              <a:t>Če je pred oklepajem znak:</a:t>
            </a:r>
          </a:p>
          <a:p>
            <a:pPr>
              <a:buFont typeface="Arial" pitchFamily="34" charset="0"/>
              <a:buChar char="•"/>
            </a:pPr>
            <a:r>
              <a:rPr lang="sl-SI" sz="3000" b="1" dirty="0"/>
              <a:t>plus (+), </a:t>
            </a:r>
            <a:r>
              <a:rPr lang="sl-SI" sz="3000" dirty="0"/>
              <a:t>oklepaj izpustimo, števila v oklepaju pa ohranijo predznak</a:t>
            </a:r>
          </a:p>
          <a:p>
            <a:pPr>
              <a:buFont typeface="Arial" pitchFamily="34" charset="0"/>
              <a:buChar char="•"/>
            </a:pPr>
            <a:r>
              <a:rPr lang="sl-SI" sz="3000" b="1" dirty="0"/>
              <a:t>minus (–), </a:t>
            </a:r>
            <a:r>
              <a:rPr lang="sl-SI" sz="3000" dirty="0"/>
              <a:t>oklepaj izpustimo, števila v oklepaju pa spremenijo predznak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83868" y="2024844"/>
            <a:ext cx="43924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/>
              <a:t>5 + (3 + 4 + 2) = 5 + 3 + 4 + 2 = 14</a:t>
            </a:r>
          </a:p>
          <a:p>
            <a:pPr algn="ctr"/>
            <a:r>
              <a:rPr lang="sl-SI" sz="2000" dirty="0"/>
              <a:t>20 – (3 + 6 + 9) = 20 – 3 – 6 – 9 =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0" y="4005064"/>
            <a:ext cx="331236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/>
              <a:t>2 </a:t>
            </a:r>
            <a:r>
              <a:rPr lang="sl-SI" sz="2000" dirty="0">
                <a:solidFill>
                  <a:srgbClr val="FF0000"/>
                </a:solidFill>
              </a:rPr>
              <a:t>+</a:t>
            </a:r>
            <a:r>
              <a:rPr lang="sl-SI" sz="2000" dirty="0"/>
              <a:t> (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sl-SI" sz="2000" dirty="0"/>
              <a:t>) = 2 +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 3</a:t>
            </a:r>
            <a:r>
              <a:rPr lang="sl-SI" sz="2000" dirty="0"/>
              <a:t> = 5</a:t>
            </a:r>
          </a:p>
          <a:p>
            <a:pPr algn="ctr"/>
            <a:r>
              <a:rPr lang="sl-SI" sz="2000" dirty="0"/>
              <a:t>14 </a:t>
            </a:r>
            <a:r>
              <a:rPr lang="sl-SI" sz="2000" dirty="0">
                <a:solidFill>
                  <a:srgbClr val="FF0000"/>
                </a:solidFill>
              </a:rPr>
              <a:t>+</a:t>
            </a:r>
            <a:r>
              <a:rPr lang="sl-SI" sz="2000" dirty="0"/>
              <a:t> (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–6</a:t>
            </a:r>
            <a:r>
              <a:rPr lang="sl-SI" sz="2000" dirty="0"/>
              <a:t>) = 14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– 6 </a:t>
            </a:r>
            <a:r>
              <a:rPr lang="sl-SI" sz="2000" dirty="0"/>
              <a:t>= 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67131" y="5293704"/>
            <a:ext cx="28083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/>
              <a:t>12 </a:t>
            </a:r>
            <a:r>
              <a:rPr lang="sl-SI" sz="2000" dirty="0">
                <a:solidFill>
                  <a:srgbClr val="FF0000"/>
                </a:solidFill>
              </a:rPr>
              <a:t>–</a:t>
            </a:r>
            <a:r>
              <a:rPr lang="sl-SI" sz="2000" dirty="0"/>
              <a:t> (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sl-SI" sz="2000" dirty="0"/>
              <a:t>) = 12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– 4 </a:t>
            </a:r>
            <a:r>
              <a:rPr lang="sl-SI" sz="2000" dirty="0"/>
              <a:t>= 8</a:t>
            </a:r>
          </a:p>
          <a:p>
            <a:pPr algn="ctr"/>
            <a:r>
              <a:rPr lang="sl-SI" sz="2000" dirty="0"/>
              <a:t>3 </a:t>
            </a:r>
            <a:r>
              <a:rPr lang="sl-SI" sz="2000" dirty="0">
                <a:solidFill>
                  <a:srgbClr val="FF0000"/>
                </a:solidFill>
              </a:rPr>
              <a:t>–</a:t>
            </a:r>
            <a:r>
              <a:rPr lang="sl-SI" sz="2000" dirty="0"/>
              <a:t> (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–6</a:t>
            </a:r>
            <a:r>
              <a:rPr lang="sl-SI" sz="2000" dirty="0"/>
              <a:t>) = 3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+ 6 </a:t>
            </a:r>
            <a:r>
              <a:rPr lang="sl-SI" sz="2000" dirty="0"/>
              <a:t>= 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9512" y="6129810"/>
            <a:ext cx="8964488" cy="5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–3/8 </a:t>
            </a:r>
            <a:r>
              <a:rPr lang="sl-SI" dirty="0">
                <a:solidFill>
                  <a:srgbClr val="FF0000"/>
                </a:solidFill>
              </a:rPr>
              <a:t>+</a:t>
            </a:r>
            <a:r>
              <a:rPr lang="sl-SI" dirty="0"/>
              <a:t> (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1/4</a:t>
            </a:r>
            <a:r>
              <a:rPr lang="sl-SI" b="1" dirty="0">
                <a:solidFill>
                  <a:srgbClr val="FF0000"/>
                </a:solidFill>
              </a:rPr>
              <a:t> </a:t>
            </a:r>
            <a:r>
              <a:rPr lang="sl-SI" dirty="0">
                <a:solidFill>
                  <a:schemeClr val="accent3">
                    <a:lumMod val="50000"/>
                  </a:schemeClr>
                </a:solidFill>
              </a:rPr>
              <a:t>+ 2 </a:t>
            </a:r>
            <a:r>
              <a:rPr lang="sl-S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3/4</a:t>
            </a:r>
            <a:r>
              <a:rPr lang="sl-SI" b="1" dirty="0">
                <a:solidFill>
                  <a:schemeClr val="bg1"/>
                </a:solidFill>
              </a:rPr>
              <a:t>) </a:t>
            </a:r>
            <a:r>
              <a:rPr lang="sl-SI" b="1" dirty="0">
                <a:solidFill>
                  <a:srgbClr val="FF0000"/>
                </a:solidFill>
              </a:rPr>
              <a:t>– </a:t>
            </a:r>
            <a:r>
              <a:rPr lang="sl-SI" dirty="0"/>
              <a:t>(</a:t>
            </a:r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2/3</a:t>
            </a:r>
            <a:r>
              <a:rPr lang="sl-SI" dirty="0"/>
              <a:t>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– 1/2 </a:t>
            </a:r>
            <a:r>
              <a:rPr lang="sl-SI" dirty="0">
                <a:solidFill>
                  <a:schemeClr val="tx2">
                    <a:lumMod val="75000"/>
                  </a:schemeClr>
                </a:solidFill>
              </a:rPr>
              <a:t>+ 5/6</a:t>
            </a:r>
            <a:r>
              <a:rPr lang="sl-SI" dirty="0"/>
              <a:t>) = –3/8 +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1/4</a:t>
            </a:r>
            <a:r>
              <a:rPr lang="sl-SI" dirty="0"/>
              <a:t> </a:t>
            </a:r>
            <a:r>
              <a:rPr lang="sl-SI" dirty="0">
                <a:solidFill>
                  <a:schemeClr val="accent3">
                    <a:lumMod val="50000"/>
                  </a:schemeClr>
                </a:solidFill>
              </a:rPr>
              <a:t>+ 2 </a:t>
            </a:r>
            <a:r>
              <a:rPr lang="sl-S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3/4 </a:t>
            </a:r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– 2/3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+ 1/2 </a:t>
            </a:r>
            <a:r>
              <a:rPr lang="sl-SI" dirty="0">
                <a:solidFill>
                  <a:schemeClr val="tx2">
                    <a:lumMod val="75000"/>
                  </a:schemeClr>
                </a:solidFill>
              </a:rPr>
              <a:t>– 5/6</a:t>
            </a:r>
            <a:r>
              <a:rPr lang="sl-SI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049" y="161354"/>
            <a:ext cx="8245423" cy="819374"/>
          </a:xfrm>
        </p:spPr>
        <p:txBody>
          <a:bodyPr>
            <a:normAutofit/>
          </a:bodyPr>
          <a:lstStyle/>
          <a:p>
            <a:r>
              <a:rPr lang="sl-SI" dirty="0"/>
              <a:t>Množenje celih in racionalnih števil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4536504" cy="3240360"/>
          </a:xfrm>
        </p:spPr>
        <p:txBody>
          <a:bodyPr>
            <a:normAutofit/>
          </a:bodyPr>
          <a:lstStyle/>
          <a:p>
            <a:r>
              <a:rPr lang="sl-SI" sz="3000" dirty="0"/>
              <a:t>Produkt pozitivnega in negativnega števila je vedno negativno število.	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11560" y="3140968"/>
            <a:ext cx="3600400" cy="10081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sl-SI" sz="2800" dirty="0"/>
              <a:t>(+a) </a:t>
            </a:r>
            <a:r>
              <a:rPr lang="sl-SI" sz="2800" dirty="0">
                <a:sym typeface="Mathematica1"/>
              </a:rPr>
              <a:t>∙ (</a:t>
            </a:r>
            <a:r>
              <a:rPr lang="sl-SI" sz="2800" dirty="0"/>
              <a:t>–b) = – (a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b)</a:t>
            </a:r>
          </a:p>
          <a:p>
            <a:pPr>
              <a:buNone/>
            </a:pPr>
            <a:r>
              <a:rPr lang="sl-SI" sz="2800" dirty="0"/>
              <a:t>(–a)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(+b) = – (a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b)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106888" y="2996952"/>
            <a:ext cx="3713584" cy="115212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sl-SI" sz="2800" dirty="0"/>
              <a:t>(+a) </a:t>
            </a:r>
            <a:r>
              <a:rPr lang="sl-SI" sz="2800" dirty="0">
                <a:sym typeface="Mathematica1"/>
              </a:rPr>
              <a:t>∙ (+</a:t>
            </a:r>
            <a:r>
              <a:rPr lang="sl-SI" sz="2800" dirty="0"/>
              <a:t>b) = + (a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b)</a:t>
            </a:r>
          </a:p>
          <a:p>
            <a:pPr>
              <a:buNone/>
            </a:pPr>
            <a:r>
              <a:rPr lang="sl-SI" sz="2800" dirty="0"/>
              <a:t>(–a)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(–b) = + (a </a:t>
            </a:r>
            <a:r>
              <a:rPr lang="sl-SI" sz="2800" dirty="0">
                <a:sym typeface="Mathematica1"/>
              </a:rPr>
              <a:t>∙</a:t>
            </a:r>
            <a:r>
              <a:rPr lang="sl-SI" sz="2800" dirty="0"/>
              <a:t> b)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35488" y="980728"/>
            <a:ext cx="4608512" cy="2880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sl-SI" sz="3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Produkt dveh pozitivnih ali dveh negativnih števil je vedno pozitivno število.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68017"/>
              </p:ext>
            </p:extLst>
          </p:nvPr>
        </p:nvGraphicFramePr>
        <p:xfrm>
          <a:off x="539552" y="4509120"/>
          <a:ext cx="4752528" cy="21234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41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9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produkt</a:t>
                      </a:r>
                      <a:endParaRPr lang="sl-SI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predznak</a:t>
                      </a:r>
                    </a:p>
                    <a:p>
                      <a:r>
                        <a:rPr lang="sl-SI" dirty="0"/>
                        <a:t>produkta</a:t>
                      </a:r>
                      <a:endParaRPr lang="sl-SI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/>
                        <a:t>(–a)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(–b) </a:t>
                      </a:r>
                      <a:endParaRPr lang="sl-SI" b="0" dirty="0"/>
                    </a:p>
                  </a:txBody>
                  <a:tcPr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+</a:t>
                      </a:r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/>
                        <a:t>(–a) </a:t>
                      </a:r>
                      <a:r>
                        <a:rPr lang="sl-SI" sz="1800" dirty="0">
                          <a:latin typeface="Trebuchet MS" panose="020B0603020202020204" pitchFamily="34" charset="0"/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(–b)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(–c) </a:t>
                      </a:r>
                      <a:endParaRPr lang="sl-SI" b="0" dirty="0"/>
                    </a:p>
                  </a:txBody>
                  <a:tcPr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dirty="0"/>
                        <a:t>–</a:t>
                      </a:r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800" dirty="0"/>
                        <a:t>(–a)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(–b)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(–c)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(–d) </a:t>
                      </a:r>
                      <a:endParaRPr lang="sl-SI" b="0" dirty="0"/>
                    </a:p>
                  </a:txBody>
                  <a:tcPr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+</a:t>
                      </a:r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/>
                        <a:t>(–a)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(–b)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(–c) </a:t>
                      </a:r>
                      <a:r>
                        <a:rPr lang="sl-SI" sz="1800" dirty="0">
                          <a:sym typeface="Mathematica1"/>
                        </a:rPr>
                        <a:t>∙</a:t>
                      </a:r>
                      <a:r>
                        <a:rPr lang="sl-SI" sz="1800" dirty="0"/>
                        <a:t> (–d) </a:t>
                      </a:r>
                      <a:r>
                        <a:rPr lang="sl-SI" sz="1800" dirty="0">
                          <a:sym typeface="Mathematica1"/>
                        </a:rPr>
                        <a:t>∙ </a:t>
                      </a:r>
                      <a:r>
                        <a:rPr lang="sl-SI" sz="1800" dirty="0"/>
                        <a:t>(–e) </a:t>
                      </a:r>
                      <a:endParaRPr lang="sl-SI" b="0" dirty="0"/>
                    </a:p>
                  </a:txBody>
                  <a:tcPr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dirty="0"/>
                        <a:t>–</a:t>
                      </a:r>
                      <a:endParaRPr lang="sl-SI" b="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val Callout 8"/>
          <p:cNvSpPr/>
          <p:nvPr/>
        </p:nvSpPr>
        <p:spPr>
          <a:xfrm>
            <a:off x="5397964" y="4149080"/>
            <a:ext cx="3813380" cy="2381132"/>
          </a:xfrm>
          <a:prstGeom prst="wedgeEllipseCallout">
            <a:avLst>
              <a:gd name="adj1" fmla="val -58352"/>
              <a:gd name="adj2" fmla="val 32443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Produkt </a:t>
            </a:r>
            <a:r>
              <a:rPr lang="sl-SI" b="1" dirty="0"/>
              <a:t>lihega</a:t>
            </a:r>
            <a:r>
              <a:rPr lang="sl-SI" dirty="0"/>
              <a:t> števila negativnih faktorjev je </a:t>
            </a:r>
            <a:r>
              <a:rPr lang="sl-SI" b="1" dirty="0"/>
              <a:t>negativen</a:t>
            </a:r>
            <a:r>
              <a:rPr lang="sl-SI" dirty="0"/>
              <a:t>.</a:t>
            </a:r>
          </a:p>
          <a:p>
            <a:pPr algn="ctr"/>
            <a:r>
              <a:rPr lang="sl-SI" dirty="0"/>
              <a:t>Produkt </a:t>
            </a:r>
            <a:r>
              <a:rPr lang="sl-SI" b="1" dirty="0"/>
              <a:t>sodega</a:t>
            </a:r>
            <a:r>
              <a:rPr lang="sl-SI" dirty="0"/>
              <a:t> števila negativnih faktorjev je </a:t>
            </a:r>
            <a:r>
              <a:rPr lang="sl-SI" b="1" dirty="0"/>
              <a:t>pozitiven</a:t>
            </a:r>
            <a:r>
              <a:rPr lang="sl-SI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921" y="226311"/>
            <a:ext cx="7560840" cy="768412"/>
          </a:xfrm>
        </p:spPr>
        <p:txBody>
          <a:bodyPr>
            <a:normAutofit/>
          </a:bodyPr>
          <a:lstStyle/>
          <a:p>
            <a:r>
              <a:rPr lang="sl-SI" dirty="0"/>
              <a:t>Deljenje celih in racionalnih števil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4680520" cy="2232248"/>
          </a:xfrm>
        </p:spPr>
        <p:txBody>
          <a:bodyPr>
            <a:normAutofit/>
          </a:bodyPr>
          <a:lstStyle/>
          <a:p>
            <a:r>
              <a:rPr lang="sl-SI" sz="2400" dirty="0"/>
              <a:t>Količnik pozitivnega in negativnega števila je vedno negativno število.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580424" y="2875248"/>
            <a:ext cx="3600400" cy="9361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sl-SI" sz="2800" dirty="0"/>
              <a:t>(+a) </a:t>
            </a:r>
            <a:r>
              <a:rPr lang="sl-SI" sz="2800" dirty="0">
                <a:sym typeface="Mathematica1"/>
              </a:rPr>
              <a:t>: (</a:t>
            </a:r>
            <a:r>
              <a:rPr lang="sl-SI" sz="2800" dirty="0"/>
              <a:t>–b) = – (a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b)</a:t>
            </a:r>
          </a:p>
          <a:p>
            <a:pPr>
              <a:buNone/>
            </a:pPr>
            <a:r>
              <a:rPr lang="sl-SI" sz="2800" dirty="0"/>
              <a:t>(–a)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(+b) = – (a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b)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92588" y="3126973"/>
            <a:ext cx="3600400" cy="9361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sl-SI" sz="2800" dirty="0"/>
              <a:t>(+a) </a:t>
            </a:r>
            <a:r>
              <a:rPr lang="sl-SI" sz="2800" dirty="0">
                <a:sym typeface="Mathematica1"/>
              </a:rPr>
              <a:t>: (+</a:t>
            </a:r>
            <a:r>
              <a:rPr lang="sl-SI" sz="2800" dirty="0"/>
              <a:t>b) = + (a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b)</a:t>
            </a:r>
          </a:p>
          <a:p>
            <a:pPr>
              <a:buNone/>
            </a:pPr>
            <a:r>
              <a:rPr lang="sl-SI" sz="2800" dirty="0"/>
              <a:t>(–a)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(–b) = + (a </a:t>
            </a:r>
            <a:r>
              <a:rPr lang="sl-SI" sz="2800" dirty="0">
                <a:sym typeface="Mathematica1"/>
              </a:rPr>
              <a:t>:</a:t>
            </a:r>
            <a:r>
              <a:rPr lang="sl-SI" sz="2800" dirty="0"/>
              <a:t> b)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412776"/>
            <a:ext cx="4572000" cy="22322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Količnik dveh pozitivnih ali dveh negativnih števil je pozitivno število.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sl-SI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4437112"/>
            <a:ext cx="2808312" cy="20882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Pri množenju in deljenju veljajo enaka pravila določanja predznakov, saj sta množenje in deljenje nasprotni operaciji.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860456341"/>
              </p:ext>
            </p:extLst>
          </p:nvPr>
        </p:nvGraphicFramePr>
        <p:xfrm>
          <a:off x="2915816" y="4581128"/>
          <a:ext cx="3456384" cy="198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770713" cy="936104"/>
          </a:xfrm>
        </p:spPr>
        <p:txBody>
          <a:bodyPr/>
          <a:lstStyle/>
          <a:p>
            <a:r>
              <a:rPr lang="sl-SI" dirty="0"/>
              <a:t>Povezava računskih operacij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40080" cy="5256584"/>
          </a:xfrm>
        </p:spPr>
        <p:txBody>
          <a:bodyPr>
            <a:normAutofit/>
          </a:bodyPr>
          <a:lstStyle/>
          <a:p>
            <a:r>
              <a:rPr lang="sl-SI" dirty="0"/>
              <a:t>Za seštevanje in množenje racionalnih števil veljata zakona:</a:t>
            </a:r>
          </a:p>
          <a:p>
            <a:pPr marL="514350" indent="-514350">
              <a:buNone/>
            </a:pPr>
            <a:r>
              <a:rPr lang="sl-SI" b="1" dirty="0"/>
              <a:t>zakon o zamenjavi: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a + b = </a:t>
            </a:r>
            <a:r>
              <a:rPr lang="sl-SI" dirty="0" err="1"/>
              <a:t>b</a:t>
            </a:r>
            <a:r>
              <a:rPr lang="sl-SI" dirty="0"/>
              <a:t> + a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a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b = b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a</a:t>
            </a:r>
          </a:p>
          <a:p>
            <a:pPr>
              <a:buFont typeface="Arial" pitchFamily="34" charset="0"/>
              <a:buChar char="•"/>
            </a:pPr>
            <a:endParaRPr lang="sl-SI" b="1" dirty="0"/>
          </a:p>
          <a:p>
            <a:pPr marL="514350" indent="-514350">
              <a:buNone/>
            </a:pPr>
            <a:r>
              <a:rPr lang="sl-SI" b="1" dirty="0"/>
              <a:t>zakon o združevanju: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a + (b + c) = (a + b) + c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a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(b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c) = (a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b)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c</a:t>
            </a:r>
          </a:p>
          <a:p>
            <a:pPr>
              <a:buFont typeface="Arial" pitchFamily="34" charset="0"/>
              <a:buChar char="•"/>
            </a:pPr>
            <a:endParaRPr lang="sl-SI" dirty="0"/>
          </a:p>
          <a:p>
            <a:pPr>
              <a:buNone/>
            </a:pPr>
            <a:r>
              <a:rPr lang="sl-SI" dirty="0"/>
              <a:t>Velja tudi </a:t>
            </a:r>
            <a:r>
              <a:rPr lang="sl-SI" b="1" dirty="0"/>
              <a:t>zakon o razčlenjevanju:</a:t>
            </a:r>
          </a:p>
          <a:p>
            <a:pPr>
              <a:buFont typeface="Arial" pitchFamily="34" charset="0"/>
              <a:buChar char="•"/>
            </a:pPr>
            <a:r>
              <a:rPr lang="sl-SI" dirty="0"/>
              <a:t>(a + b)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c = a</a:t>
            </a:r>
            <a:r>
              <a:rPr lang="sl-SI" dirty="0">
                <a:sym typeface="Mathematica1"/>
              </a:rPr>
              <a:t>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c + b</a:t>
            </a:r>
            <a:r>
              <a:rPr lang="sl-SI" dirty="0">
                <a:sym typeface="Mathematica1"/>
              </a:rPr>
              <a:t>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/>
              <a:t> c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01008" y="2134681"/>
            <a:ext cx="15121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5 + 3 = 8</a:t>
            </a:r>
          </a:p>
          <a:p>
            <a:pPr algn="ctr"/>
            <a:r>
              <a:rPr lang="sl-SI" dirty="0"/>
              <a:t>3 + 5 = 8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47864" y="3420078"/>
            <a:ext cx="288032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 + (3 + 7) = 4 + 10 = 14</a:t>
            </a:r>
          </a:p>
          <a:p>
            <a:pPr algn="ctr"/>
            <a:r>
              <a:rPr lang="sl-SI" dirty="0"/>
              <a:t>(4 + 3) + 7 =7 + 7 = 14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57092" y="5552935"/>
            <a:ext cx="3024336" cy="908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(4 + 3)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5 = 7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5 = 35</a:t>
            </a:r>
          </a:p>
          <a:p>
            <a:pPr algn="ctr"/>
            <a:r>
              <a:rPr lang="sl-SI" dirty="0">
                <a:sym typeface="Mathematica1"/>
              </a:rPr>
              <a:t>4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5 + 3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5 = 20 + 15 = 35 </a:t>
            </a:r>
            <a:endParaRPr lang="sl-SI" dirty="0"/>
          </a:p>
        </p:txBody>
      </p:sp>
      <p:sp>
        <p:nvSpPr>
          <p:cNvPr id="7" name="Rounded Rectangle 6"/>
          <p:cNvSpPr/>
          <p:nvPr/>
        </p:nvSpPr>
        <p:spPr>
          <a:xfrm>
            <a:off x="4935286" y="2127176"/>
            <a:ext cx="15121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4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7 = 28 </a:t>
            </a:r>
          </a:p>
          <a:p>
            <a:pPr algn="ctr"/>
            <a:r>
              <a:rPr lang="sl-SI" dirty="0">
                <a:sym typeface="Mathematica1"/>
              </a:rPr>
              <a:t>7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4 = 28</a:t>
            </a:r>
            <a:endParaRPr lang="sl-SI" dirty="0"/>
          </a:p>
        </p:txBody>
      </p:sp>
      <p:sp>
        <p:nvSpPr>
          <p:cNvPr id="8" name="Rounded Rectangle 7"/>
          <p:cNvSpPr/>
          <p:nvPr/>
        </p:nvSpPr>
        <p:spPr>
          <a:xfrm>
            <a:off x="3347864" y="4288635"/>
            <a:ext cx="288032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2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(5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3) = 2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15 = 30</a:t>
            </a:r>
          </a:p>
          <a:p>
            <a:pPr algn="ctr"/>
            <a:r>
              <a:rPr lang="sl-SI" dirty="0">
                <a:sym typeface="Mathematica1"/>
              </a:rPr>
              <a:t>(2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5)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 </a:t>
            </a:r>
            <a:r>
              <a:rPr lang="sl-SI" dirty="0">
                <a:sym typeface="Mathematica1"/>
              </a:rPr>
              <a:t>3 = 10 </a:t>
            </a:r>
            <a:r>
              <a:rPr lang="sl-SI" dirty="0">
                <a:latin typeface="Trebuchet MS" panose="020B0603020202020204" pitchFamily="34" charset="0"/>
                <a:sym typeface="Mathematica1"/>
              </a:rPr>
              <a:t>∙</a:t>
            </a:r>
            <a:r>
              <a:rPr lang="sl-SI" dirty="0">
                <a:sym typeface="Mathematica1"/>
              </a:rPr>
              <a:t> 3 = 30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298</TotalTime>
  <Words>836</Words>
  <Application>Microsoft Office PowerPoint</Application>
  <PresentationFormat>Diaprojekcija na zaslonu (4:3)</PresentationFormat>
  <Paragraphs>101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Mathematica1</vt:lpstr>
      <vt:lpstr>Trebuchet MS</vt:lpstr>
      <vt:lpstr>Wingdings 2</vt:lpstr>
      <vt:lpstr>Wingdings 3</vt:lpstr>
      <vt:lpstr>Gladko</vt:lpstr>
      <vt:lpstr>RAČUNANJE Z RACIONALNIMI ŠTEVILI</vt:lpstr>
      <vt:lpstr>Seštevanje in odštevanje celih števil</vt:lpstr>
      <vt:lpstr>PowerPointova predstavitev</vt:lpstr>
      <vt:lpstr>Seštevanje in odštevanje racionalnih števil</vt:lpstr>
      <vt:lpstr>Številski izrazi</vt:lpstr>
      <vt:lpstr>Množenje celih in racionalnih števil</vt:lpstr>
      <vt:lpstr>Deljenje celih in racionalnih števil</vt:lpstr>
      <vt:lpstr>Povezava računskih operacij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RAČUNANJE Z RACIONALNIMI ŠTEVILI</dc:title>
  <dc:creator>Pika</dc:creator>
  <cp:lastModifiedBy>Uporabnik</cp:lastModifiedBy>
  <cp:revision>48</cp:revision>
  <dcterms:created xsi:type="dcterms:W3CDTF">2015-08-01T15:40:37Z</dcterms:created>
  <dcterms:modified xsi:type="dcterms:W3CDTF">2021-10-13T09:07:21Z</dcterms:modified>
</cp:coreProperties>
</file>