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63" r:id="rId5"/>
    <p:sldId id="261" r:id="rId6"/>
    <p:sldId id="264" r:id="rId7"/>
    <p:sldId id="270" r:id="rId8"/>
    <p:sldId id="269" r:id="rId9"/>
    <p:sldId id="268" r:id="rId10"/>
    <p:sldId id="283" r:id="rId11"/>
    <p:sldId id="289" r:id="rId12"/>
    <p:sldId id="288" r:id="rId13"/>
    <p:sldId id="287" r:id="rId14"/>
    <p:sldId id="286" r:id="rId15"/>
    <p:sldId id="285" r:id="rId16"/>
    <p:sldId id="284" r:id="rId17"/>
    <p:sldId id="282" r:id="rId18"/>
    <p:sldId id="290" r:id="rId19"/>
    <p:sldId id="297" r:id="rId20"/>
    <p:sldId id="296" r:id="rId21"/>
    <p:sldId id="295" r:id="rId22"/>
    <p:sldId id="294" r:id="rId23"/>
    <p:sldId id="293" r:id="rId24"/>
    <p:sldId id="292" r:id="rId25"/>
    <p:sldId id="291" r:id="rId26"/>
    <p:sldId id="298" r:id="rId27"/>
    <p:sldId id="301" r:id="rId28"/>
    <p:sldId id="300" r:id="rId29"/>
    <p:sldId id="299" r:id="rId30"/>
    <p:sldId id="302" r:id="rId31"/>
    <p:sldId id="304" r:id="rId32"/>
    <p:sldId id="303" r:id="rId33"/>
    <p:sldId id="305" r:id="rId34"/>
    <p:sldId id="309" r:id="rId35"/>
    <p:sldId id="306" r:id="rId36"/>
    <p:sldId id="310" r:id="rId37"/>
    <p:sldId id="311" r:id="rId38"/>
    <p:sldId id="312" r:id="rId3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49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954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581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633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10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0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25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255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1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619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42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4963-8144-4B39-B038-2C734AB51435}" type="datetimeFigureOut">
              <a:rPr lang="sl-SI" smtClean="0"/>
              <a:t>15. 03. 2026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08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78502" y="2533692"/>
            <a:ext cx="9833343" cy="2387600"/>
          </a:xfrm>
        </p:spPr>
        <p:txBody>
          <a:bodyPr>
            <a:normAutofit/>
          </a:bodyPr>
          <a:lstStyle/>
          <a:p>
            <a:pPr algn="l"/>
            <a:r>
              <a:rPr lang="sl-SI" sz="4800" b="1" dirty="0">
                <a:solidFill>
                  <a:srgbClr val="732981"/>
                </a:solidFill>
                <a:latin typeface="Arial Black" panose="020B0A04020102020204" pitchFamily="34" charset="0"/>
              </a:rPr>
              <a:t>PAN 5. predavanje</a:t>
            </a:r>
            <a:br>
              <a:rPr lang="sl-SI" sz="4400" dirty="0"/>
            </a:br>
            <a:endParaRPr lang="sl-SI" sz="3600" u="sng" dirty="0">
              <a:solidFill>
                <a:srgbClr val="7329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4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Gostinska dejavnost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93832B5-6440-4F6C-89B1-DE71754A3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050" y="1346259"/>
            <a:ext cx="9666849" cy="543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8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Kdo je lahko nosilec gostinske dejavnosti</a:t>
            </a:r>
          </a:p>
        </p:txBody>
      </p:sp>
      <p:pic>
        <p:nvPicPr>
          <p:cNvPr id="3" name="Označba mesta vsebine 2">
            <a:extLst>
              <a:ext uri="{FF2B5EF4-FFF2-40B4-BE49-F238E27FC236}">
                <a16:creationId xmlns:a16="http://schemas.microsoft.com/office/drawing/2014/main" id="{1EA2C22D-9202-4D1C-8C0D-12DD7CCE6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98" y="1634114"/>
            <a:ext cx="9180301" cy="50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FC72D20-70CB-43FB-A315-D543D5090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342" y="3405184"/>
            <a:ext cx="295316" cy="4763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pl-PL" dirty="0">
                <a:solidFill>
                  <a:srgbClr val="7030A0"/>
                </a:solidFill>
                <a:latin typeface="Arial Black" panose="020B0A04020102020204" pitchFamily="34" charset="0"/>
              </a:rPr>
              <a:t>Kaj je to gostinski obrat</a:t>
            </a:r>
            <a:endParaRPr lang="sl-SI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BEE7665-D5DA-49F6-973E-54D8625DD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446" y="1690690"/>
            <a:ext cx="10371884" cy="45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0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Vrste gostinskih obratov</a:t>
            </a:r>
          </a:p>
        </p:txBody>
      </p:sp>
      <p:pic>
        <p:nvPicPr>
          <p:cNvPr id="3" name="Označba mesta vsebine 2">
            <a:extLst>
              <a:ext uri="{FF2B5EF4-FFF2-40B4-BE49-F238E27FC236}">
                <a16:creationId xmlns:a16="http://schemas.microsoft.com/office/drawing/2014/main" id="{90F7CF1E-A47B-43B2-9FED-E3259CC58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159" y="1558924"/>
            <a:ext cx="8942421" cy="52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1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" y="3651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Objekti, v katerih se lahko opravlja</a:t>
            </a:r>
            <a:b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gostinska dejavnost</a:t>
            </a:r>
          </a:p>
        </p:txBody>
      </p:sp>
      <p:pic>
        <p:nvPicPr>
          <p:cNvPr id="3" name="Označba mesta vsebine 2">
            <a:extLst>
              <a:ext uri="{FF2B5EF4-FFF2-40B4-BE49-F238E27FC236}">
                <a16:creationId xmlns:a16="http://schemas.microsoft.com/office/drawing/2014/main" id="{0194E97E-BA1D-479E-90D4-4EC4F1C0F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927" y="1558924"/>
            <a:ext cx="8016198" cy="51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7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Pogoji za opravljanje gostinske</a:t>
            </a:r>
            <a:b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dejavnosti</a:t>
            </a:r>
          </a:p>
        </p:txBody>
      </p:sp>
      <p:pic>
        <p:nvPicPr>
          <p:cNvPr id="3" name="Označba mesta vsebine 2">
            <a:extLst>
              <a:ext uri="{FF2B5EF4-FFF2-40B4-BE49-F238E27FC236}">
                <a16:creationId xmlns:a16="http://schemas.microsoft.com/office/drawing/2014/main" id="{7097A306-6931-4554-8794-AA3C8AE17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837" y="1690690"/>
            <a:ext cx="8239124" cy="50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Določila zakona o gostinstvu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970C6586-B2F0-41BB-B148-90A240554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5" y="1481452"/>
            <a:ext cx="8982075" cy="52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Osnovne značilnosti gostinske dejavnosti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DFA883-4547-4224-A0CA-8B64B3A12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580413"/>
            <a:ext cx="7706801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67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Fiksne zmogljivosti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187AF5-47D5-4ADB-AA2E-594BBF92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12" y="1204525"/>
            <a:ext cx="10755226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Neobstojnost oz. kratkotrajnost storitev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031503-FD6E-4336-83A6-AD6B5419D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84" y="1799938"/>
            <a:ext cx="10869542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Pomen rent-a-car službe pri organizaciji potovanj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0975" y="1690690"/>
            <a:ext cx="11144249" cy="5167310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mobilnost kot ključni element potovanja</a:t>
            </a:r>
          </a:p>
          <a:p>
            <a:pPr marL="0" indent="0"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Potovanje ≠ samo let ali hotel</a:t>
            </a:r>
          </a:p>
          <a:p>
            <a:pPr marL="0" indent="0"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pomembna je </a:t>
            </a:r>
            <a:r>
              <a:rPr lang="sl-SI" b="1" dirty="0">
                <a:solidFill>
                  <a:srgbClr val="002060"/>
                </a:solidFill>
              </a:rPr>
              <a:t>mobilnost na destinaciji</a:t>
            </a:r>
            <a:endParaRPr lang="sl-SI" dirty="0">
              <a:solidFill>
                <a:srgbClr val="002060"/>
              </a:solidFill>
            </a:endParaRPr>
          </a:p>
          <a:p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turist potrebuje </a:t>
            </a:r>
            <a:r>
              <a:rPr lang="sl-SI" b="1" dirty="0">
                <a:solidFill>
                  <a:srgbClr val="002060"/>
                </a:solidFill>
              </a:rPr>
              <a:t>fleksibilnost</a:t>
            </a:r>
            <a:endParaRPr lang="sl-SI" dirty="0">
              <a:solidFill>
                <a:srgbClr val="002060"/>
              </a:solidFill>
            </a:endParaRPr>
          </a:p>
          <a:p>
            <a:r>
              <a:rPr lang="sl-SI" dirty="0">
                <a:solidFill>
                  <a:srgbClr val="002060"/>
                </a:solidFill>
              </a:rPr>
              <a:t>dostop do </a:t>
            </a:r>
            <a:r>
              <a:rPr lang="sl-SI" b="1" dirty="0">
                <a:solidFill>
                  <a:srgbClr val="002060"/>
                </a:solidFill>
              </a:rPr>
              <a:t>oddaljenih znamenitosti</a:t>
            </a:r>
            <a:endParaRPr lang="sl-SI" dirty="0">
              <a:solidFill>
                <a:srgbClr val="002060"/>
              </a:solidFill>
            </a:endParaRPr>
          </a:p>
          <a:p>
            <a:r>
              <a:rPr lang="sl-SI" dirty="0">
                <a:solidFill>
                  <a:srgbClr val="002060"/>
                </a:solidFill>
              </a:rPr>
              <a:t>možnost </a:t>
            </a:r>
            <a:r>
              <a:rPr lang="sl-SI" b="1" dirty="0">
                <a:solidFill>
                  <a:srgbClr val="002060"/>
                </a:solidFill>
              </a:rPr>
              <a:t>individualnega raziskovanja destinacije</a:t>
            </a: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💡 primer:</a:t>
            </a:r>
          </a:p>
          <a:p>
            <a:r>
              <a:rPr lang="sl-SI" dirty="0">
                <a:solidFill>
                  <a:srgbClr val="002060"/>
                </a:solidFill>
              </a:rPr>
              <a:t>turist pride v </a:t>
            </a:r>
            <a:r>
              <a:rPr lang="sl-SI" b="1" dirty="0">
                <a:solidFill>
                  <a:srgbClr val="002060"/>
                </a:solidFill>
              </a:rPr>
              <a:t>Barcelona → želi obiskati </a:t>
            </a:r>
            <a:r>
              <a:rPr lang="sl-SI" b="1" dirty="0" err="1">
                <a:solidFill>
                  <a:srgbClr val="002060"/>
                </a:solidFill>
              </a:rPr>
              <a:t>Montserrat</a:t>
            </a:r>
            <a:r>
              <a:rPr lang="sl-SI" b="1" dirty="0">
                <a:solidFill>
                  <a:srgbClr val="002060"/>
                </a:solidFill>
              </a:rPr>
              <a:t>, Costa </a:t>
            </a:r>
            <a:r>
              <a:rPr lang="sl-SI" b="1" dirty="0" err="1">
                <a:solidFill>
                  <a:srgbClr val="002060"/>
                </a:solidFill>
              </a:rPr>
              <a:t>Brava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89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Neenakomerno povpraševanje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92D6C62-AB4B-4ED3-AB7D-B7D77C86F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91" y="1218413"/>
            <a:ext cx="11060068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4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Širok izbor storitev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6565C0-608F-415B-8D15-F5992978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1" y="1066145"/>
            <a:ext cx="10325864" cy="56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0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1008459" y="920234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Ažurnost storitev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75B033-7FC1-45AE-9E8E-EA0A0D02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14" y="2052404"/>
            <a:ext cx="10717121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Delovna intenzivnost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019C134-9FDA-47F7-8451-E275A5D62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82" y="1285477"/>
            <a:ext cx="9949643" cy="50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9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Velik pomen lokacije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50F30DE-53FB-4025-9760-C63895BBD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01" y="1260541"/>
            <a:ext cx="9435198" cy="52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3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Relativna majhnost podjetij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302BF4C-FE68-4A17-AF6D-850CF55B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1695147"/>
            <a:ext cx="11307753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77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253484"/>
            <a:ext cx="10726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Razlike med evropskim in</a:t>
            </a:r>
          </a:p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ameriškim tipom hotelirstva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5E0D818-9CE7-4BAE-9318-51A45D4E4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576923"/>
            <a:ext cx="8744710" cy="51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64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Istočasnost proizvodnje in potrošnje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52A16E-16CE-4C94-BAA8-0E35F7351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60" y="1618925"/>
            <a:ext cx="11136279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77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Velika kapitalska intenzivnost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08E53E5-461B-496B-948E-F4F3794D8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" y="1326944"/>
            <a:ext cx="10679015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9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Velik delež fiksnih stroškov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43306AC-7BDF-4151-8EB1-3D3326D4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"/>
          <a:stretch/>
        </p:blipFill>
        <p:spPr>
          <a:xfrm>
            <a:off x="1162050" y="1129315"/>
            <a:ext cx="9305508" cy="57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748" y="127002"/>
            <a:ext cx="9621202" cy="1325563"/>
          </a:xfrm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Kaj je rent-a-car storitev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5250" y="1457330"/>
            <a:ext cx="11144249" cy="540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Rent-a-car storitev pomeni </a:t>
            </a:r>
            <a:r>
              <a:rPr lang="sl-SI" b="1" dirty="0"/>
              <a:t>kratkoročni najem vozila turistu ali poslovnemu potniku</a:t>
            </a:r>
            <a:r>
              <a:rPr lang="sl-SI" dirty="0"/>
              <a:t> za določen čas in za določeno ceno.</a:t>
            </a:r>
          </a:p>
          <a:p>
            <a:pPr marL="0" indent="0">
              <a:buNone/>
            </a:pPr>
            <a:r>
              <a:rPr lang="sl-SI" b="1" dirty="0"/>
              <a:t>Značilnosti:</a:t>
            </a:r>
            <a:endParaRPr lang="sl-SI" dirty="0"/>
          </a:p>
          <a:p>
            <a:r>
              <a:rPr lang="sl-SI" dirty="0"/>
              <a:t>najem za ure / dni / tedne</a:t>
            </a:r>
          </a:p>
          <a:p>
            <a:r>
              <a:rPr lang="sl-SI" dirty="0"/>
              <a:t>različni tipi vozil</a:t>
            </a:r>
          </a:p>
          <a:p>
            <a:r>
              <a:rPr lang="sl-SI" dirty="0"/>
              <a:t>prevzem in vračilo na različnih lokacijah</a:t>
            </a:r>
          </a:p>
          <a:p>
            <a:pPr marL="0" indent="0">
              <a:buNone/>
            </a:pPr>
            <a:r>
              <a:rPr lang="sl-SI" b="1" dirty="0"/>
              <a:t>Primeri ponudnikov:</a:t>
            </a:r>
            <a:endParaRPr lang="sl-SI" dirty="0"/>
          </a:p>
          <a:p>
            <a:r>
              <a:rPr lang="sl-SI" dirty="0"/>
              <a:t>globalni</a:t>
            </a:r>
          </a:p>
          <a:p>
            <a:r>
              <a:rPr lang="sl-SI" dirty="0"/>
              <a:t>lokalni</a:t>
            </a:r>
          </a:p>
          <a:p>
            <a:r>
              <a:rPr lang="sl-SI" dirty="0"/>
              <a:t>partnerski sistemi z agencijami</a:t>
            </a:r>
          </a:p>
          <a:p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13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347256" y="185328"/>
            <a:ext cx="10726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Neugodno razmerje med stalnimi in</a:t>
            </a:r>
          </a:p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sprejemljivimi stroški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D136E01-8484-4163-B456-AF3366E3B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89" y="1539283"/>
            <a:ext cx="9825822" cy="51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9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Nastanek in razvoj gostinskih</a:t>
            </a:r>
          </a:p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obratov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73C53B0-173A-4B15-A66A-99022576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1" y="1866647"/>
            <a:ext cx="11088647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Razvoj gostinske dejavnosti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B96A2D6-709B-41E3-BF93-2596DE3EA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4" y="1165691"/>
            <a:ext cx="8798259" cy="551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88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Zgodovinski pregled razvoja gostinstva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A59C87-C28B-4FA7-8839-366F82F4F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1580413"/>
            <a:ext cx="10459910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16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Zgodovinski pregled razvoja gostinstva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5C07B6-C6BB-42E3-A93A-DD7766345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407" y="1492854"/>
            <a:ext cx="9182818" cy="53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54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Dejavniki, ki vplivajo na</a:t>
            </a:r>
          </a:p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razvoj gostinstva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DB12223-C6D2-40CD-B00A-7F45A8EC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99" b="60063"/>
          <a:stretch/>
        </p:blipFill>
        <p:spPr>
          <a:xfrm>
            <a:off x="1184712" y="2296774"/>
            <a:ext cx="9822575" cy="30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54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Dejavniki, ki vplivajo na</a:t>
            </a:r>
          </a:p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razvoj gostinstva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DB12223-C6D2-40CD-B00A-7F45A8EC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19"/>
          <a:stretch/>
        </p:blipFill>
        <p:spPr>
          <a:xfrm>
            <a:off x="1428750" y="1681698"/>
            <a:ext cx="9647055" cy="360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43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Delitvena ekonomija v gostinstvu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7BA1F06-EB83-47B5-9F09-B042EDD0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22" y="1490392"/>
            <a:ext cx="10284402" cy="41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60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BC6CAE-EEE5-4E0C-88F5-8533EE454A7D}"/>
              </a:ext>
            </a:extLst>
          </p:cNvPr>
          <p:cNvSpPr/>
          <p:nvPr/>
        </p:nvSpPr>
        <p:spPr>
          <a:xfrm>
            <a:off x="217884" y="358259"/>
            <a:ext cx="1072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7030A0"/>
                </a:solidFill>
                <a:latin typeface="Arial Black" panose="020B0A04020102020204" pitchFamily="34" charset="0"/>
              </a:rPr>
              <a:t>Delitvena ekonomija v gostinstvu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B02EBBB-72C4-41DE-B0EC-E124F375B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85" y="1133129"/>
            <a:ext cx="4868465" cy="566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4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Arial Black" panose="020B0A04020102020204" pitchFamily="34" charset="0"/>
              </a:rPr>
              <a:t>Povezanost</a:t>
            </a: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 rent-a-car </a:t>
            </a:r>
            <a:r>
              <a:rPr lang="en-US" dirty="0" err="1">
                <a:solidFill>
                  <a:srgbClr val="7030A0"/>
                </a:solidFill>
                <a:latin typeface="Arial Black" panose="020B0A04020102020204" pitchFamily="34" charset="0"/>
              </a:rPr>
              <a:t>storitve</a:t>
            </a: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 s </a:t>
            </a:r>
            <a:r>
              <a:rPr lang="en-US" dirty="0" err="1">
                <a:solidFill>
                  <a:srgbClr val="7030A0"/>
                </a:solidFill>
                <a:latin typeface="Arial Black" panose="020B0A04020102020204" pitchFamily="34" charset="0"/>
              </a:rPr>
              <a:t>turističnimi</a:t>
            </a: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 Black" panose="020B0A04020102020204" pitchFamily="34" charset="0"/>
              </a:rPr>
              <a:t>agencijami</a:t>
            </a:r>
            <a:endParaRPr lang="sl-SI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0975" y="1690690"/>
            <a:ext cx="11144249" cy="5167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Turistične agencije pogosto:</a:t>
            </a:r>
          </a:p>
          <a:p>
            <a:r>
              <a:rPr lang="sl-SI" b="1" dirty="0"/>
              <a:t>posredujejo najem vozil</a:t>
            </a:r>
            <a:endParaRPr lang="sl-SI" dirty="0"/>
          </a:p>
          <a:p>
            <a:r>
              <a:rPr lang="sl-SI" dirty="0"/>
              <a:t>vključujejo rent-a-car v </a:t>
            </a:r>
            <a:r>
              <a:rPr lang="sl-SI" b="1" dirty="0"/>
              <a:t>turistične pakete</a:t>
            </a:r>
            <a:endParaRPr lang="sl-SI" dirty="0"/>
          </a:p>
          <a:p>
            <a:r>
              <a:rPr lang="sl-SI" dirty="0"/>
              <a:t>sodelujejo s </a:t>
            </a:r>
            <a:r>
              <a:rPr lang="sl-SI" b="1" dirty="0"/>
              <a:t>partnerskimi ponudniki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Funkcije za agencijo:</a:t>
            </a:r>
            <a:endParaRPr lang="sl-SI" dirty="0"/>
          </a:p>
          <a:p>
            <a:r>
              <a:rPr lang="sl-SI" dirty="0"/>
              <a:t>dopolnitev turističnega paketa</a:t>
            </a:r>
          </a:p>
          <a:p>
            <a:r>
              <a:rPr lang="sl-SI" dirty="0"/>
              <a:t>povečanje prihodkov (provizija)</a:t>
            </a:r>
          </a:p>
          <a:p>
            <a:r>
              <a:rPr lang="sl-SI" dirty="0"/>
              <a:t>večja konkurenčnost ponudbe</a:t>
            </a:r>
          </a:p>
          <a:p>
            <a:pPr marL="0" indent="0">
              <a:buNone/>
            </a:pPr>
            <a:r>
              <a:rPr lang="sl-SI" dirty="0"/>
              <a:t>💡 primer paketa:</a:t>
            </a:r>
          </a:p>
          <a:p>
            <a:r>
              <a:rPr lang="sl-SI" dirty="0"/>
              <a:t>Let + hotel + </a:t>
            </a:r>
            <a:r>
              <a:rPr lang="sl-SI" b="1" dirty="0"/>
              <a:t>najem avtomobila</a:t>
            </a:r>
            <a:endParaRPr lang="sl-SI" dirty="0"/>
          </a:p>
          <a:p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2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Prednosti rent-a-car storitev za turiste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15364" y="2057400"/>
            <a:ext cx="10119361" cy="4591050"/>
          </a:xfrm>
        </p:spPr>
        <p:txBody>
          <a:bodyPr/>
          <a:lstStyle/>
          <a:p>
            <a:r>
              <a:rPr lang="sl-SI" dirty="0"/>
              <a:t>✔ </a:t>
            </a:r>
            <a:r>
              <a:rPr lang="sl-SI" b="1" dirty="0"/>
              <a:t>fleksibilnost potovanja</a:t>
            </a:r>
            <a:br>
              <a:rPr lang="sl-SI" dirty="0"/>
            </a:br>
            <a:r>
              <a:rPr lang="sl-SI" dirty="0"/>
              <a:t>✔ </a:t>
            </a:r>
            <a:r>
              <a:rPr lang="sl-SI" b="1" dirty="0"/>
              <a:t>časovna neodvisnost</a:t>
            </a:r>
            <a:br>
              <a:rPr lang="sl-SI" dirty="0"/>
            </a:br>
            <a:r>
              <a:rPr lang="sl-SI" dirty="0"/>
              <a:t>✔ dostop do </a:t>
            </a:r>
            <a:r>
              <a:rPr lang="sl-SI" b="1" dirty="0"/>
              <a:t>manj dostopnih destinacij</a:t>
            </a:r>
            <a:br>
              <a:rPr lang="sl-SI" dirty="0"/>
            </a:br>
            <a:r>
              <a:rPr lang="sl-SI" dirty="0"/>
              <a:t>✔ večje </a:t>
            </a:r>
            <a:r>
              <a:rPr lang="sl-SI" b="1" dirty="0"/>
              <a:t>udobje in zasebnost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spontana potovanja</a:t>
            </a:r>
          </a:p>
          <a:p>
            <a:r>
              <a:rPr lang="sl-SI" dirty="0" err="1"/>
              <a:t>road-trip</a:t>
            </a:r>
            <a:r>
              <a:rPr lang="sl-SI" dirty="0"/>
              <a:t> kultura</a:t>
            </a:r>
          </a:p>
          <a:p>
            <a:r>
              <a:rPr lang="sl-SI" dirty="0"/>
              <a:t>raziskovanje manj turističnih krajev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630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it-IT" dirty="0" err="1">
                <a:solidFill>
                  <a:srgbClr val="7030A0"/>
                </a:solidFill>
                <a:latin typeface="Arial Black" panose="020B0A04020102020204" pitchFamily="34" charset="0"/>
              </a:rPr>
              <a:t>Pomen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 za </a:t>
            </a:r>
            <a:r>
              <a:rPr lang="it-IT" dirty="0" err="1">
                <a:solidFill>
                  <a:srgbClr val="7030A0"/>
                </a:solidFill>
                <a:latin typeface="Arial Black" panose="020B0A04020102020204" pitchFamily="34" charset="0"/>
              </a:rPr>
              <a:t>destinacijo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 in </a:t>
            </a:r>
            <a:r>
              <a:rPr lang="it-IT" dirty="0" err="1">
                <a:solidFill>
                  <a:srgbClr val="7030A0"/>
                </a:solidFill>
                <a:latin typeface="Arial Black" panose="020B0A04020102020204" pitchFamily="34" charset="0"/>
              </a:rPr>
              <a:t>turizem</a:t>
            </a:r>
            <a:endParaRPr lang="sl-SI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15364" y="2057400"/>
            <a:ext cx="10119361" cy="459105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Rent-a-car ima tudi </a:t>
            </a:r>
            <a:r>
              <a:rPr lang="sl-SI" b="1" dirty="0"/>
              <a:t>makro turistični pomen</a:t>
            </a:r>
            <a:r>
              <a:rPr lang="sl-SI" dirty="0"/>
              <a:t>:</a:t>
            </a:r>
          </a:p>
          <a:p>
            <a:r>
              <a:rPr lang="sl-SI" dirty="0"/>
              <a:t>večja </a:t>
            </a:r>
            <a:r>
              <a:rPr lang="sl-SI" b="1" dirty="0"/>
              <a:t>mobilnost turistov</a:t>
            </a:r>
            <a:endParaRPr lang="sl-SI" dirty="0"/>
          </a:p>
          <a:p>
            <a:r>
              <a:rPr lang="sl-SI" dirty="0"/>
              <a:t>razvoj </a:t>
            </a:r>
            <a:r>
              <a:rPr lang="sl-SI" b="1" dirty="0"/>
              <a:t>regionalnega turizma</a:t>
            </a:r>
            <a:endParaRPr lang="sl-SI" dirty="0"/>
          </a:p>
          <a:p>
            <a:r>
              <a:rPr lang="sl-SI" dirty="0"/>
              <a:t>povečanje </a:t>
            </a:r>
            <a:r>
              <a:rPr lang="sl-SI" b="1" dirty="0"/>
              <a:t>potrošnje turistov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Turisti lahko obiskujejo:</a:t>
            </a:r>
          </a:p>
          <a:p>
            <a:r>
              <a:rPr lang="sl-SI" dirty="0"/>
              <a:t>manj znane kraje</a:t>
            </a:r>
          </a:p>
          <a:p>
            <a:r>
              <a:rPr lang="sl-SI" dirty="0"/>
              <a:t>podeželske destinacije</a:t>
            </a:r>
          </a:p>
          <a:p>
            <a:r>
              <a:rPr lang="sl-SI" dirty="0"/>
              <a:t>naravne znamenitosti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792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Izzivi rent-a-car storitev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2000" y="1781175"/>
            <a:ext cx="10372725" cy="4867275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Pomembni izzivi:</a:t>
            </a:r>
          </a:p>
          <a:p>
            <a:r>
              <a:rPr lang="sl-SI" dirty="0"/>
              <a:t>prometna obremenitev</a:t>
            </a:r>
          </a:p>
          <a:p>
            <a:r>
              <a:rPr lang="sl-SI" dirty="0"/>
              <a:t>vpliv na okolje</a:t>
            </a:r>
          </a:p>
          <a:p>
            <a:r>
              <a:rPr lang="sl-SI" dirty="0"/>
              <a:t>regulacija v mestih</a:t>
            </a:r>
          </a:p>
          <a:p>
            <a:r>
              <a:rPr lang="sl-SI" dirty="0"/>
              <a:t>digitalna konkurenca (car-</a:t>
            </a:r>
            <a:r>
              <a:rPr lang="sl-SI" dirty="0" err="1"/>
              <a:t>sharing</a:t>
            </a:r>
            <a:r>
              <a:rPr lang="sl-SI" dirty="0"/>
              <a:t>)</a:t>
            </a:r>
          </a:p>
          <a:p>
            <a:pPr marL="0" indent="0">
              <a:buNone/>
            </a:pPr>
            <a:r>
              <a:rPr lang="sl-SI" dirty="0"/>
              <a:t>Primeri novih trendov:</a:t>
            </a:r>
          </a:p>
          <a:p>
            <a:r>
              <a:rPr lang="sl-SI" dirty="0"/>
              <a:t>električna vozila</a:t>
            </a:r>
          </a:p>
          <a:p>
            <a:r>
              <a:rPr lang="sl-SI" dirty="0"/>
              <a:t>digitalne platforme</a:t>
            </a:r>
          </a:p>
          <a:p>
            <a:r>
              <a:rPr lang="sl-SI" dirty="0"/>
              <a:t>mobilne aplikacije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409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Novi </a:t>
            </a:r>
            <a:r>
              <a:rPr lang="it-IT" dirty="0" err="1">
                <a:solidFill>
                  <a:srgbClr val="7030A0"/>
                </a:solidFill>
                <a:latin typeface="Arial Black" panose="020B0A04020102020204" pitchFamily="34" charset="0"/>
              </a:rPr>
              <a:t>trendi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it-IT" dirty="0" err="1">
                <a:solidFill>
                  <a:srgbClr val="7030A0"/>
                </a:solidFill>
                <a:latin typeface="Arial Black" panose="020B0A04020102020204" pitchFamily="34" charset="0"/>
              </a:rPr>
              <a:t>mobilnosti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 v </a:t>
            </a:r>
            <a:r>
              <a:rPr lang="it-IT" dirty="0" err="1">
                <a:solidFill>
                  <a:srgbClr val="7030A0"/>
                </a:solidFill>
                <a:latin typeface="Arial Black" panose="020B0A04020102020204" pitchFamily="34" charset="0"/>
              </a:rPr>
              <a:t>turizmu</a:t>
            </a:r>
            <a:endParaRPr lang="sl-SI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17CF6DB-BFB3-423F-BB1B-F013E153F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1874056"/>
            <a:ext cx="8341363" cy="43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Arial Black" panose="020B0A04020102020204" pitchFamily="34" charset="0"/>
              </a:rPr>
              <a:t>Zaključek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7718" y="1690690"/>
            <a:ext cx="10119361" cy="459105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Rent-a-car storitve so pomemben element turističnega sistema, ker: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povečujejo </a:t>
            </a:r>
            <a:r>
              <a:rPr lang="sl-SI" b="1" dirty="0"/>
              <a:t>mobilnost turistov</a:t>
            </a:r>
            <a:endParaRPr lang="sl-SI" dirty="0"/>
          </a:p>
          <a:p>
            <a:r>
              <a:rPr lang="sl-SI" dirty="0"/>
              <a:t>omogočajo </a:t>
            </a:r>
            <a:r>
              <a:rPr lang="sl-SI" b="1" dirty="0"/>
              <a:t>individualno raziskovanje destinacij</a:t>
            </a:r>
            <a:endParaRPr lang="sl-SI" dirty="0"/>
          </a:p>
          <a:p>
            <a:r>
              <a:rPr lang="sl-SI" dirty="0"/>
              <a:t>dopolnjujejo ponudbo </a:t>
            </a:r>
            <a:r>
              <a:rPr lang="sl-SI" b="1" dirty="0"/>
              <a:t>turističnih agencij</a:t>
            </a:r>
            <a:endParaRPr lang="sl-SI" dirty="0"/>
          </a:p>
          <a:p>
            <a:r>
              <a:rPr lang="sl-SI" dirty="0"/>
              <a:t>prispevajo k </a:t>
            </a:r>
            <a:r>
              <a:rPr lang="sl-SI" b="1" dirty="0"/>
              <a:t>razvoju turizma na destinaciji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1926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400</Words>
  <Application>Microsoft Office PowerPoint</Application>
  <PresentationFormat>Širokozaslonsko</PresentationFormat>
  <Paragraphs>102</Paragraphs>
  <Slides>38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Officeova tema</vt:lpstr>
      <vt:lpstr>PAN 5. predavanje </vt:lpstr>
      <vt:lpstr>Pomen rent-a-car službe pri organizaciji potovanj</vt:lpstr>
      <vt:lpstr>Kaj je rent-a-car storitev</vt:lpstr>
      <vt:lpstr>Povezanost rent-a-car storitve s turističnimi agencijami</vt:lpstr>
      <vt:lpstr>Prednosti rent-a-car storitev za turiste</vt:lpstr>
      <vt:lpstr>Pomen za destinacijo in turizem</vt:lpstr>
      <vt:lpstr>Izzivi rent-a-car storitev</vt:lpstr>
      <vt:lpstr>Novi trendi mobilnosti v turizmu</vt:lpstr>
      <vt:lpstr>Zaključek</vt:lpstr>
      <vt:lpstr>Gostinska dejavnost</vt:lpstr>
      <vt:lpstr>Kdo je lahko nosilec gostinske dejavnosti</vt:lpstr>
      <vt:lpstr>Kaj je to gostinski obrat</vt:lpstr>
      <vt:lpstr>Vrste gostinskih obratov</vt:lpstr>
      <vt:lpstr>Objekti, v katerih se lahko opravlja gostinska dejavnost</vt:lpstr>
      <vt:lpstr>Pogoji za opravljanje gostinske dejavnosti</vt:lpstr>
      <vt:lpstr>Določila zakona o gostinstvu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Denis</dc:creator>
  <cp:lastModifiedBy>Vesna Loborec</cp:lastModifiedBy>
  <cp:revision>33</cp:revision>
  <dcterms:created xsi:type="dcterms:W3CDTF">2022-06-18T09:38:38Z</dcterms:created>
  <dcterms:modified xsi:type="dcterms:W3CDTF">2026-03-15T23:36:35Z</dcterms:modified>
</cp:coreProperties>
</file>