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369" r:id="rId3"/>
    <p:sldId id="352" r:id="rId4"/>
    <p:sldId id="356" r:id="rId5"/>
    <p:sldId id="342" r:id="rId6"/>
    <p:sldId id="373" r:id="rId7"/>
    <p:sldId id="374" r:id="rId8"/>
    <p:sldId id="375" r:id="rId9"/>
    <p:sldId id="363" r:id="rId10"/>
    <p:sldId id="371" r:id="rId11"/>
    <p:sldId id="370" r:id="rId12"/>
    <p:sldId id="357" r:id="rId13"/>
    <p:sldId id="377" r:id="rId14"/>
    <p:sldId id="372" r:id="rId15"/>
    <p:sldId id="376" r:id="rId16"/>
    <p:sldId id="379" r:id="rId17"/>
    <p:sldId id="378" r:id="rId18"/>
    <p:sldId id="353" r:id="rId19"/>
    <p:sldId id="354" r:id="rId20"/>
    <p:sldId id="355" r:id="rId21"/>
    <p:sldId id="381" r:id="rId22"/>
    <p:sldId id="366" r:id="rId23"/>
    <p:sldId id="364" r:id="rId24"/>
    <p:sldId id="365" r:id="rId25"/>
    <p:sldId id="382" r:id="rId26"/>
    <p:sldId id="383" r:id="rId27"/>
    <p:sldId id="344" r:id="rId28"/>
    <p:sldId id="367" r:id="rId29"/>
    <p:sldId id="345" r:id="rId30"/>
    <p:sldId id="368" r:id="rId31"/>
    <p:sldId id="261" r:id="rId32"/>
    <p:sldId id="380" r:id="rId3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3D21DB-640A-458D-9481-B5DE4522430C}" v="5" dt="2024-02-21T09:36:45.0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0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jel" userId="d585d03c-dbd2-440e-a7bd-ce59685198aa" providerId="ADAL" clId="{5D3D21DB-640A-458D-9481-B5DE4522430C}"/>
    <pc:docChg chg="modSld modMainMaster">
      <pc:chgData name="Danijel" userId="d585d03c-dbd2-440e-a7bd-ce59685198aa" providerId="ADAL" clId="{5D3D21DB-640A-458D-9481-B5DE4522430C}" dt="2024-02-21T09:36:45.007" v="4"/>
      <pc:docMkLst>
        <pc:docMk/>
      </pc:docMkLst>
      <pc:sldChg chg="setBg">
        <pc:chgData name="Danijel" userId="d585d03c-dbd2-440e-a7bd-ce59685198aa" providerId="ADAL" clId="{5D3D21DB-640A-458D-9481-B5DE4522430C}" dt="2024-02-21T09:36:45.007" v="4"/>
        <pc:sldMkLst>
          <pc:docMk/>
          <pc:sldMk cId="2063223685" sldId="256"/>
        </pc:sldMkLst>
      </pc:sldChg>
      <pc:sldChg chg="setBg">
        <pc:chgData name="Danijel" userId="d585d03c-dbd2-440e-a7bd-ce59685198aa" providerId="ADAL" clId="{5D3D21DB-640A-458D-9481-B5DE4522430C}" dt="2024-02-21T09:36:45.007" v="4"/>
        <pc:sldMkLst>
          <pc:docMk/>
          <pc:sldMk cId="3397552737" sldId="377"/>
        </pc:sldMkLst>
      </pc:sldChg>
      <pc:sldMasterChg chg="setBg modSldLayout">
        <pc:chgData name="Danijel" userId="d585d03c-dbd2-440e-a7bd-ce59685198aa" providerId="ADAL" clId="{5D3D21DB-640A-458D-9481-B5DE4522430C}" dt="2024-02-21T09:36:45.007" v="4"/>
        <pc:sldMasterMkLst>
          <pc:docMk/>
          <pc:sldMasterMk cId="4094136015" sldId="2147483648"/>
        </pc:sldMasterMkLst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4088429813" sldId="2147483649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3603932550" sldId="2147483650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775199982" sldId="2147483651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1714441103" sldId="2147483652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603520124" sldId="2147483653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4013424121" sldId="2147483654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1855112577" sldId="2147483655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1086618744" sldId="2147483656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4057314219" sldId="2147483657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1936307057" sldId="2147483658"/>
          </pc:sldLayoutMkLst>
        </pc:sldLayoutChg>
        <pc:sldLayoutChg chg="setBg">
          <pc:chgData name="Danijel" userId="d585d03c-dbd2-440e-a7bd-ce59685198aa" providerId="ADAL" clId="{5D3D21DB-640A-458D-9481-B5DE4522430C}" dt="2024-02-21T09:36:45.007" v="4"/>
          <pc:sldLayoutMkLst>
            <pc:docMk/>
            <pc:sldMasterMk cId="4094136015" sldId="2147483648"/>
            <pc:sldLayoutMk cId="112807834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AB5FE-329C-472C-BDFD-85B0245C117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4F36-F87B-43D2-902C-B26057459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DF5046-341D-4A8E-93B2-A8925C18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4CFF7A9-4C03-458B-B57A-4F1F0EE6C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17BD947-2798-44C2-9A5F-2409E51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124773C-7874-4FC9-BA5F-2811B8AC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3F5E868-E422-4B09-B3FD-8051F02B2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8429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605E15-7BB5-42AC-B04E-F1D2AC55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EF63088A-DFC4-4F5C-937A-BC596BBB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0AFCA1-2A2F-4B3D-8CFB-52A94D472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FF83F16-F633-43FB-9D36-A90435776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9DC7CC8-98A9-4E43-AD6C-6FD7FAD88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3630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D22DA71A-CE1B-46F1-92F2-D5C0D5B397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F6A6F4D-92E5-4B48-A04C-3A8A83A41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36CBFBA-FE9C-407C-95F3-F643D557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B60D174-8482-45D9-B796-44D555C63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4BBD64D-0E81-4837-B5AB-23C937664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078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F7DD41-19BD-4FD5-B300-EC5C4F516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110E98A-6C57-4694-BD93-DB9771EA4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898EB7-7A2B-4E02-A15B-5CB585155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133FD59-B532-4694-AE61-CBE9B6437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F34394D-A415-42AD-9924-ED2C39E77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393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2F70160-D91E-4CCD-AD77-8FA388D1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4261A24-E61F-4EDD-861B-D4584FD1B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F0FEA07-7A69-4DBA-902A-A772EBCB7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BBCBD2-6363-4CC1-9A38-766AF6707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31E8138-C3D3-4AF9-BDC6-CD9C68CD0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5199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EE3850-681F-4FDF-9C8F-B4451B09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2714951-2DD1-4153-BCFB-31756E1F3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49BB44A2-F9E1-43EE-8461-29B504738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004FFE95-6930-4D4F-BF7E-4654E7D64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53E99E3-9C68-4A5B-9880-032D8AA4A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53E114E-F745-41D6-9A3B-BF8AC1185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1444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3849B2-F7E8-4ECC-8546-D0DC8273E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6A99388-A324-485E-A568-C5F2B572B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45E7226-9710-4EB9-AB52-77A1FB679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0D2A7046-157B-4BC3-BEBA-EA8F2B738D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4779442A-88B9-4F83-B99B-D7762395EF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E87338DB-F575-4029-946E-4D7E25C5E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76F88A99-DF1A-4AB3-8C58-21EED7D7D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AFFD0B5-FBD8-46D4-AF05-1A2AD514D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3520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5A71FA-C883-4447-B46C-03D99EFB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33C5D425-A506-4934-B1FD-B4BAA9ABF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A96870FC-A932-43C2-992E-46EEBDBD3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A59A8F1-D108-4FEB-91EC-105712ABA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13424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0920861-AB5A-45CE-968A-86093C2ED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373D08A3-CA24-4151-8F1B-0A1DE3924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B75A13B-28F5-41EA-8ED9-4F54D8723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51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86C379-B6DF-4563-B7C7-50EA7B8A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A34E606-8F48-46E4-800B-BC6C516B61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66D2F4-BEDF-42C5-80DE-62FC0CCEC2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AFC470-3CAC-4E5F-BD2C-70C16E3D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F2E14BF-CD74-467A-8C86-0AD22C352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48E8809C-F8DA-4B94-BE34-E67404F9F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8661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FC19ED3-1225-48D6-AE9D-2F2ADF39A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87E6296C-FD99-443C-A07D-86647341FB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3FEC96B-1022-4774-80CC-6834C7F95B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C596B16-3A23-4415-BDCD-50781A2E6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CB90149-5EF9-4D32-A3B4-E00550738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3E5B2F88-D3EA-44ED-8B70-F03CA06F5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57314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0593F51-770F-4F4B-8EFD-350115C59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4457E71-4640-483F-BCF1-AADC942F95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BD6913C-6860-4F11-AA03-21E20EE231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BE0121-D35A-4C98-A0AF-4630A84B1500}" type="datetimeFigureOut">
              <a:rPr lang="sl-SI" smtClean="0"/>
              <a:t>21. 02. 2024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2595335-FAC1-447D-8102-49EB5D142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D8FDA2-79D4-461A-A571-5104D852F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C6023F-14AC-47D5-99D8-F09E6B6D56D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136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ywordtool.io/" TargetMode="External"/><Relationship Id="rId2" Type="http://schemas.openxmlformats.org/officeDocument/2006/relationships/hyperlink" Target="http://www.ubersuggest.io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dwords.google.com/KeywordPlanner" TargetMode="External"/><Relationship Id="rId5" Type="http://schemas.openxmlformats.org/officeDocument/2006/relationships/hyperlink" Target="http://www.ahrefs.com/" TargetMode="External"/><Relationship Id="rId4" Type="http://schemas.openxmlformats.org/officeDocument/2006/relationships/hyperlink" Target="http://www.semrush.com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rsite.com/robots.txt" TargetMode="External"/><Relationship Id="rId2" Type="http://schemas.openxmlformats.org/officeDocument/2006/relationships/hyperlink" Target="https://webris.org/technical-seo-aud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rsite.com/sitemap.xm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quora.com/" TargetMode="External"/><Relationship Id="rId2" Type="http://schemas.openxmlformats.org/officeDocument/2006/relationships/hyperlink" Target="http://www.wikipedia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oogle.com/" TargetMode="External"/><Relationship Id="rId4" Type="http://schemas.openxmlformats.org/officeDocument/2006/relationships/hyperlink" Target="http://www.amazon.com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kR7L41SroU" TargetMode="External"/><Relationship Id="rId2" Type="http://schemas.openxmlformats.org/officeDocument/2006/relationships/hyperlink" Target="https://backlinko.com/google-ranking-factor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siteseochecker.com/domain-authority-checke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google.com/search/blog/2016/11/mobile-first-indexing" TargetMode="External"/><Relationship Id="rId2" Type="http://schemas.openxmlformats.org/officeDocument/2006/relationships/hyperlink" Target="https://www.yellowheadinc.com/blog/google-rankbra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earch.google.com/test/mobile-friendly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ema.org/" TargetMode="External"/><Relationship Id="rId2" Type="http://schemas.openxmlformats.org/officeDocument/2006/relationships/hyperlink" Target="https://developers.google.com/speed/pagespeed/insights/?hl=s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ars.com/" TargetMode="External"/><Relationship Id="rId4" Type="http://schemas.openxmlformats.org/officeDocument/2006/relationships/hyperlink" Target="https://hallanalysis.com/json-ld-generator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rstpagesage.com/seo-blog/the-google-algorithm-ranking-factors/" TargetMode="Externa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oz.com/learn/seo/title-ta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chema.org/FoodEstablishment" TargetMode="External"/><Relationship Id="rId2" Type="http://schemas.openxmlformats.org/officeDocument/2006/relationships/hyperlink" Target="https://schema.org/docs/hotel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mrush.com/blog/semrush-authority-score-explained/" TargetMode="External"/><Relationship Id="rId2" Type="http://schemas.openxmlformats.org/officeDocument/2006/relationships/hyperlink" Target="https://websiteseochecker.com/domain-authority-checke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UzLzvsmr4Dw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mybusiness.google.com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2eAXgvFOk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zxnwSR3i8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DA4F0A6-1E0B-44AF-8164-40DAD1304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1315" y="1330326"/>
            <a:ext cx="6085160" cy="1079500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rgbClr val="002776"/>
                </a:solidFill>
              </a:rPr>
              <a:t>Digitalni marketing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1AE866B-AB10-4F06-AB79-A305EC15B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7990" y="2409826"/>
            <a:ext cx="6453460" cy="803274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rgbClr val="002776"/>
                </a:solidFill>
                <a:latin typeface="+mj-lt"/>
              </a:rPr>
              <a:t>Ključne besede, optimizacija spletne strani za iskalnike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FFED889-DD5A-5ED3-9B20-3AF2A7DCF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6444" y="3429000"/>
            <a:ext cx="5589588" cy="2806928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5311605-6431-5A40-4624-7C8BA904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412" y="3429000"/>
            <a:ext cx="5567146" cy="233992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7584B86-C3A8-98D5-E8F6-4B3586359C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3658" y="1262061"/>
            <a:ext cx="5018342" cy="18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2368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8EA90C-EC1F-4F10-906D-2207EA6D2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Pomoč pri iskanju ključnih besednih zvez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3A00D67-4960-4AF3-BD22-A0262B20C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Analiza konkurence</a:t>
            </a:r>
            <a:endParaRPr lang="sl-SI" dirty="0">
              <a:hlinkClick r:id="rId2"/>
            </a:endParaRPr>
          </a:p>
          <a:p>
            <a:r>
              <a:rPr lang="sl-SI" dirty="0">
                <a:hlinkClick r:id="rId2"/>
              </a:rPr>
              <a:t>www.ubersuggest.io</a:t>
            </a:r>
            <a:endParaRPr lang="sl-SI" dirty="0"/>
          </a:p>
          <a:p>
            <a:r>
              <a:rPr lang="sl-SI" dirty="0">
                <a:hlinkClick r:id="rId3"/>
              </a:rPr>
              <a:t>www.keywordtool.io</a:t>
            </a:r>
            <a:r>
              <a:rPr lang="sl-SI" dirty="0"/>
              <a:t> </a:t>
            </a:r>
          </a:p>
          <a:p>
            <a:r>
              <a:rPr lang="sl-SI" dirty="0">
                <a:hlinkClick r:id="rId4"/>
              </a:rPr>
              <a:t>www.semrush.com</a:t>
            </a:r>
            <a:r>
              <a:rPr lang="sl-SI" dirty="0"/>
              <a:t> </a:t>
            </a:r>
          </a:p>
          <a:p>
            <a:r>
              <a:rPr lang="sl-SI" dirty="0">
                <a:hlinkClick r:id="rId5"/>
              </a:rPr>
              <a:t>www.ahrefs.com</a:t>
            </a:r>
            <a:endParaRPr lang="sl-SI" dirty="0"/>
          </a:p>
          <a:p>
            <a:r>
              <a:rPr lang="sl-SI" dirty="0">
                <a:hlinkClick r:id="rId6"/>
              </a:rPr>
              <a:t>www.adwords.google.com/KeywordPlanner</a:t>
            </a:r>
            <a:r>
              <a:rPr lang="sl-SI" dirty="0"/>
              <a:t> </a:t>
            </a:r>
          </a:p>
          <a:p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707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B2EED5E-4C38-4AF9-AE90-BE244CC0B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Tehnična analiza vaše spletne strani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76B3C3F-716D-41FA-A849-880D66D31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3600" dirty="0"/>
              <a:t>Kaj je potrebno storiti:</a:t>
            </a:r>
          </a:p>
          <a:p>
            <a:pPr lvl="1"/>
            <a:r>
              <a:rPr lang="sl-SI" sz="3200" dirty="0">
                <a:hlinkClick r:id="rId2"/>
              </a:rPr>
              <a:t>https://webris.org/technical-seo-audit/</a:t>
            </a:r>
            <a:r>
              <a:rPr lang="sl-SI" sz="3200" dirty="0"/>
              <a:t> </a:t>
            </a:r>
          </a:p>
          <a:p>
            <a:r>
              <a:rPr lang="sl-SI" sz="3600" dirty="0"/>
              <a:t>Robots.txt (tipično se nahaja tule: </a:t>
            </a:r>
            <a:r>
              <a:rPr lang="sl-SI" sz="3600" dirty="0">
                <a:hlinkClick r:id="rId3"/>
              </a:rPr>
              <a:t>www.yoursite.com/robots.txt</a:t>
            </a:r>
            <a:r>
              <a:rPr lang="sl-SI" sz="3600" dirty="0"/>
              <a:t>)</a:t>
            </a:r>
          </a:p>
          <a:p>
            <a:r>
              <a:rPr lang="sl-SI" sz="3600" dirty="0" err="1"/>
              <a:t>Xml</a:t>
            </a:r>
            <a:r>
              <a:rPr lang="sl-SI" sz="3600" dirty="0"/>
              <a:t> </a:t>
            </a:r>
            <a:r>
              <a:rPr lang="sl-SI" sz="3600" dirty="0" err="1"/>
              <a:t>sitemap</a:t>
            </a:r>
            <a:r>
              <a:rPr lang="sl-SI" sz="3600" dirty="0"/>
              <a:t> (tipično tukaj: </a:t>
            </a:r>
            <a:r>
              <a:rPr lang="sl-SI" sz="3600" dirty="0">
                <a:hlinkClick r:id="rId4"/>
              </a:rPr>
              <a:t>www.yoursite.com/sitemap.xml</a:t>
            </a:r>
            <a:r>
              <a:rPr lang="sl-SI" sz="3600" dirty="0"/>
              <a:t>)</a:t>
            </a:r>
          </a:p>
          <a:p>
            <a:r>
              <a:rPr lang="sl-SI" sz="3600" dirty="0"/>
              <a:t>Indeksacija (</a:t>
            </a:r>
            <a:r>
              <a:rPr lang="sl-SI" sz="3600" dirty="0" err="1"/>
              <a:t>google</a:t>
            </a:r>
            <a:r>
              <a:rPr lang="sl-SI" sz="3600" dirty="0"/>
              <a:t> </a:t>
            </a:r>
            <a:r>
              <a:rPr lang="sl-SI" sz="3600" dirty="0" err="1"/>
              <a:t>search</a:t>
            </a:r>
            <a:r>
              <a:rPr lang="sl-SI" sz="3600" dirty="0"/>
              <a:t> </a:t>
            </a:r>
            <a:r>
              <a:rPr lang="sl-SI" sz="3600" dirty="0" err="1"/>
              <a:t>console</a:t>
            </a:r>
            <a:r>
              <a:rPr lang="sl-SI" sz="3600" dirty="0"/>
              <a:t>, hitra preverba – </a:t>
            </a:r>
            <a:r>
              <a:rPr lang="sl-SI" sz="3600" dirty="0" err="1"/>
              <a:t>site:yoursite.com</a:t>
            </a:r>
            <a:endParaRPr lang="sl-SI" sz="3600" dirty="0"/>
          </a:p>
        </p:txBody>
      </p:sp>
    </p:spTree>
    <p:extLst>
      <p:ext uri="{BB962C8B-B14F-4D97-AF65-F5344CB8AC3E}">
        <p14:creationId xmlns:p14="http://schemas.microsoft.com/office/powerpoint/2010/main" val="679355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FEEC496-D8CB-4929-A4D6-D0DA7E07E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Katere besedne zveze izbrati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61AA44D-07F3-40D5-A1D9-897EEBA1E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Vedno iščite besedne zveze z „očmi“ kupca. Postavite se v vlogo kupca, ki išče rešitev na spletu!</a:t>
            </a:r>
          </a:p>
          <a:p>
            <a:r>
              <a:rPr lang="sl-SI" dirty="0"/>
              <a:t>Splošne smernice – izberite ustrezne ključne besede za izdelek/storitev, ki jo prodajate (bodite specifični, bodite lokalni)</a:t>
            </a:r>
          </a:p>
          <a:p>
            <a:r>
              <a:rPr lang="sl-SI" dirty="0"/>
              <a:t>Izberite ključne besede z velikim obsegom iskanja (konkurenca bo močna)</a:t>
            </a:r>
          </a:p>
          <a:p>
            <a:r>
              <a:rPr lang="sl-SI" dirty="0"/>
              <a:t>Poiščite ključne besede z nizko frekvenco „dolgi rep“ – nižja konkurenca, vendar manj iskanj (lahko bi se bolje ujemala z vašim izdelkom)</a:t>
            </a:r>
          </a:p>
        </p:txBody>
      </p:sp>
    </p:spTree>
    <p:extLst>
      <p:ext uri="{BB962C8B-B14F-4D97-AF65-F5344CB8AC3E}">
        <p14:creationId xmlns:p14="http://schemas.microsoft.com/office/powerpoint/2010/main" val="257876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5BB79462-0A8C-47ED-8876-A242D1B11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11283023" cy="724632"/>
          </a:xfrm>
        </p:spPr>
        <p:txBody>
          <a:bodyPr anchor="b">
            <a:normAutofit fontScale="90000"/>
          </a:bodyPr>
          <a:lstStyle/>
          <a:p>
            <a:r>
              <a:rPr lang="sl-SI" sz="5000" dirty="0"/>
              <a:t>Dolgoročne in kratkoročne besedne zveze</a:t>
            </a:r>
            <a:endParaRPr lang="en-US" sz="5000" dirty="0"/>
          </a:p>
        </p:txBody>
      </p:sp>
      <p:sp>
        <p:nvSpPr>
          <p:cNvPr id="28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288562C-E9D5-4ACD-8310-AE7E88CC6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281" y="2648346"/>
            <a:ext cx="6256752" cy="3952464"/>
          </a:xfrm>
        </p:spPr>
        <p:txBody>
          <a:bodyPr anchor="t">
            <a:normAutofit/>
          </a:bodyPr>
          <a:lstStyle/>
          <a:p>
            <a:r>
              <a:rPr lang="sl-SI" sz="2200" dirty="0"/>
              <a:t>Natančne ključne besede</a:t>
            </a:r>
          </a:p>
          <a:p>
            <a:pPr lvl="1"/>
            <a:r>
              <a:rPr lang="sl-SI" sz="1800" dirty="0"/>
              <a:t>Nizka do srednja konkurenca</a:t>
            </a:r>
          </a:p>
          <a:p>
            <a:pPr lvl="1"/>
            <a:r>
              <a:rPr lang="sl-SI" sz="1800" dirty="0"/>
              <a:t>3-6 mesecev</a:t>
            </a:r>
          </a:p>
          <a:p>
            <a:r>
              <a:rPr lang="sl-SI" sz="2200" dirty="0"/>
              <a:t>Širše ključne besede so srednje to dolgoročne</a:t>
            </a:r>
          </a:p>
          <a:p>
            <a:pPr lvl="1"/>
            <a:r>
              <a:rPr lang="sl-SI" sz="1800" dirty="0"/>
              <a:t>Srednja do visoka konkurenca</a:t>
            </a:r>
          </a:p>
          <a:p>
            <a:pPr lvl="1"/>
            <a:r>
              <a:rPr lang="sl-SI" sz="1800" dirty="0"/>
              <a:t>6-18 mesecev za vidnejše rezultate</a:t>
            </a:r>
          </a:p>
          <a:p>
            <a:r>
              <a:rPr lang="sl-SI" sz="2200" dirty="0"/>
              <a:t>Široke informacijske ključne besede</a:t>
            </a:r>
            <a:endParaRPr lang="sl-SI" sz="1800" dirty="0"/>
          </a:p>
          <a:p>
            <a:pPr lvl="1"/>
            <a:r>
              <a:rPr lang="sl-SI" sz="1800" dirty="0"/>
              <a:t>Visoka konkurenca</a:t>
            </a:r>
          </a:p>
          <a:p>
            <a:pPr lvl="1"/>
            <a:r>
              <a:rPr lang="sl-SI" sz="1800" dirty="0"/>
              <a:t>12+ mesecev</a:t>
            </a:r>
            <a:endParaRPr lang="en-US" sz="18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B42CAD0-6A13-4AED-A398-7413C3ED7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074" y="3800659"/>
            <a:ext cx="4864885" cy="24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9BD386-7ADE-44C7-B1B5-6A590FE01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Postopek iskanja ključnih besednih zvez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F811D9-BA29-4B35-A659-50EA959B9B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dirty="0"/>
              <a:t>Viharjenje idej</a:t>
            </a:r>
          </a:p>
          <a:p>
            <a:pPr lvl="1"/>
            <a:r>
              <a:rPr lang="sl-SI" dirty="0"/>
              <a:t>Tip kupca (informacija, navigacija, nakup)</a:t>
            </a:r>
          </a:p>
          <a:p>
            <a:pPr lvl="1"/>
            <a:r>
              <a:rPr lang="sl-SI" dirty="0"/>
              <a:t>Določite točke pomembne diferenciacije (dostava gratis, dostavimo jutri, …)</a:t>
            </a:r>
          </a:p>
          <a:p>
            <a:pPr lvl="1"/>
            <a:r>
              <a:rPr lang="sl-SI" dirty="0"/>
              <a:t>Lokalno?</a:t>
            </a:r>
          </a:p>
          <a:p>
            <a:pPr lvl="1"/>
            <a:r>
              <a:rPr lang="sl-SI" dirty="0"/>
              <a:t>Sestavite tabelo ključnih besed in jo vsakih 3-6 posodabljajte</a:t>
            </a:r>
          </a:p>
          <a:p>
            <a:r>
              <a:rPr lang="sl-SI" dirty="0"/>
              <a:t>Uporabna orodja</a:t>
            </a:r>
          </a:p>
          <a:p>
            <a:pPr lvl="1"/>
            <a:r>
              <a:rPr lang="sl-SI" dirty="0">
                <a:hlinkClick r:id="rId2"/>
              </a:rPr>
              <a:t>www.wikipedia.org</a:t>
            </a:r>
            <a:endParaRPr lang="sl-SI" dirty="0"/>
          </a:p>
          <a:p>
            <a:pPr lvl="1"/>
            <a:r>
              <a:rPr lang="sl-SI" dirty="0">
                <a:hlinkClick r:id="rId3"/>
              </a:rPr>
              <a:t>www.quora.com</a:t>
            </a:r>
            <a:r>
              <a:rPr lang="sl-SI" dirty="0"/>
              <a:t> – informacijsko iskanje</a:t>
            </a:r>
          </a:p>
          <a:p>
            <a:pPr lvl="1"/>
            <a:r>
              <a:rPr lang="sl-SI" dirty="0">
                <a:hlinkClick r:id="rId4"/>
              </a:rPr>
              <a:t>www.amazon.com</a:t>
            </a:r>
            <a:r>
              <a:rPr lang="sl-SI" dirty="0"/>
              <a:t> -  nakupno iskanje</a:t>
            </a:r>
          </a:p>
          <a:p>
            <a:pPr lvl="1"/>
            <a:r>
              <a:rPr lang="sl-SI" dirty="0"/>
              <a:t>Analiza konkurence (F12)</a:t>
            </a:r>
          </a:p>
          <a:p>
            <a:pPr lvl="1"/>
            <a:r>
              <a:rPr lang="sl-SI" dirty="0">
                <a:hlinkClick r:id="rId5"/>
              </a:rPr>
              <a:t>www.google.com</a:t>
            </a:r>
            <a:r>
              <a:rPr lang="sl-SI" dirty="0"/>
              <a:t> vnesite ključne besede in poglejte katere strani se pojavijo</a:t>
            </a:r>
          </a:p>
          <a:p>
            <a:pPr lvl="1"/>
            <a:r>
              <a:rPr lang="sl-SI" dirty="0">
                <a:hlinkClick r:id="rId5"/>
              </a:rPr>
              <a:t>www.google.com</a:t>
            </a:r>
            <a:r>
              <a:rPr lang="sl-SI" dirty="0"/>
              <a:t> </a:t>
            </a:r>
            <a:r>
              <a:rPr lang="sl-SI" dirty="0" err="1"/>
              <a:t>autosuggest</a:t>
            </a:r>
            <a:r>
              <a:rPr lang="sl-SI" dirty="0"/>
              <a:t> pri iskanju</a:t>
            </a:r>
          </a:p>
          <a:p>
            <a:pPr lvl="1"/>
            <a:r>
              <a:rPr lang="sl-SI" dirty="0"/>
              <a:t>Google </a:t>
            </a:r>
            <a:r>
              <a:rPr lang="sl-SI" dirty="0" err="1"/>
              <a:t>trends</a:t>
            </a:r>
            <a:endParaRPr lang="sl-SI" dirty="0"/>
          </a:p>
          <a:p>
            <a:pPr lvl="1"/>
            <a:r>
              <a:rPr lang="sl-SI" dirty="0" err="1"/>
              <a:t>GoogleAds</a:t>
            </a:r>
            <a:r>
              <a:rPr lang="sl-SI" dirty="0"/>
              <a:t> </a:t>
            </a:r>
            <a:r>
              <a:rPr lang="sl-SI" dirty="0" err="1"/>
              <a:t>keywords</a:t>
            </a:r>
            <a:r>
              <a:rPr lang="sl-SI" dirty="0"/>
              <a:t> </a:t>
            </a:r>
            <a:r>
              <a:rPr lang="sl-SI" dirty="0" err="1"/>
              <a:t>tool</a:t>
            </a:r>
            <a:endParaRPr lang="sl-SI" dirty="0"/>
          </a:p>
          <a:p>
            <a:pPr lvl="1"/>
            <a:r>
              <a:rPr lang="sl-SI" dirty="0"/>
              <a:t>Plačljiva orodja</a:t>
            </a:r>
          </a:p>
          <a:p>
            <a:pPr lvl="1"/>
            <a:r>
              <a:rPr lang="sl-SI" dirty="0"/>
              <a:t>Google </a:t>
            </a:r>
            <a:r>
              <a:rPr lang="sl-SI" dirty="0" err="1"/>
              <a:t>anayltics</a:t>
            </a:r>
            <a:r>
              <a:rPr lang="sl-SI" dirty="0"/>
              <a:t> in Facebook </a:t>
            </a:r>
            <a:r>
              <a:rPr lang="sl-SI" dirty="0" err="1"/>
              <a:t>insights</a:t>
            </a:r>
            <a:r>
              <a:rPr lang="sl-SI" dirty="0"/>
              <a:t> (potrebna je namestitev </a:t>
            </a:r>
            <a:r>
              <a:rPr lang="sl-SI" dirty="0" err="1"/>
              <a:t>GoogleTag</a:t>
            </a:r>
            <a:r>
              <a:rPr lang="sl-SI" dirty="0"/>
              <a:t> in Facebook </a:t>
            </a:r>
            <a:r>
              <a:rPr lang="sl-SI" dirty="0" err="1"/>
              <a:t>Pixel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2304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509D90-D5DB-41C2-B9B3-09292D69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Količina iskanja in CPC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8D96A96-B1F1-4CB9-ABBF-52529B667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Preverite količino iskanj v iskalnih orodjih</a:t>
            </a:r>
          </a:p>
          <a:p>
            <a:pPr lvl="1"/>
            <a:r>
              <a:rPr lang="sl-SI" dirty="0"/>
              <a:t>Več kot je iskanj na mesec, višja je konkurenca</a:t>
            </a:r>
          </a:p>
          <a:p>
            <a:pPr lvl="1"/>
            <a:r>
              <a:rPr lang="sl-SI" dirty="0"/>
              <a:t>Visokofrekvenčne besedne zveze so pogosto preširoke in NE vodijo k prodaji</a:t>
            </a:r>
          </a:p>
          <a:p>
            <a:pPr lvl="1"/>
            <a:r>
              <a:rPr lang="sl-SI" dirty="0"/>
              <a:t>Ne pozabi: išči po </a:t>
            </a:r>
            <a:r>
              <a:rPr lang="sl-SI" dirty="0" err="1"/>
              <a:t>relevatnih</a:t>
            </a:r>
            <a:r>
              <a:rPr lang="sl-SI" dirty="0"/>
              <a:t> regijah/državah</a:t>
            </a:r>
          </a:p>
          <a:p>
            <a:r>
              <a:rPr lang="sl-SI" dirty="0"/>
              <a:t>Preveri CPC (</a:t>
            </a:r>
            <a:r>
              <a:rPr lang="sl-SI" dirty="0" err="1"/>
              <a:t>cost</a:t>
            </a:r>
            <a:r>
              <a:rPr lang="sl-SI" dirty="0"/>
              <a:t> per </a:t>
            </a:r>
            <a:r>
              <a:rPr lang="sl-SI" dirty="0" err="1"/>
              <a:t>click</a:t>
            </a:r>
            <a:r>
              <a:rPr lang="sl-SI" dirty="0"/>
              <a:t> – strošek na klik v </a:t>
            </a:r>
            <a:r>
              <a:rPr lang="sl-SI" dirty="0" err="1"/>
              <a:t>GoogleAd</a:t>
            </a:r>
            <a:r>
              <a:rPr lang="sl-SI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2099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F7A2470-B4C2-41D8-9CD8-D1163DF3D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Orodja v pomoč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D1DD0C3-364A-4666-9D51-CA13CF1897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Google </a:t>
            </a:r>
            <a:r>
              <a:rPr lang="sl-SI" dirty="0" err="1"/>
              <a:t>search</a:t>
            </a:r>
            <a:r>
              <a:rPr lang="sl-SI" dirty="0"/>
              <a:t> </a:t>
            </a:r>
            <a:r>
              <a:rPr lang="sl-SI" dirty="0" err="1"/>
              <a:t>console</a:t>
            </a:r>
            <a:endParaRPr lang="sl-SI" dirty="0"/>
          </a:p>
          <a:p>
            <a:r>
              <a:rPr lang="sl-SI" dirty="0"/>
              <a:t>Google </a:t>
            </a:r>
            <a:r>
              <a:rPr lang="sl-SI" dirty="0" err="1"/>
              <a:t>Analytics</a:t>
            </a:r>
            <a:endParaRPr lang="sl-SI" dirty="0"/>
          </a:p>
          <a:p>
            <a:r>
              <a:rPr lang="sl-SI" dirty="0" err="1"/>
              <a:t>GoogleAds</a:t>
            </a:r>
            <a:endParaRPr lang="sl-SI" dirty="0"/>
          </a:p>
          <a:p>
            <a:r>
              <a:rPr lang="sl-SI" dirty="0"/>
              <a:t>Google </a:t>
            </a:r>
            <a:r>
              <a:rPr lang="sl-SI" dirty="0" err="1"/>
              <a:t>trends</a:t>
            </a:r>
            <a:endParaRPr lang="sl-SI" dirty="0"/>
          </a:p>
          <a:p>
            <a:r>
              <a:rPr lang="sl-SI" dirty="0" err="1"/>
              <a:t>Keyword</a:t>
            </a:r>
            <a:r>
              <a:rPr lang="sl-SI" dirty="0"/>
              <a:t> </a:t>
            </a:r>
            <a:r>
              <a:rPr lang="sl-SI" dirty="0" err="1"/>
              <a:t>Tool</a:t>
            </a:r>
            <a:endParaRPr lang="sl-SI" dirty="0"/>
          </a:p>
          <a:p>
            <a:r>
              <a:rPr lang="sl-SI" dirty="0" err="1"/>
              <a:t>SemRuth</a:t>
            </a:r>
            <a:r>
              <a:rPr lang="sl-SI" dirty="0"/>
              <a:t> (plačljivo)</a:t>
            </a:r>
          </a:p>
          <a:p>
            <a:r>
              <a:rPr lang="sl-SI" dirty="0" err="1"/>
              <a:t>AnswerThePublic</a:t>
            </a:r>
            <a:r>
              <a:rPr lang="sl-SI" dirty="0"/>
              <a:t> (plačljivo)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06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A8E9B2-7333-4933-9040-CF24FFC9D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1476"/>
            <a:ext cx="10515600" cy="749300"/>
          </a:xfrm>
        </p:spPr>
        <p:txBody>
          <a:bodyPr>
            <a:normAutofit fontScale="90000"/>
          </a:bodyPr>
          <a:lstStyle/>
          <a:p>
            <a:r>
              <a:rPr lang="sl-SI" dirty="0"/>
              <a:t>Kam na spletni strani vnesem ključne besedne zveze?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3645E4-3996-4E1C-B543-1B3C973DA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7250" y="1333500"/>
            <a:ext cx="10515600" cy="4843463"/>
          </a:xfrm>
        </p:spPr>
        <p:txBody>
          <a:bodyPr>
            <a:normAutofit lnSpcReduction="10000"/>
          </a:bodyPr>
          <a:lstStyle/>
          <a:p>
            <a:r>
              <a:rPr lang="sl-SI" dirty="0"/>
              <a:t>Title </a:t>
            </a:r>
            <a:r>
              <a:rPr lang="sl-SI" dirty="0" err="1"/>
              <a:t>tag</a:t>
            </a:r>
            <a:endParaRPr lang="sl-SI" dirty="0"/>
          </a:p>
          <a:p>
            <a:pPr lvl="1"/>
            <a:r>
              <a:rPr lang="sl-SI" dirty="0"/>
              <a:t>&lt;title&gt;&lt;/title&gt;</a:t>
            </a:r>
          </a:p>
          <a:p>
            <a:r>
              <a:rPr lang="sl-SI" dirty="0"/>
              <a:t>Meta </a:t>
            </a:r>
            <a:r>
              <a:rPr lang="sl-SI" dirty="0" err="1"/>
              <a:t>description</a:t>
            </a:r>
            <a:r>
              <a:rPr lang="sl-SI" dirty="0"/>
              <a:t> </a:t>
            </a:r>
            <a:r>
              <a:rPr lang="sl-SI" dirty="0" err="1"/>
              <a:t>tag</a:t>
            </a:r>
            <a:endParaRPr lang="sl-SI" dirty="0"/>
          </a:p>
          <a:p>
            <a:pPr lvl="1"/>
            <a:r>
              <a:rPr lang="sl-SI" dirty="0"/>
              <a:t>&lt;meta name=„</a:t>
            </a:r>
            <a:r>
              <a:rPr lang="sl-SI" dirty="0" err="1"/>
              <a:t>keywords</a:t>
            </a:r>
            <a:r>
              <a:rPr lang="sl-SI" dirty="0"/>
              <a:t>“ </a:t>
            </a:r>
            <a:r>
              <a:rPr lang="sl-SI" dirty="0" err="1"/>
              <a:t>content</a:t>
            </a:r>
            <a:r>
              <a:rPr lang="sl-SI" dirty="0"/>
              <a:t> = „</a:t>
            </a:r>
            <a:r>
              <a:rPr lang="sl-SI" dirty="0" err="1"/>
              <a:t>keywords</a:t>
            </a:r>
            <a:r>
              <a:rPr lang="sl-SI" dirty="0"/>
              <a:t>…“ /&gt;</a:t>
            </a:r>
          </a:p>
          <a:p>
            <a:pPr lvl="2"/>
            <a:r>
              <a:rPr lang="sl-SI" dirty="0"/>
              <a:t>(</a:t>
            </a:r>
            <a:r>
              <a:rPr lang="sl-SI" dirty="0" err="1"/>
              <a:t>dead</a:t>
            </a:r>
            <a:r>
              <a:rPr lang="sl-SI" dirty="0"/>
              <a:t> not used </a:t>
            </a:r>
            <a:r>
              <a:rPr lang="sl-SI" dirty="0" err="1"/>
              <a:t>anymore</a:t>
            </a:r>
            <a:r>
              <a:rPr lang="sl-SI" dirty="0"/>
              <a:t>, </a:t>
            </a:r>
            <a:r>
              <a:rPr lang="sl-SI" dirty="0" err="1"/>
              <a:t>can</a:t>
            </a:r>
            <a:r>
              <a:rPr lang="sl-SI" dirty="0"/>
              <a:t> be </a:t>
            </a:r>
            <a:r>
              <a:rPr lang="sl-SI" dirty="0" err="1"/>
              <a:t>detected</a:t>
            </a:r>
            <a:r>
              <a:rPr lang="sl-SI" dirty="0"/>
              <a:t> as </a:t>
            </a:r>
            <a:r>
              <a:rPr lang="sl-SI" dirty="0" err="1"/>
              <a:t>spamy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&lt;meta name=„</a:t>
            </a:r>
            <a:r>
              <a:rPr lang="sl-SI" dirty="0" err="1"/>
              <a:t>description</a:t>
            </a:r>
            <a:r>
              <a:rPr lang="sl-SI" dirty="0"/>
              <a:t>“ </a:t>
            </a:r>
            <a:r>
              <a:rPr lang="sl-SI" dirty="0" err="1"/>
              <a:t>content</a:t>
            </a:r>
            <a:r>
              <a:rPr lang="sl-SI" dirty="0"/>
              <a:t> = „</a:t>
            </a:r>
            <a:r>
              <a:rPr lang="sl-SI" dirty="0" err="1"/>
              <a:t>keywords</a:t>
            </a:r>
            <a:r>
              <a:rPr lang="sl-SI" dirty="0"/>
              <a:t>….“ /&gt;</a:t>
            </a:r>
          </a:p>
          <a:p>
            <a:r>
              <a:rPr lang="sl-SI" dirty="0"/>
              <a:t>Vsebina</a:t>
            </a:r>
          </a:p>
          <a:p>
            <a:pPr lvl="1"/>
            <a:r>
              <a:rPr lang="sl-SI" dirty="0"/>
              <a:t>&lt;H1&gt; </a:t>
            </a:r>
            <a:r>
              <a:rPr lang="sl-SI" dirty="0" err="1"/>
              <a:t>tag</a:t>
            </a:r>
            <a:r>
              <a:rPr lang="sl-SI" dirty="0"/>
              <a:t> – označevalec naslova (eden na stran)</a:t>
            </a:r>
          </a:p>
          <a:p>
            <a:pPr lvl="1"/>
            <a:r>
              <a:rPr lang="sl-SI" dirty="0"/>
              <a:t>&lt;h2&gt;, &lt;h3&gt;, &lt;h4&gt;… podnaslovi (več na stran)</a:t>
            </a:r>
          </a:p>
          <a:p>
            <a:pPr lvl="1"/>
            <a:r>
              <a:rPr lang="sl-SI" dirty="0"/>
              <a:t>V besedilo</a:t>
            </a:r>
          </a:p>
          <a:p>
            <a:r>
              <a:rPr lang="sl-SI" dirty="0"/>
              <a:t>Slike</a:t>
            </a:r>
          </a:p>
          <a:p>
            <a:pPr lvl="1"/>
            <a:r>
              <a:rPr lang="sl-SI" dirty="0"/>
              <a:t>Naslovi in alt </a:t>
            </a:r>
            <a:r>
              <a:rPr lang="sl-SI" dirty="0" err="1"/>
              <a:t>tag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753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52DD4B-2548-454E-8833-13E461821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Google SERP </a:t>
            </a:r>
            <a:r>
              <a:rPr lang="sl-SI" dirty="0" err="1"/>
              <a:t>ranking</a:t>
            </a:r>
            <a:r>
              <a:rPr lang="sl-SI" dirty="0"/>
              <a:t> as of 2024</a:t>
            </a:r>
            <a:br>
              <a:rPr lang="sl-SI" dirty="0"/>
            </a:br>
            <a:r>
              <a:rPr lang="sl-SI" sz="1800" dirty="0">
                <a:hlinkClick r:id="rId2"/>
              </a:rPr>
              <a:t>https://backlinko.com/google-ranking-factors</a:t>
            </a:r>
            <a:r>
              <a:rPr lang="sl-SI" sz="1800" dirty="0"/>
              <a:t> 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84B1D3-B0C4-4511-8A65-EF633BD540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err="1"/>
              <a:t>Content</a:t>
            </a:r>
            <a:endParaRPr lang="sl-SI"/>
          </a:p>
          <a:p>
            <a:pPr lvl="1"/>
            <a:r>
              <a:rPr lang="sl-SI" err="1"/>
              <a:t>Quality</a:t>
            </a:r>
            <a:r>
              <a:rPr lang="sl-SI"/>
              <a:t> </a:t>
            </a:r>
            <a:r>
              <a:rPr lang="sl-SI" err="1"/>
              <a:t>over</a:t>
            </a:r>
            <a:r>
              <a:rPr lang="sl-SI"/>
              <a:t> </a:t>
            </a:r>
            <a:r>
              <a:rPr lang="sl-SI" err="1"/>
              <a:t>quantity</a:t>
            </a:r>
            <a:r>
              <a:rPr lang="sl-SI"/>
              <a:t> (</a:t>
            </a:r>
            <a:r>
              <a:rPr lang="sl-SI" err="1"/>
              <a:t>spiders</a:t>
            </a:r>
            <a:r>
              <a:rPr lang="sl-SI"/>
              <a:t> </a:t>
            </a:r>
            <a:r>
              <a:rPr lang="sl-SI" err="1"/>
              <a:t>crawl</a:t>
            </a:r>
            <a:r>
              <a:rPr lang="sl-SI"/>
              <a:t> </a:t>
            </a:r>
            <a:r>
              <a:rPr lang="sl-SI" err="1"/>
              <a:t>contents</a:t>
            </a:r>
            <a:r>
              <a:rPr lang="sl-SI"/>
              <a:t> </a:t>
            </a:r>
            <a:r>
              <a:rPr lang="sl-SI" err="1"/>
              <a:t>constantly</a:t>
            </a:r>
            <a:r>
              <a:rPr lang="sl-SI"/>
              <a:t>)</a:t>
            </a:r>
          </a:p>
          <a:p>
            <a:pPr lvl="1"/>
            <a:r>
              <a:rPr lang="sl-SI" err="1"/>
              <a:t>Changing</a:t>
            </a:r>
            <a:r>
              <a:rPr lang="sl-SI"/>
              <a:t> </a:t>
            </a:r>
            <a:r>
              <a:rPr lang="sl-SI" err="1"/>
              <a:t>content</a:t>
            </a:r>
            <a:r>
              <a:rPr lang="sl-SI"/>
              <a:t> </a:t>
            </a:r>
            <a:r>
              <a:rPr lang="sl-SI" err="1"/>
              <a:t>key</a:t>
            </a:r>
            <a:endParaRPr lang="sl-SI"/>
          </a:p>
          <a:p>
            <a:r>
              <a:rPr lang="sl-SI" err="1"/>
              <a:t>Backlinks</a:t>
            </a:r>
            <a:r>
              <a:rPr lang="sl-SI"/>
              <a:t> from DA (</a:t>
            </a:r>
            <a:r>
              <a:rPr lang="sl-SI" err="1"/>
              <a:t>domain</a:t>
            </a:r>
            <a:r>
              <a:rPr lang="sl-SI"/>
              <a:t> </a:t>
            </a:r>
            <a:r>
              <a:rPr lang="sl-SI" err="1"/>
              <a:t>authority</a:t>
            </a:r>
            <a:r>
              <a:rPr lang="sl-SI"/>
              <a:t>)</a:t>
            </a:r>
          </a:p>
          <a:p>
            <a:pPr lvl="1"/>
            <a:r>
              <a:rPr lang="sl-SI" sz="2000">
                <a:hlinkClick r:id="rId3"/>
              </a:rPr>
              <a:t>https://www.youtube.com/watch?v=BkR7L41SroU</a:t>
            </a:r>
            <a:r>
              <a:rPr lang="sl-SI" sz="2000"/>
              <a:t> </a:t>
            </a:r>
            <a:endParaRPr lang="sl-SI"/>
          </a:p>
          <a:p>
            <a:pPr lvl="1"/>
            <a:r>
              <a:rPr lang="sl-SI" err="1"/>
              <a:t>Check</a:t>
            </a:r>
            <a:r>
              <a:rPr lang="sl-SI"/>
              <a:t> DA </a:t>
            </a:r>
            <a:r>
              <a:rPr lang="sl-SI" err="1"/>
              <a:t>here</a:t>
            </a:r>
            <a:r>
              <a:rPr lang="sl-SI"/>
              <a:t>: </a:t>
            </a:r>
            <a:r>
              <a:rPr lang="sl-SI" sz="2000">
                <a:hlinkClick r:id="rId4"/>
              </a:rPr>
              <a:t>https://websiteseochecker.com/domain-authority-checker/</a:t>
            </a:r>
            <a:endParaRPr lang="sl-SI" sz="2000"/>
          </a:p>
          <a:p>
            <a:r>
              <a:rPr lang="sl-SI" err="1"/>
              <a:t>https</a:t>
            </a:r>
            <a:r>
              <a:rPr lang="sl-SI"/>
              <a:t> </a:t>
            </a:r>
            <a:r>
              <a:rPr lang="sl-SI" err="1"/>
              <a:t>protocol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7942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93BBF21-535E-493F-A7D7-3EE0C2F17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Google SERP </a:t>
            </a:r>
            <a:r>
              <a:rPr lang="sl-SI" err="1"/>
              <a:t>ranking</a:t>
            </a:r>
            <a:r>
              <a:rPr lang="sl-SI"/>
              <a:t> as of 2021 (2)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E2721C8-A623-45C5-BDAC-65DAA446F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err="1"/>
              <a:t>Rank</a:t>
            </a:r>
            <a:r>
              <a:rPr lang="sl-SI"/>
              <a:t> </a:t>
            </a:r>
            <a:r>
              <a:rPr lang="sl-SI" err="1"/>
              <a:t>Brain</a:t>
            </a:r>
            <a:r>
              <a:rPr lang="sl-SI"/>
              <a:t> (</a:t>
            </a:r>
            <a:r>
              <a:rPr lang="sl-SI" err="1"/>
              <a:t>google‘s</a:t>
            </a:r>
            <a:r>
              <a:rPr lang="sl-SI"/>
              <a:t> ML </a:t>
            </a:r>
            <a:r>
              <a:rPr lang="sl-SI" err="1"/>
              <a:t>alghoritm</a:t>
            </a:r>
            <a:r>
              <a:rPr lang="sl-SI"/>
              <a:t> to </a:t>
            </a:r>
            <a:r>
              <a:rPr lang="sl-SI" err="1"/>
              <a:t>learn</a:t>
            </a:r>
            <a:r>
              <a:rPr lang="sl-SI"/>
              <a:t> </a:t>
            </a:r>
            <a:r>
              <a:rPr lang="sl-SI" err="1"/>
              <a:t>about</a:t>
            </a:r>
            <a:r>
              <a:rPr lang="sl-SI"/>
              <a:t> </a:t>
            </a:r>
            <a:r>
              <a:rPr lang="sl-SI" err="1"/>
              <a:t>customer‘s</a:t>
            </a:r>
            <a:r>
              <a:rPr lang="sl-SI"/>
              <a:t> </a:t>
            </a:r>
            <a:r>
              <a:rPr lang="sl-SI" err="1"/>
              <a:t>intentions</a:t>
            </a:r>
            <a:r>
              <a:rPr lang="sl-SI"/>
              <a:t>)</a:t>
            </a:r>
          </a:p>
          <a:p>
            <a:pPr lvl="1"/>
            <a:r>
              <a:rPr lang="sl-SI">
                <a:hlinkClick r:id="rId2"/>
              </a:rPr>
              <a:t>https://www.yellowheadinc.com/blog/google-rankbrain/</a:t>
            </a:r>
            <a:endParaRPr lang="sl-SI"/>
          </a:p>
          <a:p>
            <a:r>
              <a:rPr lang="sl-SI" err="1"/>
              <a:t>Freshness</a:t>
            </a:r>
            <a:endParaRPr lang="sl-SI"/>
          </a:p>
          <a:p>
            <a:r>
              <a:rPr lang="sl-SI" err="1"/>
              <a:t>Mobile</a:t>
            </a:r>
            <a:r>
              <a:rPr lang="sl-SI"/>
              <a:t> </a:t>
            </a:r>
            <a:r>
              <a:rPr lang="sl-SI" err="1"/>
              <a:t>friendliness</a:t>
            </a:r>
            <a:endParaRPr lang="sl-SI"/>
          </a:p>
          <a:p>
            <a:pPr lvl="1"/>
            <a:r>
              <a:rPr lang="sl-SI">
                <a:hlinkClick r:id="rId3"/>
              </a:rPr>
              <a:t>https://developers.google.com/search/blog/2016/11/mobile-first-indexing</a:t>
            </a:r>
            <a:endParaRPr lang="sl-SI"/>
          </a:p>
          <a:p>
            <a:pPr lvl="1"/>
            <a:endParaRPr lang="sl-SI"/>
          </a:p>
          <a:p>
            <a:pPr lvl="1"/>
            <a:r>
              <a:rPr lang="sl-SI">
                <a:hlinkClick r:id="rId4"/>
              </a:rPr>
              <a:t>https://search.google.com/test/mobile-friendly</a:t>
            </a:r>
            <a:r>
              <a:rPr lang="sl-SI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53421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C84D06-3F5E-4699-BD69-70882D98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Kaj so ključne besede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2EF31AFE-9FFD-4846-9BF2-B42F9D76C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Besedne zveze, ki so vnesene v iskalno vrstico iskalnika, kjer bi se želeli uvrstiti čim višje</a:t>
            </a:r>
          </a:p>
          <a:p>
            <a:r>
              <a:rPr lang="sl-SI" dirty="0"/>
              <a:t>Najboljše ključne besede za vaše podjetje je težko uvrstiti visoko, še posebej, če ste novi v poslu</a:t>
            </a:r>
          </a:p>
          <a:p>
            <a:r>
              <a:rPr lang="sl-SI" dirty="0"/>
              <a:t>Za visoko uvrstitev ključne besede sta potrebna </a:t>
            </a:r>
            <a:r>
              <a:rPr lang="sl-SI" b="1" dirty="0"/>
              <a:t>čas</a:t>
            </a:r>
            <a:r>
              <a:rPr lang="sl-SI" dirty="0"/>
              <a:t> in trud</a:t>
            </a:r>
          </a:p>
          <a:p>
            <a:r>
              <a:rPr lang="sl-SI" dirty="0"/>
              <a:t>Alternativna strategija je razvrščanje za veliko ključnih besed z dolgim repom</a:t>
            </a:r>
          </a:p>
          <a:p>
            <a:r>
              <a:rPr lang="sl-SI" dirty="0"/>
              <a:t>Orodja so v pomoč, vendar je zdrava pamet na prvem mestu.</a:t>
            </a:r>
          </a:p>
        </p:txBody>
      </p:sp>
    </p:spTree>
    <p:extLst>
      <p:ext uri="{BB962C8B-B14F-4D97-AF65-F5344CB8AC3E}">
        <p14:creationId xmlns:p14="http://schemas.microsoft.com/office/powerpoint/2010/main" val="3852853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4EB1AA-0F6B-4D0F-8C04-B4BDC3EC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Google SERP </a:t>
            </a:r>
            <a:r>
              <a:rPr lang="sl-SI" err="1"/>
              <a:t>ranking</a:t>
            </a:r>
            <a:r>
              <a:rPr lang="sl-SI"/>
              <a:t> as of 2021 (3)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4F823A-6051-4CDD-ACF6-5C6501920C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/>
              <a:t>Page </a:t>
            </a:r>
            <a:r>
              <a:rPr lang="sl-SI" err="1"/>
              <a:t>speed</a:t>
            </a:r>
            <a:endParaRPr lang="sl-SI"/>
          </a:p>
          <a:p>
            <a:pPr lvl="1"/>
            <a:r>
              <a:rPr lang="sl-SI">
                <a:hlinkClick r:id="rId2"/>
              </a:rPr>
              <a:t>https://developers.google.com/speed/pagespeed/insights/?hl=sl</a:t>
            </a:r>
            <a:r>
              <a:rPr lang="sl-SI"/>
              <a:t> </a:t>
            </a:r>
          </a:p>
          <a:p>
            <a:r>
              <a:rPr lang="sl-SI" err="1"/>
              <a:t>Schema</a:t>
            </a:r>
            <a:r>
              <a:rPr lang="sl-SI"/>
              <a:t> </a:t>
            </a:r>
            <a:r>
              <a:rPr lang="sl-SI" err="1"/>
              <a:t>markup</a:t>
            </a:r>
            <a:endParaRPr lang="sl-SI"/>
          </a:p>
          <a:p>
            <a:pPr lvl="1"/>
            <a:r>
              <a:rPr lang="sl-SI">
                <a:hlinkClick r:id="rId3"/>
              </a:rPr>
              <a:t>www.schema.org</a:t>
            </a:r>
            <a:endParaRPr lang="sl-SI"/>
          </a:p>
          <a:p>
            <a:pPr lvl="1"/>
            <a:r>
              <a:rPr lang="sl-SI">
                <a:hlinkClick r:id="rId4"/>
              </a:rPr>
              <a:t>https://hallanalysis.com/json-ld-generator/</a:t>
            </a:r>
            <a:r>
              <a:rPr lang="sl-SI"/>
              <a:t> </a:t>
            </a:r>
          </a:p>
          <a:p>
            <a:r>
              <a:rPr lang="sl-SI" err="1"/>
              <a:t>Domain</a:t>
            </a:r>
            <a:r>
              <a:rPr lang="sl-SI"/>
              <a:t> </a:t>
            </a:r>
            <a:r>
              <a:rPr lang="sl-SI" err="1"/>
              <a:t>power</a:t>
            </a:r>
            <a:endParaRPr lang="sl-SI"/>
          </a:p>
          <a:p>
            <a:pPr lvl="1"/>
            <a:r>
              <a:rPr lang="sl-SI" err="1"/>
              <a:t>Exact</a:t>
            </a:r>
            <a:r>
              <a:rPr lang="sl-SI"/>
              <a:t> match (</a:t>
            </a:r>
            <a:r>
              <a:rPr lang="sl-SI">
                <a:hlinkClick r:id="rId5"/>
              </a:rPr>
              <a:t>www.cars.com</a:t>
            </a:r>
            <a:r>
              <a:rPr lang="sl-SI"/>
              <a:t>)</a:t>
            </a:r>
          </a:p>
          <a:p>
            <a:pPr lvl="1"/>
            <a:r>
              <a:rPr lang="sl-SI" err="1"/>
              <a:t>Domain</a:t>
            </a:r>
            <a:r>
              <a:rPr lang="sl-SI"/>
              <a:t> </a:t>
            </a:r>
            <a:r>
              <a:rPr lang="sl-SI" err="1"/>
              <a:t>seniority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77913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1B7DBB-DA89-4D5E-9895-CC8160B7B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Nekaj statističnih podatkov</a:t>
            </a:r>
            <a:endParaRPr lang="en-US" dirty="0"/>
          </a:p>
        </p:txBody>
      </p:sp>
      <p:pic>
        <p:nvPicPr>
          <p:cNvPr id="2050" name="Picture 2" descr="word-count-seo-statistic-google-ranking-factor">
            <a:extLst>
              <a:ext uri="{FF2B5EF4-FFF2-40B4-BE49-F238E27FC236}">
                <a16:creationId xmlns:a16="http://schemas.microsoft.com/office/drawing/2014/main" id="{EE338545-B886-264D-1C88-15426D32AF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35"/>
            <a:ext cx="2816962" cy="19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cklinks-ranking-factor">
            <a:extLst>
              <a:ext uri="{FF2B5EF4-FFF2-40B4-BE49-F238E27FC236}">
                <a16:creationId xmlns:a16="http://schemas.microsoft.com/office/drawing/2014/main" id="{0E83F0FC-362B-05C5-3C8C-2CBB7C488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169" y="1828834"/>
            <a:ext cx="2770444" cy="196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2024 Google Algorithm Ranking Factors Tn">
            <a:extLst>
              <a:ext uri="{FF2B5EF4-FFF2-40B4-BE49-F238E27FC236}">
                <a16:creationId xmlns:a16="http://schemas.microsoft.com/office/drawing/2014/main" id="{B8994341-9F10-B952-6F31-5C56DD37D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893" y="3932985"/>
            <a:ext cx="3661807" cy="258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D4E0B7E-2FC3-90C9-4750-A5015F5F5D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509354"/>
              </p:ext>
            </p:extLst>
          </p:nvPr>
        </p:nvGraphicFramePr>
        <p:xfrm>
          <a:off x="7245350" y="819150"/>
          <a:ext cx="4946650" cy="4949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3325">
                  <a:extLst>
                    <a:ext uri="{9D8B030D-6E8A-4147-A177-3AD203B41FA5}">
                      <a16:colId xmlns:a16="http://schemas.microsoft.com/office/drawing/2014/main" val="1602212257"/>
                    </a:ext>
                  </a:extLst>
                </a:gridCol>
                <a:gridCol w="2473325">
                  <a:extLst>
                    <a:ext uri="{9D8B030D-6E8A-4147-A177-3AD203B41FA5}">
                      <a16:colId xmlns:a16="http://schemas.microsoft.com/office/drawing/2014/main" val="1521032436"/>
                    </a:ext>
                  </a:extLst>
                </a:gridCol>
              </a:tblGrid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dirty="0">
                          <a:effectLst/>
                        </a:rPr>
                        <a:t>Dejavnik</a:t>
                      </a:r>
                      <a:endParaRPr lang="sl-SI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b="1" dirty="0">
                          <a:effectLst/>
                        </a:rPr>
                        <a:t>Utež</a:t>
                      </a:r>
                      <a:endParaRPr lang="sl-SI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6594011"/>
                  </a:ext>
                </a:extLst>
              </a:tr>
              <a:tr h="4324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Vsebina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21%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6386667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Ključne beseda in meta označevalci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02418029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Povezave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14% 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4501751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Strokovnost na področju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55719217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Aktivnost uporabnikov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11% 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9578357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Svežina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6% ▲ </a:t>
                      </a:r>
                      <a:r>
                        <a:rPr lang="sl-SI" sz="1400" b="1" dirty="0">
                          <a:effectLst/>
                        </a:rPr>
                        <a:t>NOVOST </a:t>
                      </a:r>
                      <a:endParaRPr lang="sl-SI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3663164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Zaupanje (DA)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5% ▲ </a:t>
                      </a:r>
                      <a:r>
                        <a:rPr lang="sl-SI" sz="1400" b="1" dirty="0">
                          <a:effectLst/>
                        </a:rPr>
                        <a:t>NOVOST</a:t>
                      </a:r>
                      <a:endParaRPr lang="sl-SI" sz="1400" dirty="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7879016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Prijaznost do mobilnih naprav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5% 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313189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Hitrost nalaganja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60265869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Notranje povezave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2% 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2070579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Varnost / SSL certifikat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838867"/>
                  </a:ext>
                </a:extLst>
              </a:tr>
              <a:tr h="25056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 err="1">
                          <a:effectLst/>
                        </a:rPr>
                        <a:t>Schema</a:t>
                      </a:r>
                      <a:r>
                        <a:rPr lang="sl-SI" sz="1400" dirty="0">
                          <a:effectLst/>
                        </a:rPr>
                        <a:t> </a:t>
                      </a:r>
                      <a:r>
                        <a:rPr lang="sl-SI" sz="1400" dirty="0" err="1">
                          <a:effectLst/>
                        </a:rPr>
                        <a:t>Markup</a:t>
                      </a:r>
                      <a:r>
                        <a:rPr lang="sl-SI" sz="1400" dirty="0">
                          <a:effectLst/>
                        </a:rPr>
                        <a:t> / Strukturirani podatki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70541940"/>
                  </a:ext>
                </a:extLst>
              </a:tr>
              <a:tr h="432489">
                <a:tc>
                  <a:txBody>
                    <a:bodyPr/>
                    <a:lstStyle/>
                    <a:p>
                      <a:pPr algn="ctr" fontAlgn="ctr"/>
                      <a:r>
                        <a:rPr lang="sl-SI" sz="1400" dirty="0">
                          <a:effectLst/>
                        </a:rPr>
                        <a:t>Drugi </a:t>
                      </a:r>
                      <a:r>
                        <a:rPr lang="sl-SI" sz="1400" dirty="0" err="1">
                          <a:effectLst/>
                        </a:rPr>
                        <a:t>deajvniki</a:t>
                      </a:r>
                      <a:endParaRPr lang="en-GB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SI" sz="1400" dirty="0">
                          <a:effectLst/>
                        </a:rPr>
                        <a:t>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9693779"/>
                  </a:ext>
                </a:extLst>
              </a:tr>
            </a:tbl>
          </a:graphicData>
        </a:graphic>
      </p:graphicFrame>
      <p:sp>
        <p:nvSpPr>
          <p:cNvPr id="6" name="PoljeZBesedilom 5">
            <a:extLst>
              <a:ext uri="{FF2B5EF4-FFF2-40B4-BE49-F238E27FC236}">
                <a16:creationId xmlns:a16="http://schemas.microsoft.com/office/drawing/2014/main" id="{256DA986-BEDC-31DF-9999-930EAB37A546}"/>
              </a:ext>
            </a:extLst>
          </p:cNvPr>
          <p:cNvSpPr txBox="1"/>
          <p:nvPr/>
        </p:nvSpPr>
        <p:spPr>
          <a:xfrm>
            <a:off x="0" y="6475621"/>
            <a:ext cx="105769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1200" dirty="0"/>
              <a:t>Vir: </a:t>
            </a:r>
            <a:r>
              <a:rPr lang="en-US" sz="1200" dirty="0">
                <a:hlinkClick r:id="rId5"/>
              </a:rPr>
              <a:t>https://firstpagesage.com/seo-blog/the-google-algorithm-ranking-factors/</a:t>
            </a:r>
            <a:r>
              <a:rPr lang="sl-SI" sz="1200" dirty="0"/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8791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707AFA8-0309-4683-AFC3-5F98A458D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URLji</a:t>
            </a:r>
            <a:r>
              <a:rPr lang="sl-SI" dirty="0"/>
              <a:t> prijazni SEO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95AC299D-5322-4DA3-88A1-475E2FE13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26207"/>
            <a:ext cx="9144000" cy="240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8231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56466E-6146-405D-949B-A169480AC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l-SI" dirty="0"/>
              <a:t>Napotki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75C2A58-FB1F-4D81-9F71-7A47F9C4F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47426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2000" dirty="0"/>
              <a:t>Čtivo: </a:t>
            </a:r>
            <a:r>
              <a:rPr lang="sl-SI" sz="2000" dirty="0">
                <a:hlinkClick r:id="rId2"/>
              </a:rPr>
              <a:t>https://moz.com/learn/seo/title-tag</a:t>
            </a:r>
            <a:r>
              <a:rPr lang="sl-SI" sz="2000" dirty="0"/>
              <a:t>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 err="1"/>
              <a:t>Suggested</a:t>
            </a:r>
            <a:r>
              <a:rPr lang="sl-SI" sz="2400" dirty="0"/>
              <a:t> format:</a:t>
            </a:r>
          </a:p>
          <a:p>
            <a:pPr marL="0" indent="0">
              <a:buNone/>
            </a:pPr>
            <a:r>
              <a:rPr lang="en-US" sz="1200" b="1" i="1" dirty="0">
                <a:solidFill>
                  <a:srgbClr val="424A4F"/>
                </a:solidFill>
                <a:latin typeface="Lato" panose="020B0604020202020204" pitchFamily="34" charset="0"/>
              </a:rPr>
              <a:t>Primary Keyword - Secondary Keyword | Brand Name</a:t>
            </a:r>
            <a:br>
              <a:rPr lang="en-US" sz="1200" b="1" i="1" dirty="0">
                <a:solidFill>
                  <a:srgbClr val="424A4F"/>
                </a:solidFill>
                <a:latin typeface="Lato" panose="020B0604020202020204" pitchFamily="34" charset="0"/>
              </a:rPr>
            </a:br>
            <a:r>
              <a:rPr lang="en-US" sz="1200" b="1" i="1" dirty="0">
                <a:solidFill>
                  <a:srgbClr val="424A4F"/>
                </a:solidFill>
                <a:latin typeface="Lato" panose="020B0604020202020204" pitchFamily="34" charset="0"/>
              </a:rPr>
              <a:t>8-foot Green Widgets - Widgets &amp; Tools | Widget World</a:t>
            </a:r>
            <a:endParaRPr lang="sl-SI" sz="1200" b="1" i="1" dirty="0">
              <a:solidFill>
                <a:srgbClr val="424A4F"/>
              </a:solidFill>
              <a:latin typeface="Lato" panose="020B0604020202020204" pitchFamily="34" charset="0"/>
            </a:endParaRPr>
          </a:p>
          <a:p>
            <a:pPr marL="0" indent="0">
              <a:buNone/>
            </a:pPr>
            <a:endParaRPr lang="sl-SI" sz="1200" b="1" i="1" dirty="0">
              <a:solidFill>
                <a:srgbClr val="424A4F"/>
              </a:solidFill>
              <a:latin typeface="Lato" panose="020B0604020202020204" pitchFamily="34" charset="0"/>
            </a:endParaRP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Dolžina: do 60 znakov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Vsaka podstran svoj naslov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Najpomembnejša ključna beseda prva </a:t>
            </a:r>
          </a:p>
          <a:p>
            <a:pPr marL="0" indent="0">
              <a:buNone/>
            </a:pPr>
            <a:r>
              <a:rPr lang="sl-SI" sz="2400" dirty="0">
                <a:latin typeface="+mj-lt"/>
              </a:rPr>
              <a:t>Google lahko ustvari svoj naslov, če opredeli, da je vsebina irelevantna ali slabo napisana.</a:t>
            </a:r>
            <a:endParaRPr lang="sl-SI" sz="24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69E8E5F-CEE4-4A6F-BFB0-2E1EAD6E2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700809"/>
            <a:ext cx="5071666" cy="1201671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7AD91C8-A505-43FA-B79D-9BBD2BCC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5976" y="1742101"/>
            <a:ext cx="2251715" cy="1421507"/>
          </a:xfrm>
          <a:prstGeom prst="rect">
            <a:avLst/>
          </a:prstGeom>
        </p:spPr>
      </p:pic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58320DE8-1531-4CBD-BBC9-C4088433AEC9}"/>
              </a:ext>
            </a:extLst>
          </p:cNvPr>
          <p:cNvCxnSpPr/>
          <p:nvPr/>
        </p:nvCxnSpPr>
        <p:spPr>
          <a:xfrm>
            <a:off x="8184232" y="1124744"/>
            <a:ext cx="0" cy="5760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1561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8D7F97-FEC5-4504-B24B-E026C902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Meta opis (meta </a:t>
            </a:r>
            <a:r>
              <a:rPr lang="sl-SI" dirty="0" err="1"/>
              <a:t>description</a:t>
            </a:r>
            <a:r>
              <a:rPr lang="sl-SI" dirty="0"/>
              <a:t>)</a:t>
            </a:r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C2E12758-AAAC-4072-B261-3B897F5A55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5520" y="1484784"/>
            <a:ext cx="8229600" cy="1798374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FC27AF14-5AAB-4907-AF40-74297327406C}"/>
              </a:ext>
            </a:extLst>
          </p:cNvPr>
          <p:cNvSpPr txBox="1"/>
          <p:nvPr/>
        </p:nvSpPr>
        <p:spPr>
          <a:xfrm>
            <a:off x="330200" y="3342382"/>
            <a:ext cx="8229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Optimalna dolžina 50-160 znakov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Unikatna na vsaki strani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Iskalnik lahko meta vsebine NE prikaže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Uporabljajte profile schema.org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800" dirty="0"/>
              <a:t>Ključno besedno zvezo v meta opisu uporabite samo enkrat.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DAA22E7-1F3C-FCFC-E8CA-E8D4FC4E95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6250" y="3505507"/>
            <a:ext cx="3077740" cy="25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31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F5E7EC6-3A72-92C8-938E-31EB865F7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Najbolj značilni podatkovni tipi v schema.org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CC0588C-B57C-9CF4-AD39-6FF49681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270250" cy="2428875"/>
          </a:xfrm>
        </p:spPr>
        <p:txBody>
          <a:bodyPr/>
          <a:lstStyle/>
          <a:p>
            <a:r>
              <a:rPr lang="sl-SI" dirty="0"/>
              <a:t>Izdelek (</a:t>
            </a:r>
            <a:r>
              <a:rPr lang="sl-SI" dirty="0" err="1"/>
              <a:t>product</a:t>
            </a:r>
            <a:r>
              <a:rPr lang="sl-SI" dirty="0"/>
              <a:t>)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Ocena </a:t>
            </a:r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AE9EC5F-E504-E53C-77D6-0FE350354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2232024"/>
            <a:ext cx="3553125" cy="119697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B2595CB0-2DC6-BAF6-F938-4542F4180A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882" y="3740697"/>
            <a:ext cx="3798804" cy="129747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2054C3C-F007-CAFE-ADF5-7B83811C75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642" y="1733292"/>
            <a:ext cx="2926778" cy="2806140"/>
          </a:xfrm>
          <a:prstGeom prst="rect">
            <a:avLst/>
          </a:prstGeom>
        </p:spPr>
      </p:pic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7CA81E0D-345E-DC86-CB3C-E54B8D3C0341}"/>
              </a:ext>
            </a:extLst>
          </p:cNvPr>
          <p:cNvSpPr txBox="1"/>
          <p:nvPr/>
        </p:nvSpPr>
        <p:spPr>
          <a:xfrm>
            <a:off x="7997368" y="4582036"/>
            <a:ext cx="282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Lokalno podjetje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68C0A26C-6A01-99C5-35D9-F6D294825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7368" y="1725431"/>
            <a:ext cx="3072372" cy="2814001"/>
          </a:xfrm>
          <a:prstGeom prst="rect">
            <a:avLst/>
          </a:prstGeom>
        </p:spPr>
      </p:pic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7EDC7497-3D3B-459B-703B-A9D4D647344E}"/>
              </a:ext>
            </a:extLst>
          </p:cNvPr>
          <p:cNvSpPr txBox="1"/>
          <p:nvPr/>
        </p:nvSpPr>
        <p:spPr>
          <a:xfrm>
            <a:off x="4637004" y="4539432"/>
            <a:ext cx="28283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dirty="0"/>
              <a:t>Organizacija</a:t>
            </a:r>
          </a:p>
        </p:txBody>
      </p:sp>
    </p:spTree>
    <p:extLst>
      <p:ext uri="{BB962C8B-B14F-4D97-AF65-F5344CB8AC3E}">
        <p14:creationId xmlns:p14="http://schemas.microsoft.com/office/powerpoint/2010/main" val="22102235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3767A1-9D07-8250-613D-8DA994A12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Schema.org za gostinstvo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33EA838-62E4-F3BF-4FAB-0F2AEA617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423400" cy="4351338"/>
          </a:xfrm>
        </p:spPr>
        <p:txBody>
          <a:bodyPr/>
          <a:lstStyle/>
          <a:p>
            <a:r>
              <a:rPr lang="sl-SI" dirty="0"/>
              <a:t>Hoteli (</a:t>
            </a:r>
            <a:r>
              <a:rPr lang="sl-SI" dirty="0">
                <a:hlinkClick r:id="rId2"/>
              </a:rPr>
              <a:t>https://schema.org/docs/hotels.html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Lodging (Hotel) ali </a:t>
            </a:r>
            <a:r>
              <a:rPr lang="sl-SI" dirty="0" err="1"/>
              <a:t>accomodation</a:t>
            </a:r>
            <a:r>
              <a:rPr lang="sl-SI" dirty="0"/>
              <a:t> (posamezna soba), offer (ponudba)</a:t>
            </a:r>
          </a:p>
          <a:p>
            <a:pPr lvl="1"/>
            <a:endParaRPr lang="sl-SI" dirty="0"/>
          </a:p>
          <a:p>
            <a:r>
              <a:rPr lang="sl-SI" dirty="0"/>
              <a:t>Restavracija (</a:t>
            </a:r>
            <a:r>
              <a:rPr lang="sl-SI" dirty="0">
                <a:hlinkClick r:id="rId3"/>
              </a:rPr>
              <a:t>https://schema.org/FoodEstablishment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Pekarna, bar, pivovarna, </a:t>
            </a:r>
            <a:r>
              <a:rPr lang="sl-SI" dirty="0" err="1"/>
              <a:t>coffeeshop</a:t>
            </a:r>
            <a:r>
              <a:rPr lang="sl-SI" dirty="0"/>
              <a:t>, </a:t>
            </a:r>
            <a:r>
              <a:rPr lang="sl-SI" dirty="0" err="1"/>
              <a:t>distilerija</a:t>
            </a:r>
            <a:r>
              <a:rPr lang="sl-SI" dirty="0"/>
              <a:t>, </a:t>
            </a:r>
            <a:r>
              <a:rPr lang="sl-SI" dirty="0" err="1"/>
              <a:t>fastfood</a:t>
            </a:r>
            <a:r>
              <a:rPr lang="sl-SI" dirty="0"/>
              <a:t>, slaščičarna, restavracija, vinoteka</a:t>
            </a:r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F0E24F9-76D5-CB08-DCD2-C3A98B551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000" y="4201635"/>
            <a:ext cx="6223000" cy="17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6304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483B874-1BA5-48E7-8DF0-BACF761D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l-SI" dirty="0"/>
              <a:t>Povezave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D911887-8F55-42FE-A5D6-9022CE1CC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4310608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Vhodne in izhodne povezave</a:t>
            </a:r>
          </a:p>
          <a:p>
            <a:r>
              <a:rPr lang="sl-SI" dirty="0"/>
              <a:t>Spletna mesta s povezavami na vaše spletno mesto</a:t>
            </a:r>
          </a:p>
          <a:p>
            <a:r>
              <a:rPr lang="sl-SI" dirty="0"/>
              <a:t>Boljši kot je DA spletnega mesta, ki povezuje vaše spletno mesto, višje bo uvrščeno</a:t>
            </a:r>
          </a:p>
          <a:p>
            <a:r>
              <a:rPr lang="sl-SI" dirty="0"/>
              <a:t>Večja dinamika vhodnih povezav pomeni, da v preteklosti niste enkrat kupili veliko povezav in nato ustvarili nobenih novih</a:t>
            </a:r>
          </a:p>
          <a:p>
            <a:r>
              <a:rPr lang="sl-SI" dirty="0"/>
              <a:t>https://websiteseochecker.com/domain-authority-checker/</a:t>
            </a:r>
          </a:p>
          <a:p>
            <a:r>
              <a:rPr lang="sl-SI" dirty="0"/>
              <a:t>Določene domene imajo več avtoritete (.</a:t>
            </a:r>
            <a:r>
              <a:rPr lang="sl-SI" dirty="0" err="1"/>
              <a:t>edu</a:t>
            </a:r>
            <a:r>
              <a:rPr lang="sl-SI" dirty="0"/>
              <a:t>, .</a:t>
            </a:r>
            <a:r>
              <a:rPr lang="sl-SI" dirty="0" err="1"/>
              <a:t>org</a:t>
            </a:r>
            <a:r>
              <a:rPr lang="sl-SI" dirty="0"/>
              <a:t>)</a:t>
            </a:r>
          </a:p>
          <a:p>
            <a:r>
              <a:rPr lang="sl-SI" dirty="0"/>
              <a:t>Preveri avtoriteto domene: </a:t>
            </a:r>
            <a:r>
              <a:rPr lang="sl-SI" dirty="0">
                <a:hlinkClick r:id="rId2"/>
              </a:rPr>
              <a:t>https://websiteseochecker.com/domain-authority-checker/</a:t>
            </a:r>
            <a:r>
              <a:rPr lang="sl-SI" dirty="0"/>
              <a:t> </a:t>
            </a:r>
          </a:p>
          <a:p>
            <a:r>
              <a:rPr lang="sl-SI" dirty="0"/>
              <a:t>Kaj je DA:</a:t>
            </a:r>
          </a:p>
          <a:p>
            <a:r>
              <a:rPr lang="sl-SI" dirty="0">
                <a:hlinkClick r:id="rId3"/>
              </a:rPr>
              <a:t>https://www.semrush.com/blog/semrush-authority-score-explained/</a:t>
            </a:r>
            <a:r>
              <a:rPr lang="sl-SI" dirty="0"/>
              <a:t> 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29891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74002-E602-49E5-AC93-E6208C951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sl-SI" dirty="0"/>
              <a:t>Slabe povezave bo Google prepoznal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9E2DF3-E209-4C6F-8D4B-D3FDC6533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56792"/>
            <a:ext cx="8229600" cy="3886200"/>
          </a:xfrm>
        </p:spPr>
        <p:txBody>
          <a:bodyPr>
            <a:normAutofit/>
          </a:bodyPr>
          <a:lstStyle/>
          <a:p>
            <a:r>
              <a:rPr lang="en-GB" dirty="0" err="1">
                <a:latin typeface="IowanOldStyleBT-Roman"/>
              </a:rPr>
              <a:t>Ustvar</a:t>
            </a:r>
            <a:r>
              <a:rPr lang="sl-SI" dirty="0" err="1">
                <a:latin typeface="IowanOldStyleBT-Roman"/>
              </a:rPr>
              <a:t>janje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spletn</a:t>
            </a:r>
            <a:r>
              <a:rPr lang="sl-SI" dirty="0">
                <a:latin typeface="IowanOldStyleBT-Roman"/>
              </a:rPr>
              <a:t>ih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mest</a:t>
            </a:r>
            <a:r>
              <a:rPr lang="en-GB" dirty="0">
                <a:latin typeface="IowanOldStyleBT-Roman"/>
              </a:rPr>
              <a:t>, ki </a:t>
            </a:r>
            <a:r>
              <a:rPr lang="en-GB" dirty="0" err="1">
                <a:latin typeface="IowanOldStyleBT-Roman"/>
              </a:rPr>
              <a:t>obstajajo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samo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zato</a:t>
            </a:r>
            <a:r>
              <a:rPr lang="en-GB" dirty="0">
                <a:latin typeface="IowanOldStyleBT-Roman"/>
              </a:rPr>
              <a:t>, da </a:t>
            </a:r>
            <a:r>
              <a:rPr lang="en-GB" dirty="0" err="1">
                <a:latin typeface="IowanOldStyleBT-Roman"/>
              </a:rPr>
              <a:t>vključujejo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povezave</a:t>
            </a:r>
            <a:r>
              <a:rPr lang="en-GB" dirty="0">
                <a:latin typeface="IowanOldStyleBT-Roman"/>
              </a:rPr>
              <a:t> do </a:t>
            </a:r>
            <a:r>
              <a:rPr lang="en-GB" dirty="0" err="1">
                <a:latin typeface="IowanOldStyleBT-Roman"/>
              </a:rPr>
              <a:t>vašega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spletnega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mesta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ali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spletnih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mest</a:t>
            </a:r>
            <a:r>
              <a:rPr lang="en-GB" dirty="0">
                <a:latin typeface="IowanOldStyleBT-Roman"/>
              </a:rPr>
              <a:t>. </a:t>
            </a:r>
            <a:r>
              <a:rPr lang="en-GB" dirty="0" err="1">
                <a:latin typeface="IowanOldStyleBT-Roman"/>
              </a:rPr>
              <a:t>Vsebina</a:t>
            </a:r>
            <a:r>
              <a:rPr lang="en-GB" dirty="0">
                <a:latin typeface="IowanOldStyleBT-Roman"/>
              </a:rPr>
              <a:t> za </a:t>
            </a:r>
            <a:r>
              <a:rPr lang="en-GB" dirty="0" err="1">
                <a:latin typeface="IowanOldStyleBT-Roman"/>
              </a:rPr>
              <a:t>takšna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spletna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mesta</a:t>
            </a:r>
            <a:r>
              <a:rPr lang="en-GB" dirty="0">
                <a:latin typeface="IowanOldStyleBT-Roman"/>
              </a:rPr>
              <a:t> je </a:t>
            </a:r>
            <a:r>
              <a:rPr lang="en-GB" dirty="0" err="1">
                <a:latin typeface="IowanOldStyleBT-Roman"/>
              </a:rPr>
              <a:t>pogosto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postrgana</a:t>
            </a:r>
            <a:r>
              <a:rPr lang="en-GB" dirty="0">
                <a:latin typeface="IowanOldStyleBT-Roman"/>
              </a:rPr>
              <a:t> – </a:t>
            </a:r>
            <a:r>
              <a:rPr lang="en-GB" dirty="0" err="1">
                <a:latin typeface="IowanOldStyleBT-Roman"/>
              </a:rPr>
              <a:t>ukradena</a:t>
            </a:r>
            <a:r>
              <a:rPr lang="en-GB" dirty="0">
                <a:latin typeface="IowanOldStyleBT-Roman"/>
              </a:rPr>
              <a:t> – z </a:t>
            </a:r>
            <a:r>
              <a:rPr lang="en-GB" dirty="0" err="1">
                <a:latin typeface="IowanOldStyleBT-Roman"/>
              </a:rPr>
              <a:t>drugih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spletnih</a:t>
            </a:r>
            <a:r>
              <a:rPr lang="en-GB" dirty="0">
                <a:latin typeface="IowanOldStyleBT-Roman"/>
              </a:rPr>
              <a:t> </a:t>
            </a:r>
            <a:r>
              <a:rPr lang="en-GB" dirty="0" err="1">
                <a:latin typeface="IowanOldStyleBT-Roman"/>
              </a:rPr>
              <a:t>mest</a:t>
            </a:r>
            <a:endParaRPr lang="en-GB" dirty="0">
              <a:latin typeface="IowanOldStyleBT-Roman"/>
            </a:endParaRPr>
          </a:p>
          <a:p>
            <a:r>
              <a:rPr lang="sl-SI" dirty="0" err="1">
                <a:latin typeface="IowanOldStyleBT-Roman"/>
              </a:rPr>
              <a:t>Postanje</a:t>
            </a:r>
            <a:r>
              <a:rPr lang="sl-SI" dirty="0">
                <a:latin typeface="IowanOldStyleBT-Roman"/>
              </a:rPr>
              <a:t> linkov v klepetalnicah ali blogih</a:t>
            </a:r>
            <a:endParaRPr lang="en-GB" dirty="0">
              <a:latin typeface="IowanOldStyleBT-Roman"/>
            </a:endParaRPr>
          </a:p>
          <a:p>
            <a:r>
              <a:rPr lang="sl-SI" dirty="0">
                <a:latin typeface="IowanOldStyleBT-Roman"/>
              </a:rPr>
              <a:t>Plačane povezave</a:t>
            </a:r>
            <a:endParaRPr lang="en-GB" dirty="0">
              <a:latin typeface="IowanOldStyleBT-Roman"/>
            </a:endParaRPr>
          </a:p>
          <a:p>
            <a:r>
              <a:rPr lang="sl-SI" dirty="0">
                <a:latin typeface="IowanOldStyleBT-Roman"/>
              </a:rPr>
              <a:t>Trgovanje s povezavami.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662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B2C9D7-02E6-3FDE-78C9-9DB81ECAF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17137B-37D5-B58F-CC73-727EDD260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811560"/>
          </a:xfrm>
        </p:spPr>
        <p:txBody>
          <a:bodyPr/>
          <a:lstStyle/>
          <a:p>
            <a:r>
              <a:rPr lang="sl-SI" dirty="0"/>
              <a:t>Glavni razlogi za nizko </a:t>
            </a:r>
            <a:r>
              <a:rPr lang="sl-SI" dirty="0" err="1"/>
              <a:t>rangiranje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CFAB74E-9C4F-9F29-14DA-42C5D89C7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268760"/>
            <a:ext cx="8229600" cy="459864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GB" sz="2000" dirty="0" err="1">
                <a:latin typeface="Avenir-Roman"/>
              </a:rPr>
              <a:t>Vsebina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mesta</a:t>
            </a:r>
            <a:r>
              <a:rPr lang="en-GB" sz="2000" dirty="0">
                <a:latin typeface="Avenir-Roman"/>
              </a:rPr>
              <a:t> je </a:t>
            </a:r>
            <a:r>
              <a:rPr lang="en-GB" sz="2000" dirty="0" err="1">
                <a:latin typeface="Avenir-Roman"/>
              </a:rPr>
              <a:t>slabo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napisana</a:t>
            </a:r>
            <a:r>
              <a:rPr lang="en-GB" sz="2000" dirty="0">
                <a:latin typeface="Avenir-Roman"/>
              </a:rPr>
              <a:t> in </a:t>
            </a:r>
            <a:r>
              <a:rPr lang="en-GB" sz="2000" dirty="0" err="1">
                <a:latin typeface="Avenir-Roman"/>
              </a:rPr>
              <a:t>predstavljena</a:t>
            </a:r>
            <a:r>
              <a:rPr lang="en-GB" sz="2000" dirty="0">
                <a:latin typeface="Avenir-Roman"/>
              </a:rPr>
              <a:t> – </a:t>
            </a:r>
            <a:r>
              <a:rPr lang="en-GB" sz="2000" dirty="0" err="1">
                <a:latin typeface="Avenir-Roman"/>
              </a:rPr>
              <a:t>iskalniki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slabšajo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oceno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takšnih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strani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Vsebina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mesta</a:t>
            </a:r>
            <a:r>
              <a:rPr lang="en-GB" sz="2000" dirty="0">
                <a:latin typeface="Avenir-Roman"/>
              </a:rPr>
              <a:t> je </a:t>
            </a:r>
            <a:r>
              <a:rPr lang="en-GB" sz="2000" dirty="0" err="1">
                <a:latin typeface="Avenir-Roman"/>
              </a:rPr>
              <a:t>zelo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podobna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ali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enaka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vsebini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obstoječih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mestih</a:t>
            </a:r>
            <a:r>
              <a:rPr lang="en-GB" sz="2000" dirty="0">
                <a:latin typeface="Avenir-Roman"/>
              </a:rPr>
              <a:t>, ki so </a:t>
            </a:r>
            <a:r>
              <a:rPr lang="en-GB" sz="2000" dirty="0" err="1">
                <a:latin typeface="Avenir-Roman"/>
              </a:rPr>
              <a:t>že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bila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indeksirana</a:t>
            </a:r>
            <a:r>
              <a:rPr lang="en-GB" sz="2000" dirty="0">
                <a:latin typeface="Avenir-Roman"/>
              </a:rPr>
              <a:t>. </a:t>
            </a:r>
            <a:r>
              <a:rPr lang="en-GB" sz="2000" dirty="0" err="1">
                <a:latin typeface="Avenir-Roman"/>
              </a:rPr>
              <a:t>Iskalnik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predvideva</a:t>
            </a:r>
            <a:r>
              <a:rPr lang="en-GB" sz="2000" dirty="0">
                <a:latin typeface="Avenir-Roman"/>
              </a:rPr>
              <a:t>, da </a:t>
            </a:r>
            <a:r>
              <a:rPr lang="en-GB" sz="2000" dirty="0" err="1">
                <a:latin typeface="Avenir-Roman"/>
              </a:rPr>
              <a:t>ste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vsebino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kopirali</a:t>
            </a:r>
            <a:r>
              <a:rPr lang="en-GB" sz="2000" dirty="0">
                <a:latin typeface="Avenir-Roman"/>
              </a:rPr>
              <a:t>, </a:t>
            </a:r>
            <a:r>
              <a:rPr lang="en-GB" sz="2000" dirty="0" err="1">
                <a:latin typeface="Avenir-Roman"/>
              </a:rPr>
              <a:t>namesto</a:t>
            </a:r>
            <a:r>
              <a:rPr lang="en-GB" sz="2000" dirty="0">
                <a:latin typeface="Avenir-Roman"/>
              </a:rPr>
              <a:t> da bi jo </a:t>
            </a:r>
            <a:r>
              <a:rPr lang="en-GB" sz="2000" dirty="0" err="1">
                <a:latin typeface="Avenir-Roman"/>
              </a:rPr>
              <a:t>razvili</a:t>
            </a:r>
            <a:r>
              <a:rPr lang="en-GB" sz="2000" dirty="0">
                <a:latin typeface="Avenir-Roman"/>
              </a:rPr>
              <a:t>, in </a:t>
            </a:r>
            <a:r>
              <a:rPr lang="en-GB" sz="2000" dirty="0" err="1">
                <a:latin typeface="Avenir-Roman"/>
              </a:rPr>
              <a:t>tako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zniža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vašo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Vsebina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vašega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mesta</a:t>
            </a:r>
            <a:r>
              <a:rPr lang="en-GB" sz="2000" dirty="0">
                <a:latin typeface="Avenir-Roman"/>
              </a:rPr>
              <a:t> je </a:t>
            </a:r>
            <a:r>
              <a:rPr lang="en-GB" sz="2000" dirty="0" err="1">
                <a:latin typeface="Avenir-Roman"/>
              </a:rPr>
              <a:t>malo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več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kot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seznam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povezav</a:t>
            </a:r>
            <a:r>
              <a:rPr lang="en-GB" sz="2000" dirty="0">
                <a:latin typeface="Avenir-Roman"/>
              </a:rPr>
              <a:t> do </a:t>
            </a:r>
            <a:r>
              <a:rPr lang="en-GB" sz="2000" dirty="0" err="1">
                <a:latin typeface="Avenir-Roman"/>
              </a:rPr>
              <a:t>drugih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Zunanje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povezave</a:t>
            </a:r>
            <a:r>
              <a:rPr lang="en-GB" sz="2000" dirty="0">
                <a:latin typeface="Avenir-Roman"/>
              </a:rPr>
              <a:t> z </a:t>
            </a:r>
            <a:r>
              <a:rPr lang="en-GB" sz="2000" dirty="0" err="1">
                <a:latin typeface="Avenir-Roman"/>
              </a:rPr>
              <a:t>vašega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spletnega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vodijo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mesta</a:t>
            </a:r>
            <a:r>
              <a:rPr lang="en-GB" sz="2000" dirty="0">
                <a:latin typeface="Avenir-Roman"/>
              </a:rPr>
              <a:t>, ki </a:t>
            </a:r>
            <a:r>
              <a:rPr lang="en-GB" sz="2000" dirty="0" err="1">
                <a:latin typeface="Avenir-Roman"/>
              </a:rPr>
              <a:t>jih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iskalniki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ocenjujejo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kot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nizke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kakovosti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Podvojen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naslov</a:t>
            </a:r>
            <a:r>
              <a:rPr lang="en-GB" sz="2000" dirty="0">
                <a:latin typeface="Avenir-Roman"/>
              </a:rPr>
              <a:t> in meta </a:t>
            </a:r>
            <a:r>
              <a:rPr lang="en-GB" sz="2000" dirty="0" err="1">
                <a:latin typeface="Avenir-Roman"/>
              </a:rPr>
              <a:t>oznake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straneh</a:t>
            </a:r>
            <a:r>
              <a:rPr lang="en-GB" sz="2000" dirty="0">
                <a:latin typeface="Avenir-Roman"/>
              </a:rPr>
              <a:t>. </a:t>
            </a:r>
            <a:r>
              <a:rPr lang="en-GB" sz="2000" dirty="0" err="1">
                <a:latin typeface="Avenir-Roman"/>
              </a:rPr>
              <a:t>Namen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oznak</a:t>
            </a:r>
            <a:r>
              <a:rPr lang="en-GB" sz="2000" dirty="0">
                <a:latin typeface="Avenir-Roman"/>
              </a:rPr>
              <a:t> je </a:t>
            </a:r>
            <a:r>
              <a:rPr lang="en-GB" sz="2000" dirty="0" err="1">
                <a:latin typeface="Avenir-Roman"/>
              </a:rPr>
              <a:t>identificirati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vsebino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vsake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strani</a:t>
            </a:r>
            <a:r>
              <a:rPr lang="en-GB" sz="2000" dirty="0">
                <a:latin typeface="Avenir-Roman"/>
              </a:rPr>
              <a:t> – </a:t>
            </a:r>
            <a:r>
              <a:rPr lang="en-GB" sz="2000" dirty="0" err="1">
                <a:latin typeface="Avenir-Roman"/>
              </a:rPr>
              <a:t>če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ima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vsaka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enak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naslov</a:t>
            </a:r>
            <a:r>
              <a:rPr lang="en-GB" sz="2000" dirty="0">
                <a:latin typeface="Avenir-Roman"/>
              </a:rPr>
              <a:t> in </a:t>
            </a:r>
            <a:r>
              <a:rPr lang="en-GB" sz="2000" dirty="0" err="1">
                <a:latin typeface="Avenir-Roman"/>
              </a:rPr>
              <a:t>opis</a:t>
            </a:r>
            <a:r>
              <a:rPr lang="en-GB" sz="2000" dirty="0">
                <a:latin typeface="Avenir-Roman"/>
              </a:rPr>
              <a:t>, </a:t>
            </a:r>
            <a:r>
              <a:rPr lang="en-GB" sz="2000" dirty="0" err="1">
                <a:latin typeface="Avenir-Roman"/>
              </a:rPr>
              <a:t>ju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iskalnik</a:t>
            </a:r>
            <a:r>
              <a:rPr lang="en-GB" sz="2000" dirty="0">
                <a:latin typeface="Avenir-Roman"/>
              </a:rPr>
              <a:t> ne more </a:t>
            </a:r>
            <a:r>
              <a:rPr lang="en-GB" sz="2000" dirty="0" err="1">
                <a:latin typeface="Avenir-Roman"/>
              </a:rPr>
              <a:t>pripisati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zaslugi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Ključne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besede</a:t>
            </a:r>
            <a:r>
              <a:rPr lang="en-GB" sz="2000" dirty="0">
                <a:latin typeface="Avenir-Roman"/>
              </a:rPr>
              <a:t>, </a:t>
            </a:r>
            <a:r>
              <a:rPr lang="en-GB" sz="2000" dirty="0" err="1">
                <a:latin typeface="Avenir-Roman"/>
              </a:rPr>
              <a:t>uporabljene</a:t>
            </a:r>
            <a:r>
              <a:rPr lang="en-GB" sz="2000" dirty="0">
                <a:latin typeface="Avenir-Roman"/>
              </a:rPr>
              <a:t> v meta </a:t>
            </a:r>
            <a:r>
              <a:rPr lang="en-GB" sz="2000" dirty="0" err="1">
                <a:latin typeface="Avenir-Roman"/>
              </a:rPr>
              <a:t>oznakah</a:t>
            </a:r>
            <a:r>
              <a:rPr lang="en-GB" sz="2000" dirty="0">
                <a:latin typeface="Avenir-Roman"/>
              </a:rPr>
              <a:t> in </a:t>
            </a:r>
            <a:r>
              <a:rPr lang="en-GB" sz="2000" dirty="0" err="1">
                <a:latin typeface="Avenir-Roman"/>
              </a:rPr>
              <a:t>naslovu</a:t>
            </a:r>
            <a:r>
              <a:rPr lang="en-GB" sz="2000" dirty="0">
                <a:latin typeface="Avenir-Roman"/>
              </a:rPr>
              <a:t>, se ne </a:t>
            </a:r>
            <a:r>
              <a:rPr lang="en-GB" sz="2000" dirty="0" err="1">
                <a:latin typeface="Avenir-Roman"/>
              </a:rPr>
              <a:t>ujemajo</a:t>
            </a:r>
            <a:r>
              <a:rPr lang="en-GB" sz="2000" dirty="0">
                <a:latin typeface="Avenir-Roman"/>
              </a:rPr>
              <a:t> z </a:t>
            </a:r>
            <a:r>
              <a:rPr lang="en-GB" sz="2000" dirty="0" err="1">
                <a:latin typeface="Avenir-Roman"/>
              </a:rPr>
              <a:t>vsebino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strani</a:t>
            </a:r>
            <a:r>
              <a:rPr lang="en-GB" sz="2000" dirty="0">
                <a:latin typeface="Avenir-Roman"/>
              </a:rPr>
              <a:t>.</a:t>
            </a:r>
          </a:p>
          <a:p>
            <a:pPr algn="l"/>
            <a:r>
              <a:rPr lang="en-GB" sz="2000" dirty="0" err="1">
                <a:latin typeface="Avenir-Roman"/>
              </a:rPr>
              <a:t>Če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spletno</a:t>
            </a:r>
            <a:r>
              <a:rPr lang="en-GB" sz="2000" dirty="0">
                <a:latin typeface="Avenir-Roman"/>
              </a:rPr>
              <a:t> mesto za </a:t>
            </a:r>
            <a:r>
              <a:rPr lang="en-GB" sz="2000" dirty="0" err="1">
                <a:latin typeface="Avenir-Roman"/>
              </a:rPr>
              <a:t>dostop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zahteva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registracijo</a:t>
            </a:r>
            <a:r>
              <a:rPr lang="en-GB" sz="2000" dirty="0">
                <a:latin typeface="Avenir-Roman"/>
              </a:rPr>
              <a:t> in/</a:t>
            </a:r>
            <a:r>
              <a:rPr lang="en-GB" sz="2000" dirty="0" err="1">
                <a:latin typeface="Avenir-Roman"/>
              </a:rPr>
              <a:t>ali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geslo</a:t>
            </a:r>
            <a:r>
              <a:rPr lang="en-GB" sz="2000" dirty="0">
                <a:latin typeface="Avenir-Roman"/>
              </a:rPr>
              <a:t>, </a:t>
            </a:r>
            <a:r>
              <a:rPr lang="en-GB" sz="2000" dirty="0" err="1">
                <a:latin typeface="Avenir-Roman"/>
              </a:rPr>
              <a:t>iskalnik</a:t>
            </a:r>
            <a:r>
              <a:rPr lang="en-GB" sz="2000" dirty="0">
                <a:latin typeface="Avenir-Roman"/>
              </a:rPr>
              <a:t> ne more </a:t>
            </a:r>
            <a:r>
              <a:rPr lang="en-GB" sz="2000" dirty="0" err="1">
                <a:latin typeface="Avenir-Roman"/>
              </a:rPr>
              <a:t>mimo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te</a:t>
            </a:r>
            <a:r>
              <a:rPr lang="en-GB" sz="2000" dirty="0">
                <a:latin typeface="Avenir-Roman"/>
              </a:rPr>
              <a:t> </a:t>
            </a:r>
            <a:r>
              <a:rPr lang="en-GB" sz="2000" dirty="0" err="1">
                <a:latin typeface="Avenir-Roman"/>
              </a:rPr>
              <a:t>strani</a:t>
            </a:r>
            <a:r>
              <a:rPr lang="en-GB" sz="2000" dirty="0">
                <a:latin typeface="Avenir-Roman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4462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229F52-6B83-47E2-B0CB-FB9DA9C9A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deluje mehanizem za klasifikacijo spletnih strani po izbrani ključni besedi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6F317EF-C61C-45D1-88E6-33CEF14408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Google </a:t>
            </a:r>
            <a:r>
              <a:rPr lang="sl-SI" dirty="0" err="1"/>
              <a:t>Hummingbird</a:t>
            </a:r>
            <a:r>
              <a:rPr lang="sl-SI" dirty="0"/>
              <a:t> algoritem je spremenil pravila igre</a:t>
            </a:r>
          </a:p>
          <a:p>
            <a:pPr lvl="1"/>
            <a:r>
              <a:rPr lang="sl-SI" dirty="0"/>
              <a:t>Od osredotočenosti na ključne besede do osredotočenosti na vsebino</a:t>
            </a:r>
          </a:p>
          <a:p>
            <a:pPr lvl="2"/>
            <a:r>
              <a:rPr lang="en-GB" dirty="0"/>
              <a:t>"</a:t>
            </a:r>
            <a:r>
              <a:rPr lang="en-GB" dirty="0" err="1"/>
              <a:t>Čeprav</a:t>
            </a:r>
            <a:r>
              <a:rPr lang="en-GB" dirty="0"/>
              <a:t> je </a:t>
            </a:r>
            <a:r>
              <a:rPr lang="en-GB" dirty="0" err="1"/>
              <a:t>raziskava</a:t>
            </a:r>
            <a:r>
              <a:rPr lang="en-GB" dirty="0"/>
              <a:t> </a:t>
            </a:r>
            <a:r>
              <a:rPr lang="en-GB" dirty="0" err="1"/>
              <a:t>ključnih</a:t>
            </a:r>
            <a:r>
              <a:rPr lang="en-GB" dirty="0"/>
              <a:t> </a:t>
            </a:r>
            <a:r>
              <a:rPr lang="en-GB" dirty="0" err="1"/>
              <a:t>besed</a:t>
            </a:r>
            <a:r>
              <a:rPr lang="en-GB" dirty="0"/>
              <a:t> </a:t>
            </a:r>
            <a:r>
              <a:rPr lang="en-GB" dirty="0" err="1"/>
              <a:t>še</a:t>
            </a:r>
            <a:r>
              <a:rPr lang="en-GB" dirty="0"/>
              <a:t> </a:t>
            </a:r>
            <a:r>
              <a:rPr lang="en-GB" dirty="0" err="1"/>
              <a:t>vedno</a:t>
            </a:r>
            <a:r>
              <a:rPr lang="en-GB" dirty="0"/>
              <a:t> </a:t>
            </a:r>
            <a:r>
              <a:rPr lang="en-GB" dirty="0" err="1"/>
              <a:t>ključna</a:t>
            </a:r>
            <a:r>
              <a:rPr lang="en-GB" dirty="0"/>
              <a:t>, je </a:t>
            </a:r>
            <a:r>
              <a:rPr lang="en-GB" dirty="0" err="1"/>
              <a:t>ustvarjanje</a:t>
            </a:r>
            <a:r>
              <a:rPr lang="en-GB" dirty="0"/>
              <a:t> </a:t>
            </a:r>
            <a:r>
              <a:rPr lang="en-GB" dirty="0" err="1"/>
              <a:t>strani</a:t>
            </a:r>
            <a:r>
              <a:rPr lang="en-GB" dirty="0"/>
              <a:t>, </a:t>
            </a:r>
            <a:r>
              <a:rPr lang="en-GB" dirty="0" err="1"/>
              <a:t>visoko</a:t>
            </a:r>
            <a:r>
              <a:rPr lang="en-GB" dirty="0"/>
              <a:t> </a:t>
            </a:r>
            <a:r>
              <a:rPr lang="en-GB" dirty="0" err="1"/>
              <a:t>optimiziranih</a:t>
            </a:r>
            <a:r>
              <a:rPr lang="en-GB" dirty="0"/>
              <a:t> za </a:t>
            </a:r>
            <a:r>
              <a:rPr lang="en-GB" dirty="0" err="1"/>
              <a:t>določeno</a:t>
            </a:r>
            <a:r>
              <a:rPr lang="en-GB" dirty="0"/>
              <a:t> </a:t>
            </a:r>
            <a:r>
              <a:rPr lang="en-GB" dirty="0" err="1"/>
              <a:t>ključno</a:t>
            </a:r>
            <a:r>
              <a:rPr lang="en-GB" dirty="0"/>
              <a:t> </a:t>
            </a:r>
            <a:r>
              <a:rPr lang="en-GB" dirty="0" err="1"/>
              <a:t>besedo</a:t>
            </a:r>
            <a:r>
              <a:rPr lang="en-GB" dirty="0"/>
              <a:t>, </a:t>
            </a:r>
            <a:r>
              <a:rPr lang="en-GB" dirty="0" err="1"/>
              <a:t>manj</a:t>
            </a:r>
            <a:r>
              <a:rPr lang="en-GB" dirty="0"/>
              <a:t> </a:t>
            </a:r>
            <a:r>
              <a:rPr lang="en-GB" dirty="0" err="1"/>
              <a:t>pomembno</a:t>
            </a:r>
            <a:r>
              <a:rPr lang="en-GB" dirty="0"/>
              <a:t> </a:t>
            </a:r>
            <a:r>
              <a:rPr lang="en-GB" dirty="0" err="1"/>
              <a:t>kot</a:t>
            </a:r>
            <a:r>
              <a:rPr lang="en-GB" dirty="0"/>
              <a:t> </a:t>
            </a:r>
            <a:r>
              <a:rPr lang="en-GB" dirty="0" err="1"/>
              <a:t>ustvarjanje</a:t>
            </a:r>
            <a:r>
              <a:rPr lang="en-GB" dirty="0"/>
              <a:t> </a:t>
            </a:r>
            <a:r>
              <a:rPr lang="en-GB" dirty="0" err="1"/>
              <a:t>izredno</a:t>
            </a:r>
            <a:r>
              <a:rPr lang="en-GB" dirty="0"/>
              <a:t> </a:t>
            </a:r>
            <a:r>
              <a:rPr lang="en-GB" dirty="0" err="1"/>
              <a:t>visokokakovostne</a:t>
            </a:r>
            <a:r>
              <a:rPr lang="en-GB" dirty="0"/>
              <a:t>, </a:t>
            </a:r>
            <a:r>
              <a:rPr lang="en-GB" dirty="0" err="1"/>
              <a:t>edinstvene</a:t>
            </a:r>
            <a:r>
              <a:rPr lang="en-GB" dirty="0"/>
              <a:t> </a:t>
            </a:r>
            <a:r>
              <a:rPr lang="en-GB" dirty="0" err="1"/>
              <a:t>vsebine</a:t>
            </a:r>
            <a:r>
              <a:rPr lang="en-GB" dirty="0"/>
              <a:t>, ki </a:t>
            </a:r>
            <a:r>
              <a:rPr lang="en-GB" dirty="0" err="1"/>
              <a:t>odgovarja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potrebo</a:t>
            </a:r>
            <a:r>
              <a:rPr lang="en-GB" dirty="0"/>
              <a:t> </a:t>
            </a:r>
            <a:r>
              <a:rPr lang="en-GB" dirty="0" err="1"/>
              <a:t>ali</a:t>
            </a:r>
            <a:r>
              <a:rPr lang="en-GB" dirty="0"/>
              <a:t> </a:t>
            </a:r>
            <a:r>
              <a:rPr lang="en-GB" dirty="0" err="1"/>
              <a:t>vprašanje</a:t>
            </a:r>
            <a:r>
              <a:rPr lang="en-GB" dirty="0"/>
              <a:t> v </a:t>
            </a:r>
            <a:r>
              <a:rPr lang="en-GB" dirty="0" err="1"/>
              <a:t>ozadju</a:t>
            </a:r>
            <a:r>
              <a:rPr lang="en-GB" dirty="0"/>
              <a:t> </a:t>
            </a:r>
            <a:r>
              <a:rPr lang="en-GB" dirty="0" err="1"/>
              <a:t>poizvedbe</a:t>
            </a:r>
            <a:r>
              <a:rPr lang="en-GB" dirty="0"/>
              <a:t> po </a:t>
            </a:r>
            <a:r>
              <a:rPr lang="en-GB" dirty="0" err="1"/>
              <a:t>ključni</a:t>
            </a:r>
            <a:r>
              <a:rPr lang="en-GB" dirty="0"/>
              <a:t> </a:t>
            </a:r>
            <a:r>
              <a:rPr lang="en-GB" dirty="0" err="1"/>
              <a:t>besedi</a:t>
            </a:r>
            <a:r>
              <a:rPr lang="en-GB" dirty="0"/>
              <a:t> "</a:t>
            </a:r>
            <a:endParaRPr lang="sl-SI" dirty="0"/>
          </a:p>
          <a:p>
            <a:pPr lvl="2"/>
            <a:endParaRPr lang="sl-SI" dirty="0">
              <a:hlinkClick r:id="rId2"/>
            </a:endParaRPr>
          </a:p>
          <a:p>
            <a:pPr lvl="2"/>
            <a:r>
              <a:rPr lang="en-GB" dirty="0">
                <a:hlinkClick r:id="rId2"/>
              </a:rPr>
              <a:t>https://www.youtube.com/watch?v=UzLzvsmr4Dw</a:t>
            </a:r>
            <a:r>
              <a:rPr lang="sl-SI" dirty="0"/>
              <a:t> (posodobitev iskalnika </a:t>
            </a:r>
            <a:r>
              <a:rPr lang="sl-SI" dirty="0" err="1"/>
              <a:t>google</a:t>
            </a:r>
            <a:r>
              <a:rPr lang="sl-SI" dirty="0"/>
              <a:t> 2021)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637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E0D55-E837-49B2-B292-D4ED5845C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</a:t>
            </a:r>
            <a:r>
              <a:rPr lang="sl-SI" dirty="0" err="1"/>
              <a:t>rangirajo</a:t>
            </a:r>
            <a:r>
              <a:rPr lang="sl-SI" dirty="0"/>
              <a:t> druge platforme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1E798DE-C944-446E-92AF-6F1F942FB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Facebook</a:t>
            </a:r>
          </a:p>
          <a:p>
            <a:pPr lvl="1"/>
            <a:r>
              <a:rPr lang="sl-SI" dirty="0"/>
              <a:t>Glede na uporabnikove aktivnosti in povezave (prijateljstva)</a:t>
            </a:r>
          </a:p>
          <a:p>
            <a:r>
              <a:rPr lang="sl-SI" dirty="0" err="1"/>
              <a:t>Trip</a:t>
            </a:r>
            <a:r>
              <a:rPr lang="sl-SI" dirty="0"/>
              <a:t> </a:t>
            </a:r>
            <a:r>
              <a:rPr lang="sl-SI" dirty="0" err="1"/>
              <a:t>advisor</a:t>
            </a:r>
            <a:r>
              <a:rPr lang="sl-SI" dirty="0"/>
              <a:t> </a:t>
            </a:r>
          </a:p>
          <a:p>
            <a:pPr lvl="1"/>
            <a:r>
              <a:rPr lang="sl-SI" dirty="0"/>
              <a:t>Plačano in organsko </a:t>
            </a:r>
            <a:r>
              <a:rPr lang="sl-SI" dirty="0" err="1"/>
              <a:t>rangiranje</a:t>
            </a:r>
            <a:endParaRPr lang="sl-SI" dirty="0"/>
          </a:p>
          <a:p>
            <a:pPr lvl="1"/>
            <a:r>
              <a:rPr lang="sl-SI" dirty="0"/>
              <a:t>Organsko temelji na filtriranju lastnosti odjemalca (oddaljenost, cena, ocene) </a:t>
            </a:r>
          </a:p>
          <a:p>
            <a:r>
              <a:rPr lang="sl-SI" dirty="0" err="1"/>
              <a:t>Booking</a:t>
            </a:r>
            <a:endParaRPr lang="sl-SI" dirty="0"/>
          </a:p>
          <a:p>
            <a:pPr lvl="1"/>
            <a:r>
              <a:rPr lang="sl-SI" dirty="0"/>
              <a:t>Pretežno temelji na višini provizije, ki jo </a:t>
            </a:r>
            <a:r>
              <a:rPr lang="sl-SI" dirty="0" err="1"/>
              <a:t>booking</a:t>
            </a:r>
            <a:r>
              <a:rPr lang="sl-SI" dirty="0"/>
              <a:t> zaračuna</a:t>
            </a:r>
          </a:p>
          <a:p>
            <a:pPr lvl="1"/>
            <a:r>
              <a:rPr lang="sl-SI" dirty="0"/>
              <a:t>Politika odpovedi</a:t>
            </a:r>
          </a:p>
          <a:p>
            <a:pPr lvl="1"/>
            <a:r>
              <a:rPr lang="sl-SI" dirty="0"/>
              <a:t>Odzivnost na kontakte odjemalcev</a:t>
            </a:r>
          </a:p>
          <a:p>
            <a:pPr lvl="1"/>
            <a:r>
              <a:rPr lang="sl-SI" dirty="0"/>
              <a:t>Filtriranje po odjemalcih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16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92904F-8540-4A5F-9233-345A61E4B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Vnos lokacije v </a:t>
            </a:r>
            <a:r>
              <a:rPr lang="sl-SI" dirty="0" err="1"/>
              <a:t>google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D8C54E-E8D6-493D-B974-8710B068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Za potrebe iskanja vezanega na geografsko lokacijo</a:t>
            </a:r>
          </a:p>
          <a:p>
            <a:r>
              <a:rPr lang="sl-SI" dirty="0"/>
              <a:t>NFC </a:t>
            </a:r>
            <a:r>
              <a:rPr lang="sl-SI" dirty="0" err="1"/>
              <a:t>Wifi</a:t>
            </a:r>
            <a:endParaRPr lang="sl-SI" dirty="0"/>
          </a:p>
          <a:p>
            <a:r>
              <a:rPr lang="sl-SI" dirty="0" err="1"/>
              <a:t>Click</a:t>
            </a:r>
            <a:r>
              <a:rPr lang="sl-SI" dirty="0"/>
              <a:t>-to-</a:t>
            </a:r>
            <a:r>
              <a:rPr lang="sl-SI" dirty="0" err="1"/>
              <a:t>call</a:t>
            </a:r>
            <a:endParaRPr lang="sl-SI" dirty="0"/>
          </a:p>
          <a:p>
            <a:r>
              <a:rPr lang="sl-SI" dirty="0" err="1"/>
              <a:t>Ask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directions</a:t>
            </a:r>
            <a:r>
              <a:rPr lang="sl-SI" dirty="0"/>
              <a:t> (</a:t>
            </a:r>
            <a:r>
              <a:rPr lang="sl-SI" dirty="0" err="1"/>
              <a:t>navigate</a:t>
            </a:r>
            <a:r>
              <a:rPr lang="sl-SI" dirty="0"/>
              <a:t> to)</a:t>
            </a:r>
          </a:p>
          <a:p>
            <a:r>
              <a:rPr lang="sl-SI" dirty="0" err="1"/>
              <a:t>Prerecorded</a:t>
            </a:r>
            <a:r>
              <a:rPr lang="sl-SI" dirty="0"/>
              <a:t> </a:t>
            </a:r>
            <a:r>
              <a:rPr lang="sl-SI" dirty="0" err="1"/>
              <a:t>messages</a:t>
            </a:r>
            <a:r>
              <a:rPr lang="sl-SI" dirty="0"/>
              <a:t> / </a:t>
            </a:r>
            <a:r>
              <a:rPr lang="sl-SI" dirty="0" err="1"/>
              <a:t>menus</a:t>
            </a:r>
            <a:r>
              <a:rPr lang="sl-SI" dirty="0"/>
              <a:t> / </a:t>
            </a:r>
            <a:r>
              <a:rPr lang="sl-SI" dirty="0" err="1"/>
              <a:t>rates</a:t>
            </a:r>
            <a:endParaRPr lang="sl-SI" dirty="0"/>
          </a:p>
          <a:p>
            <a:r>
              <a:rPr lang="sl-SI" dirty="0"/>
              <a:t>SMS </a:t>
            </a:r>
            <a:r>
              <a:rPr lang="sl-SI" dirty="0" err="1"/>
              <a:t>text</a:t>
            </a:r>
            <a:r>
              <a:rPr lang="sl-SI" dirty="0"/>
              <a:t> </a:t>
            </a:r>
            <a:r>
              <a:rPr lang="sl-SI" dirty="0" err="1"/>
              <a:t>messaging</a:t>
            </a:r>
            <a:endParaRPr lang="sl-SI" dirty="0"/>
          </a:p>
          <a:p>
            <a:r>
              <a:rPr lang="sl-SI" dirty="0">
                <a:hlinkClick r:id="rId2"/>
              </a:rPr>
              <a:t>https://mybusiness.google.com</a:t>
            </a:r>
            <a:r>
              <a:rPr lang="sl-SI" dirty="0"/>
              <a:t> </a:t>
            </a:r>
          </a:p>
          <a:p>
            <a:r>
              <a:rPr lang="sl-SI" dirty="0"/>
              <a:t> </a:t>
            </a:r>
          </a:p>
          <a:p>
            <a:endParaRPr lang="sl-SI" dirty="0"/>
          </a:p>
          <a:p>
            <a:endParaRPr lang="sl-SI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9036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A0CB67D-D4E2-B4FC-8590-C676D0F2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2024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1CAEEA1-C9A4-D850-68D2-24F57E792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 err="1"/>
              <a:t>Search</a:t>
            </a:r>
            <a:r>
              <a:rPr lang="sl-SI" dirty="0"/>
              <a:t> </a:t>
            </a:r>
            <a:r>
              <a:rPr lang="sl-SI" dirty="0" err="1"/>
              <a:t>Generative</a:t>
            </a:r>
            <a:r>
              <a:rPr lang="sl-SI" dirty="0"/>
              <a:t> </a:t>
            </a:r>
            <a:r>
              <a:rPr lang="sl-SI" dirty="0" err="1"/>
              <a:t>Experience</a:t>
            </a:r>
            <a:endParaRPr lang="sl-SI" dirty="0"/>
          </a:p>
          <a:p>
            <a:pPr lvl="1"/>
            <a:r>
              <a:rPr lang="sl-SI" dirty="0"/>
              <a:t>Trenutno deluje samo v ZDA</a:t>
            </a:r>
          </a:p>
          <a:p>
            <a:pPr lvl="1"/>
            <a:r>
              <a:rPr lang="sl-SI" dirty="0"/>
              <a:t>Google AI generira vsebino</a:t>
            </a:r>
          </a:p>
          <a:p>
            <a:pPr lvl="1"/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Google </a:t>
            </a:r>
            <a:r>
              <a:rPr lang="sl-SI" dirty="0" err="1"/>
              <a:t>perspectives</a:t>
            </a:r>
            <a:endParaRPr lang="sl-SI" dirty="0"/>
          </a:p>
          <a:p>
            <a:pPr lvl="1"/>
            <a:r>
              <a:rPr lang="sl-SI" dirty="0"/>
              <a:t>Trenutno samo na </a:t>
            </a:r>
            <a:r>
              <a:rPr lang="sl-SI" dirty="0" err="1"/>
              <a:t>mobile</a:t>
            </a:r>
            <a:r>
              <a:rPr lang="sl-SI" dirty="0"/>
              <a:t> v ZDA</a:t>
            </a:r>
          </a:p>
          <a:p>
            <a:pPr lvl="1"/>
            <a:r>
              <a:rPr lang="sl-SI" dirty="0"/>
              <a:t>Vsebina, ki so jo ustvarili odjemalci</a:t>
            </a:r>
          </a:p>
          <a:p>
            <a:pPr lvl="1"/>
            <a:r>
              <a:rPr lang="sl-SI" dirty="0"/>
              <a:t>Povezave na quora.com ali reddit.com</a:t>
            </a:r>
          </a:p>
          <a:p>
            <a:pPr lvl="1"/>
            <a:r>
              <a:rPr lang="sl-SI" dirty="0"/>
              <a:t>Odgovor na </a:t>
            </a:r>
            <a:r>
              <a:rPr lang="sl-SI" dirty="0" err="1"/>
              <a:t>TikTok</a:t>
            </a:r>
            <a:r>
              <a:rPr lang="sl-SI" dirty="0"/>
              <a:t> </a:t>
            </a:r>
            <a:r>
              <a:rPr lang="sl-SI" dirty="0" err="1"/>
              <a:t>search</a:t>
            </a:r>
            <a:endParaRPr lang="sl-SI" dirty="0"/>
          </a:p>
          <a:p>
            <a:endParaRPr lang="sl-SI" dirty="0"/>
          </a:p>
          <a:p>
            <a:endParaRPr lang="en-US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B32FCA89-C797-30A8-5361-D05C745AF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75" y="2131408"/>
            <a:ext cx="2912746" cy="323806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08A0B03-ED40-E68B-96E8-FB364F25F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287" y="2746506"/>
            <a:ext cx="4408744" cy="178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51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835B3C-B2F3-45F8-9CEF-5B0DABD30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ključnih besed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441CAF0-136A-402F-8F6C-45FB4748D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err="1">
                <a:latin typeface="Avenir-Roman"/>
              </a:rPr>
              <a:t>eksplicitne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ključne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besede</a:t>
            </a:r>
            <a:r>
              <a:rPr lang="en-US" sz="1800" dirty="0">
                <a:latin typeface="Avenir-Roman"/>
              </a:rPr>
              <a:t>, ki </a:t>
            </a:r>
            <a:r>
              <a:rPr lang="en-US" sz="1800" dirty="0" err="1">
                <a:latin typeface="Avenir-Roman"/>
              </a:rPr>
              <a:t>neposredno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opisujejo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izdelek</a:t>
            </a:r>
            <a:r>
              <a:rPr lang="en-US" sz="1800" dirty="0">
                <a:latin typeface="Avenir-Roman"/>
              </a:rPr>
              <a:t>, </a:t>
            </a:r>
            <a:r>
              <a:rPr lang="en-US" sz="1800" dirty="0" err="1">
                <a:latin typeface="Avenir-Roman"/>
              </a:rPr>
              <a:t>npr</a:t>
            </a:r>
            <a:r>
              <a:rPr lang="en-US" sz="1800" dirty="0">
                <a:latin typeface="Avenir-Roman"/>
              </a:rPr>
              <a:t>. “</a:t>
            </a:r>
            <a:r>
              <a:rPr lang="en-US" sz="1800" dirty="0" err="1">
                <a:latin typeface="Avenir-Roman"/>
              </a:rPr>
              <a:t>vodovodar</a:t>
            </a:r>
            <a:r>
              <a:rPr lang="en-US" sz="1800" dirty="0">
                <a:latin typeface="Avenir-Roman"/>
              </a:rPr>
              <a:t> v </a:t>
            </a:r>
            <a:r>
              <a:rPr lang="en-US" sz="1800" dirty="0" err="1">
                <a:latin typeface="Avenir-Roman"/>
              </a:rPr>
              <a:t>Sunderlandu</a:t>
            </a:r>
            <a:r>
              <a:rPr lang="en-US" sz="1800" dirty="0">
                <a:latin typeface="Avenir-Roman"/>
              </a:rPr>
              <a:t>”</a:t>
            </a:r>
          </a:p>
          <a:p>
            <a:r>
              <a:rPr lang="en-US" sz="1800" dirty="0" err="1">
                <a:latin typeface="Avenir-Roman"/>
              </a:rPr>
              <a:t>ključne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besede</a:t>
            </a:r>
            <a:r>
              <a:rPr lang="en-US" sz="1800" dirty="0">
                <a:latin typeface="Avenir-Roman"/>
              </a:rPr>
              <a:t>, ki </a:t>
            </a:r>
            <a:r>
              <a:rPr lang="en-US" sz="1800" dirty="0" err="1">
                <a:latin typeface="Avenir-Roman"/>
              </a:rPr>
              <a:t>opisujejo</a:t>
            </a:r>
            <a:r>
              <a:rPr lang="en-US" sz="1800" dirty="0">
                <a:latin typeface="Avenir-Roman"/>
              </a:rPr>
              <a:t> </a:t>
            </a:r>
            <a:r>
              <a:rPr lang="sl-SI" sz="1800" dirty="0">
                <a:latin typeface="Avenir-Roman"/>
              </a:rPr>
              <a:t>težavo</a:t>
            </a:r>
            <a:r>
              <a:rPr lang="en-US" sz="1800" dirty="0">
                <a:latin typeface="Avenir-Roman"/>
              </a:rPr>
              <a:t>, ki </a:t>
            </a:r>
            <a:r>
              <a:rPr lang="en-US" sz="1800" dirty="0" err="1">
                <a:latin typeface="Avenir-Roman"/>
              </a:rPr>
              <a:t>jih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izdelek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rešuje</a:t>
            </a:r>
            <a:r>
              <a:rPr lang="en-US" sz="1800" dirty="0">
                <a:latin typeface="Avenir-Roman"/>
              </a:rPr>
              <a:t>, </a:t>
            </a:r>
            <a:r>
              <a:rPr lang="en-US" sz="1800" dirty="0" err="1">
                <a:latin typeface="Avenir-Roman"/>
              </a:rPr>
              <a:t>npr</a:t>
            </a:r>
            <a:r>
              <a:rPr lang="en-US" sz="1800" dirty="0">
                <a:latin typeface="Avenir-Roman"/>
              </a:rPr>
              <a:t>. »</a:t>
            </a:r>
            <a:r>
              <a:rPr lang="en-US" sz="1800" dirty="0" err="1">
                <a:latin typeface="Avenir-Roman"/>
              </a:rPr>
              <a:t>poplavljena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kopalnica</a:t>
            </a:r>
            <a:r>
              <a:rPr lang="en-US" sz="1800" dirty="0">
                <a:latin typeface="Avenir-Roman"/>
              </a:rPr>
              <a:t>«</a:t>
            </a:r>
          </a:p>
          <a:p>
            <a:r>
              <a:rPr lang="en-US" sz="1800" dirty="0">
                <a:latin typeface="Avenir-Roman"/>
              </a:rPr>
              <a:t>  </a:t>
            </a:r>
            <a:r>
              <a:rPr lang="en-US" sz="1800" dirty="0" err="1">
                <a:latin typeface="Avenir-Roman"/>
              </a:rPr>
              <a:t>simptomi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ključne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besede</a:t>
            </a:r>
            <a:r>
              <a:rPr lang="en-US" sz="1800" dirty="0">
                <a:latin typeface="Avenir-Roman"/>
              </a:rPr>
              <a:t>, ki </a:t>
            </a:r>
            <a:r>
              <a:rPr lang="en-US" sz="1800" dirty="0" err="1">
                <a:latin typeface="Avenir-Roman"/>
              </a:rPr>
              <a:t>opisujejo</a:t>
            </a:r>
            <a:r>
              <a:rPr lang="sl-SI" sz="1800" dirty="0">
                <a:latin typeface="Avenir-Roman"/>
              </a:rPr>
              <a:t> lastnost</a:t>
            </a:r>
            <a:r>
              <a:rPr lang="en-US" sz="1800" dirty="0">
                <a:latin typeface="Avenir-Roman"/>
              </a:rPr>
              <a:t>, </a:t>
            </a:r>
            <a:r>
              <a:rPr lang="en-US" sz="1800" dirty="0" err="1">
                <a:latin typeface="Avenir-Roman"/>
              </a:rPr>
              <a:t>npr</a:t>
            </a:r>
            <a:r>
              <a:rPr lang="en-US" sz="1800" dirty="0">
                <a:latin typeface="Avenir-Roman"/>
              </a:rPr>
              <a:t>. "</a:t>
            </a:r>
            <a:r>
              <a:rPr lang="en-US" sz="1800" dirty="0" err="1">
                <a:latin typeface="Avenir-Roman"/>
              </a:rPr>
              <a:t>puščanje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cevnega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spoja</a:t>
            </a:r>
            <a:r>
              <a:rPr lang="en-US" sz="1800" dirty="0">
                <a:latin typeface="Avenir-Roman"/>
              </a:rPr>
              <a:t>"</a:t>
            </a:r>
          </a:p>
          <a:p>
            <a:r>
              <a:rPr lang="en-US" sz="1800" dirty="0" err="1">
                <a:latin typeface="Avenir-Roman"/>
              </a:rPr>
              <a:t>imena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izdelkov</a:t>
            </a:r>
            <a:r>
              <a:rPr lang="en-US" sz="1800" dirty="0">
                <a:latin typeface="Avenir-Roman"/>
              </a:rPr>
              <a:t> in </a:t>
            </a:r>
            <a:r>
              <a:rPr lang="en-US" sz="1800" dirty="0" err="1">
                <a:latin typeface="Avenir-Roman"/>
              </a:rPr>
              <a:t>številke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delov</a:t>
            </a:r>
            <a:r>
              <a:rPr lang="en-US" sz="1800" dirty="0">
                <a:latin typeface="Avenir-Roman"/>
              </a:rPr>
              <a:t>, ki so </a:t>
            </a:r>
            <a:r>
              <a:rPr lang="en-US" sz="1800" dirty="0" err="1">
                <a:latin typeface="Avenir-Roman"/>
              </a:rPr>
              <a:t>dejanska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imena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izdelkov</a:t>
            </a:r>
            <a:r>
              <a:rPr lang="en-US" sz="1800" dirty="0">
                <a:latin typeface="Avenir-Roman"/>
              </a:rPr>
              <a:t> in/</a:t>
            </a:r>
            <a:r>
              <a:rPr lang="en-US" sz="1800" dirty="0" err="1">
                <a:latin typeface="Avenir-Roman"/>
              </a:rPr>
              <a:t>ali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številke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delov</a:t>
            </a:r>
            <a:r>
              <a:rPr lang="en-US" sz="1800" dirty="0">
                <a:latin typeface="Avenir-Roman"/>
              </a:rPr>
              <a:t>, </a:t>
            </a:r>
            <a:r>
              <a:rPr lang="en-US" sz="1800" dirty="0" err="1">
                <a:latin typeface="Avenir-Roman"/>
              </a:rPr>
              <a:t>npr</a:t>
            </a:r>
            <a:r>
              <a:rPr lang="en-US" sz="1800" dirty="0">
                <a:latin typeface="Avenir-Roman"/>
              </a:rPr>
              <a:t>. “</a:t>
            </a:r>
            <a:r>
              <a:rPr lang="en-US" sz="1800" dirty="0" err="1">
                <a:latin typeface="Avenir-Roman"/>
              </a:rPr>
              <a:t>bakreni</a:t>
            </a:r>
            <a:r>
              <a:rPr lang="en-US" sz="1800" dirty="0">
                <a:latin typeface="Avenir-Roman"/>
              </a:rPr>
              <a:t> </a:t>
            </a:r>
            <a:r>
              <a:rPr lang="en-US" sz="1800" dirty="0" err="1">
                <a:latin typeface="Avenir-Roman"/>
              </a:rPr>
              <a:t>spoj</a:t>
            </a:r>
            <a:r>
              <a:rPr lang="en-US" sz="1800" dirty="0">
                <a:latin typeface="Avenir-Roman"/>
              </a:rPr>
              <a:t> 234/567B”.</a:t>
            </a:r>
            <a:endParaRPr lang="sl-SI" sz="1800" dirty="0">
              <a:latin typeface="Avenir-Roman"/>
            </a:endParaRPr>
          </a:p>
          <a:p>
            <a:pPr algn="l"/>
            <a:r>
              <a:rPr lang="sl-SI" dirty="0">
                <a:latin typeface="Avenir-Roman"/>
              </a:rPr>
              <a:t>Eksplicitno omembe ključnih besed (meta oznake) nadomeščajo pajki AI, ki določajo ključne besede iz vsebine spletni strani.</a:t>
            </a:r>
          </a:p>
          <a:p>
            <a:pPr marL="0" indent="0" algn="l">
              <a:buNone/>
            </a:pPr>
            <a:r>
              <a:rPr lang="sl-SI" sz="2400" dirty="0">
                <a:hlinkClick r:id="rId2"/>
              </a:rPr>
              <a:t>https://www.youtube.com/watch?v=_2eAXgvFOkg</a:t>
            </a:r>
            <a:r>
              <a:rPr lang="sl-SI" sz="2000" dirty="0">
                <a:latin typeface="Avenir-Roman"/>
              </a:rPr>
              <a:t> 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14443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F0D3C-7694-6A81-022B-D97ACA7BE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9DF312-9028-0E86-5FE8-33695CC06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Tipi iskanj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056531C-D67D-FCB3-0899-20902F2A1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Informacijsko (80%)</a:t>
            </a:r>
          </a:p>
          <a:p>
            <a:pPr lvl="1"/>
            <a:r>
              <a:rPr lang="sl-SI" dirty="0"/>
              <a:t>Iskanje informacij</a:t>
            </a:r>
          </a:p>
          <a:p>
            <a:pPr lvl="1"/>
            <a:r>
              <a:rPr lang="sl-SI" dirty="0"/>
              <a:t>Imam težavo/</a:t>
            </a:r>
            <a:r>
              <a:rPr lang="sl-SI" dirty="0" err="1"/>
              <a:t>poterbo</a:t>
            </a:r>
            <a:r>
              <a:rPr lang="sl-SI" dirty="0"/>
              <a:t>. Kako rešim?</a:t>
            </a:r>
          </a:p>
          <a:p>
            <a:r>
              <a:rPr lang="sl-SI" dirty="0"/>
              <a:t>Navigacijsko/komercialno  (10%)</a:t>
            </a:r>
          </a:p>
          <a:p>
            <a:pPr lvl="1"/>
            <a:r>
              <a:rPr lang="sl-SI" dirty="0"/>
              <a:t>Iščem </a:t>
            </a:r>
            <a:r>
              <a:rPr lang="sl-SI" dirty="0" err="1"/>
              <a:t>speficično</a:t>
            </a:r>
            <a:r>
              <a:rPr lang="sl-SI" dirty="0"/>
              <a:t> podjetje/rešitev</a:t>
            </a:r>
          </a:p>
          <a:p>
            <a:r>
              <a:rPr lang="sl-SI" dirty="0"/>
              <a:t>Transakcijsko (10%)</a:t>
            </a:r>
          </a:p>
          <a:p>
            <a:pPr lvl="1"/>
            <a:r>
              <a:rPr lang="sl-SI" dirty="0" err="1"/>
              <a:t>Želm</a:t>
            </a:r>
            <a:r>
              <a:rPr lang="sl-SI" dirty="0"/>
              <a:t> kupiti</a:t>
            </a:r>
          </a:p>
          <a:p>
            <a:pPr lvl="1"/>
            <a:r>
              <a:rPr lang="sl-SI" dirty="0"/>
              <a:t>Odločil sem se za nakup, kje dobim najboljšo ponudbo?</a:t>
            </a:r>
          </a:p>
          <a:p>
            <a:pPr lvl="1"/>
            <a:endParaRPr lang="sl-SI" dirty="0"/>
          </a:p>
          <a:p>
            <a:r>
              <a:rPr lang="sl-SI" dirty="0"/>
              <a:t>Glede na nakupno fazo v kateri se naš obiskovalec nahaja izberemo ključne besedne zveze.</a:t>
            </a:r>
          </a:p>
          <a:p>
            <a:r>
              <a:rPr lang="sl-SI" dirty="0"/>
              <a:t>Kako ugotovim, v kateri fazi se moji obiskovalci nahajajo? (</a:t>
            </a:r>
            <a:r>
              <a:rPr lang="sl-SI" dirty="0" err="1"/>
              <a:t>google</a:t>
            </a:r>
            <a:r>
              <a:rPr lang="sl-SI" dirty="0"/>
              <a:t> </a:t>
            </a:r>
            <a:r>
              <a:rPr lang="sl-SI" dirty="0" err="1"/>
              <a:t>search</a:t>
            </a:r>
            <a:r>
              <a:rPr lang="sl-SI" dirty="0"/>
              <a:t> </a:t>
            </a:r>
            <a:r>
              <a:rPr lang="sl-SI" dirty="0" err="1"/>
              <a:t>console</a:t>
            </a:r>
            <a:r>
              <a:rPr lang="sl-SI" dirty="0"/>
              <a:t>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9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5D414-819A-1686-FDFD-D974BD729E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E3FCC0-1E54-1A39-B592-F91AB30C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Informacijske ključne besedne zveze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60F1F433-8D3B-4C2B-9720-DC9806939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600" dirty="0"/>
              <a:t>Faza spoznavanja alternativnih rešitev.</a:t>
            </a:r>
          </a:p>
          <a:p>
            <a:r>
              <a:rPr lang="sl-SI" sz="3600" dirty="0"/>
              <a:t>Primeri besednih zvez:</a:t>
            </a:r>
          </a:p>
          <a:p>
            <a:pPr lvl="2"/>
            <a:r>
              <a:rPr lang="sl-SI" sz="1800" b="0" i="0" dirty="0">
                <a:effectLst/>
                <a:latin typeface="roboto" panose="02000000000000000000" pitchFamily="2" charset="0"/>
              </a:rPr>
              <a:t>Kako lahko…, Kaj je…, Kakšne so koristi…, </a:t>
            </a:r>
            <a:r>
              <a:rPr lang="sl-SI" sz="1800" b="0" i="0" dirty="0" err="1">
                <a:effectLst/>
                <a:latin typeface="roboto" panose="02000000000000000000" pitchFamily="2" charset="0"/>
              </a:rPr>
              <a:t>Tutorial</a:t>
            </a:r>
            <a:r>
              <a:rPr lang="sl-SI" sz="1800" b="0" i="0" dirty="0">
                <a:effectLst/>
                <a:latin typeface="roboto" panose="02000000000000000000" pitchFamily="2" charset="0"/>
              </a:rPr>
              <a:t>,.., Primerjava…</a:t>
            </a:r>
          </a:p>
          <a:p>
            <a:r>
              <a:rPr lang="sl-SI" dirty="0">
                <a:latin typeface="roboto" panose="02000000000000000000" pitchFamily="2" charset="0"/>
              </a:rPr>
              <a:t>Primeri uporabe:</a:t>
            </a:r>
          </a:p>
          <a:p>
            <a:pPr lvl="1"/>
            <a:r>
              <a:rPr lang="sl-SI" dirty="0">
                <a:latin typeface="roboto" panose="02000000000000000000" pitchFamily="2" charset="0"/>
              </a:rPr>
              <a:t>Besedna zveza </a:t>
            </a:r>
            <a:r>
              <a:rPr lang="sl-SI" b="0" i="0" dirty="0">
                <a:effectLst/>
                <a:latin typeface="roboto" panose="02000000000000000000" pitchFamily="2" charset="0"/>
              </a:rPr>
              <a:t>+ industrija/izdelek  (Kako očistim streho?,</a:t>
            </a:r>
            <a:r>
              <a:rPr lang="sl-SI" dirty="0">
                <a:latin typeface="roboto" panose="02000000000000000000" pitchFamily="2" charset="0"/>
              </a:rPr>
              <a:t> Kaj je elektrika?</a:t>
            </a:r>
            <a:r>
              <a:rPr lang="sl-SI" b="0" i="0" dirty="0">
                <a:effectLst/>
                <a:latin typeface="roboto" panose="02000000000000000000" pitchFamily="2" charset="0"/>
              </a:rPr>
              <a:t>)</a:t>
            </a:r>
          </a:p>
          <a:p>
            <a:r>
              <a:rPr lang="sl-SI" dirty="0">
                <a:latin typeface="roboto" panose="02000000000000000000" pitchFamily="2" charset="0"/>
              </a:rPr>
              <a:t>Namen:</a:t>
            </a:r>
          </a:p>
          <a:p>
            <a:pPr lvl="1"/>
            <a:r>
              <a:rPr lang="sl-SI" dirty="0">
                <a:latin typeface="roboto" panose="02000000000000000000" pitchFamily="2" charset="0"/>
              </a:rPr>
              <a:t>Če želite pritegniti pozornost kupcev v tej fazi, morate ustvariti strani z veliko informacijskimi frazami in ključnimi besedami, povezanimi z vašimi izdelki, panogo in vrednostnim predlogi.</a:t>
            </a:r>
          </a:p>
          <a:p>
            <a:pPr marL="0" indent="0">
              <a:buNone/>
            </a:pPr>
            <a:endParaRPr lang="en-GB" sz="2200" b="0" i="0" dirty="0">
              <a:solidFill>
                <a:srgbClr val="1B334B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618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29FAA-1449-B81D-EFB1-8C5BACF2D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A10523-6F58-F5D7-9F80-DB0DF41BE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Navigacijske ključne besedne zveze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ACFC0E-2BD3-C3B3-D961-D488AB639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Stranke raziskujejo alternative, ki so jih zožile med informativno fazo</a:t>
            </a:r>
          </a:p>
          <a:p>
            <a:r>
              <a:rPr lang="sl-SI" dirty="0"/>
              <a:t>Primeri besednih zvez:</a:t>
            </a:r>
          </a:p>
          <a:p>
            <a:pPr lvl="2"/>
            <a:r>
              <a:rPr lang="en-GB" b="0" i="0" dirty="0">
                <a:effectLst/>
                <a:latin typeface="roboto" panose="02000000000000000000" pitchFamily="2" charset="0"/>
              </a:rPr>
              <a:t>[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Blagovna</a:t>
            </a:r>
            <a:r>
              <a:rPr lang="en-GB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znamka</a:t>
            </a:r>
            <a:r>
              <a:rPr lang="en-GB" b="0" i="0" dirty="0">
                <a:effectLst/>
                <a:latin typeface="roboto" panose="02000000000000000000" pitchFamily="2" charset="0"/>
              </a:rPr>
              <a:t>], [Ime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izdelka</a:t>
            </a:r>
            <a:r>
              <a:rPr lang="en-GB" b="0" i="0" dirty="0">
                <a:effectLst/>
                <a:latin typeface="roboto" panose="02000000000000000000" pitchFamily="2" charset="0"/>
              </a:rPr>
              <a:t>], [Ime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storitve</a:t>
            </a:r>
            <a:r>
              <a:rPr lang="en-GB" b="0" i="0" dirty="0">
                <a:effectLst/>
                <a:latin typeface="roboto" panose="02000000000000000000" pitchFamily="2" charset="0"/>
              </a:rPr>
              <a:t>],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Lokacija</a:t>
            </a:r>
            <a:r>
              <a:rPr lang="en-GB" b="0" i="0" dirty="0"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Blizu</a:t>
            </a:r>
            <a:r>
              <a:rPr lang="en-GB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mene</a:t>
            </a:r>
            <a:r>
              <a:rPr lang="en-GB" b="0" i="0" dirty="0"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Značilnosti</a:t>
            </a:r>
            <a:r>
              <a:rPr lang="en-GB" b="0" i="0" dirty="0">
                <a:effectLst/>
                <a:latin typeface="roboto" panose="02000000000000000000" pitchFamily="2" charset="0"/>
              </a:rPr>
              <a:t>, Cena,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Ure</a:t>
            </a:r>
            <a:r>
              <a:rPr lang="en-GB" b="0" i="0" dirty="0"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Navodila</a:t>
            </a:r>
            <a:r>
              <a:rPr lang="en-GB" b="0" i="0" dirty="0">
                <a:effectLst/>
                <a:latin typeface="roboto" panose="02000000000000000000" pitchFamily="2" charset="0"/>
              </a:rPr>
              <a:t> do,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Ocene</a:t>
            </a:r>
            <a:r>
              <a:rPr lang="en-GB" b="0" i="0" dirty="0">
                <a:effectLst/>
                <a:latin typeface="roboto" panose="02000000000000000000" pitchFamily="2" charset="0"/>
              </a:rPr>
              <a:t>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Brezplačna</a:t>
            </a:r>
            <a:r>
              <a:rPr lang="en-GB" b="0" i="0" dirty="0">
                <a:effectLst/>
                <a:latin typeface="roboto" panose="02000000000000000000" pitchFamily="2" charset="0"/>
              </a:rPr>
              <a:t>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dostava</a:t>
            </a:r>
            <a:r>
              <a:rPr lang="en-GB" b="0" i="0" dirty="0">
                <a:effectLst/>
                <a:latin typeface="roboto" panose="02000000000000000000" pitchFamily="2" charset="0"/>
              </a:rPr>
              <a:t>, Cene, </a:t>
            </a:r>
            <a:r>
              <a:rPr lang="en-GB" b="0" i="0" dirty="0" err="1">
                <a:effectLst/>
                <a:latin typeface="roboto" panose="02000000000000000000" pitchFamily="2" charset="0"/>
              </a:rPr>
              <a:t>Izjave</a:t>
            </a:r>
            <a:endParaRPr lang="sl-SI" b="0" i="0" dirty="0">
              <a:effectLst/>
              <a:latin typeface="roboto" panose="02000000000000000000" pitchFamily="2" charset="0"/>
            </a:endParaRPr>
          </a:p>
          <a:p>
            <a:r>
              <a:rPr lang="sl-SI" dirty="0">
                <a:latin typeface="roboto" panose="02000000000000000000" pitchFamily="2" charset="0"/>
              </a:rPr>
              <a:t>Primeri uporabe: </a:t>
            </a:r>
          </a:p>
          <a:p>
            <a:pPr lvl="1"/>
            <a:r>
              <a:rPr lang="sl-SI" dirty="0">
                <a:latin typeface="roboto" panose="02000000000000000000" pitchFamily="2" charset="0"/>
              </a:rPr>
              <a:t>navigacijski stavek + ime blagovne znamke (Nike copati, Renault salon v bližini, … )</a:t>
            </a:r>
          </a:p>
        </p:txBody>
      </p:sp>
    </p:spTree>
    <p:extLst>
      <p:ext uri="{BB962C8B-B14F-4D97-AF65-F5344CB8AC3E}">
        <p14:creationId xmlns:p14="http://schemas.microsoft.com/office/powerpoint/2010/main" val="39997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E1A9DB-5249-F472-4811-505F1BE5C0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0D94CE-2841-5670-D2AD-020F0CC32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Transakcijske besedne zveze</a:t>
            </a:r>
            <a:endParaRPr lang="en-US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D67F0CC-D156-90C6-A94A-F0004FF42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Kupec je pripravljen kupiti</a:t>
            </a:r>
          </a:p>
          <a:p>
            <a:r>
              <a:rPr lang="sl-SI" dirty="0"/>
              <a:t>Primeri besednih zvez: </a:t>
            </a:r>
          </a:p>
          <a:p>
            <a:pPr lvl="2"/>
            <a:r>
              <a:rPr lang="sl-SI" b="0" i="0" dirty="0">
                <a:effectLst/>
                <a:latin typeface="roboto" panose="02000000000000000000" pitchFamily="2" charset="0"/>
              </a:rPr>
              <a:t>Nakup, kuponi, </a:t>
            </a:r>
            <a:r>
              <a:rPr lang="sl-SI" dirty="0">
                <a:latin typeface="roboto" panose="02000000000000000000" pitchFamily="2" charset="0"/>
              </a:rPr>
              <a:t>ra</a:t>
            </a:r>
            <a:r>
              <a:rPr lang="sl-SI" b="0" i="0" dirty="0">
                <a:effectLst/>
                <a:latin typeface="roboto" panose="02000000000000000000" pitchFamily="2" charset="0"/>
              </a:rPr>
              <a:t>zprodaja, ponudbe, popusti, naroči, rezervacija, kje kupiti</a:t>
            </a:r>
          </a:p>
          <a:p>
            <a:pPr lvl="2"/>
            <a:endParaRPr lang="sl-SI" dirty="0">
              <a:latin typeface="roboto" panose="02000000000000000000" pitchFamily="2" charset="0"/>
            </a:endParaRPr>
          </a:p>
          <a:p>
            <a:r>
              <a:rPr lang="sl-SI" dirty="0">
                <a:latin typeface="roboto" panose="02000000000000000000" pitchFamily="2" charset="0"/>
              </a:rPr>
              <a:t>Primer uporabe: besedna zveza + blagovna znamka</a:t>
            </a:r>
          </a:p>
        </p:txBody>
      </p:sp>
    </p:spTree>
    <p:extLst>
      <p:ext uri="{BB962C8B-B14F-4D97-AF65-F5344CB8AC3E}">
        <p14:creationId xmlns:p14="http://schemas.microsoft.com/office/powerpoint/2010/main" val="3902315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B3DD28-002B-448B-92DD-B2C562DF1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Kako spletno stran naselimo s ključnimi besedami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D23F29E2-B934-4717-A5F5-AE78B228B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/>
              <a:t>Title </a:t>
            </a:r>
            <a:r>
              <a:rPr lang="sl-SI" dirty="0" err="1"/>
              <a:t>tag</a:t>
            </a:r>
            <a:r>
              <a:rPr lang="sl-SI" dirty="0"/>
              <a:t> &lt;title&gt;</a:t>
            </a:r>
          </a:p>
          <a:p>
            <a:r>
              <a:rPr lang="sl-SI" dirty="0" err="1"/>
              <a:t>Head</a:t>
            </a:r>
            <a:r>
              <a:rPr lang="sl-SI" dirty="0"/>
              <a:t> </a:t>
            </a:r>
            <a:r>
              <a:rPr lang="sl-SI" dirty="0" err="1"/>
              <a:t>tag</a:t>
            </a:r>
            <a:r>
              <a:rPr lang="sl-SI" dirty="0"/>
              <a:t> &lt;</a:t>
            </a:r>
            <a:r>
              <a:rPr lang="sl-SI" dirty="0" err="1"/>
              <a:t>head</a:t>
            </a:r>
            <a:r>
              <a:rPr lang="sl-SI" dirty="0"/>
              <a:t>&gt;</a:t>
            </a:r>
          </a:p>
          <a:p>
            <a:r>
              <a:rPr lang="sl-SI" dirty="0"/>
              <a:t>Meta </a:t>
            </a:r>
            <a:r>
              <a:rPr lang="sl-SI" dirty="0" err="1"/>
              <a:t>tags</a:t>
            </a:r>
            <a:r>
              <a:rPr lang="sl-SI" dirty="0"/>
              <a:t> &lt;meta&gt;</a:t>
            </a:r>
          </a:p>
          <a:p>
            <a:pPr lvl="1"/>
            <a:r>
              <a:rPr lang="sl-SI" dirty="0" err="1"/>
              <a:t>Description</a:t>
            </a:r>
            <a:endParaRPr lang="sl-SI" dirty="0"/>
          </a:p>
          <a:p>
            <a:pPr lvl="1"/>
            <a:r>
              <a:rPr lang="sl-SI" dirty="0" err="1"/>
              <a:t>keywords</a:t>
            </a:r>
            <a:endParaRPr lang="sl-SI" dirty="0"/>
          </a:p>
          <a:p>
            <a:r>
              <a:rPr lang="sl-SI" dirty="0"/>
              <a:t>Schema.org</a:t>
            </a:r>
          </a:p>
          <a:p>
            <a:r>
              <a:rPr lang="sl-SI" dirty="0"/>
              <a:t>V besedilu</a:t>
            </a:r>
          </a:p>
          <a:p>
            <a:r>
              <a:rPr lang="sl-SI" dirty="0"/>
              <a:t>Alt </a:t>
            </a:r>
            <a:r>
              <a:rPr lang="sl-SI" dirty="0" err="1"/>
              <a:t>tagi</a:t>
            </a:r>
            <a:r>
              <a:rPr lang="sl-SI" dirty="0"/>
              <a:t> na slikah</a:t>
            </a:r>
          </a:p>
          <a:p>
            <a:r>
              <a:rPr lang="sl-SI" dirty="0"/>
              <a:t>Sitemap.xml </a:t>
            </a:r>
            <a:r>
              <a:rPr lang="sl-SI" dirty="0" err="1"/>
              <a:t>and</a:t>
            </a:r>
            <a:r>
              <a:rPr lang="sl-SI" dirty="0"/>
              <a:t> robots.txt</a:t>
            </a:r>
          </a:p>
          <a:p>
            <a:r>
              <a:rPr lang="sl-SI" b="1" dirty="0"/>
              <a:t>NE KOPIRAJTE STRANI!</a:t>
            </a:r>
          </a:p>
          <a:p>
            <a:r>
              <a:rPr lang="sl-SI" sz="2000" dirty="0">
                <a:hlinkClick r:id="rId2"/>
              </a:rPr>
              <a:t>https://www.youtube.com/watch?v=rzxnwSR3i8A</a:t>
            </a:r>
            <a:r>
              <a:rPr lang="sl-SI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4369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2205</TotalTime>
  <Words>2001</Words>
  <Application>Microsoft Office PowerPoint</Application>
  <PresentationFormat>Širokozaslonsko</PresentationFormat>
  <Paragraphs>282</Paragraphs>
  <Slides>32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40" baseType="lpstr">
      <vt:lpstr>Arial</vt:lpstr>
      <vt:lpstr>Avenir-Roman</vt:lpstr>
      <vt:lpstr>Calibri</vt:lpstr>
      <vt:lpstr>Calibri Light</vt:lpstr>
      <vt:lpstr>IowanOldStyleBT-Roman</vt:lpstr>
      <vt:lpstr>Lato</vt:lpstr>
      <vt:lpstr>roboto</vt:lpstr>
      <vt:lpstr>Officeova tema</vt:lpstr>
      <vt:lpstr>Digitalni marketing</vt:lpstr>
      <vt:lpstr>Kaj so ključne besede</vt:lpstr>
      <vt:lpstr>Kako deluje mehanizem za klasifikacijo spletnih strani po izbrani ključni besedi</vt:lpstr>
      <vt:lpstr>Tipi ključnih besed</vt:lpstr>
      <vt:lpstr>Tipi iskanj</vt:lpstr>
      <vt:lpstr>Informacijske ključne besedne zveze</vt:lpstr>
      <vt:lpstr>Navigacijske ključne besedne zveze</vt:lpstr>
      <vt:lpstr>Transakcijske besedne zveze</vt:lpstr>
      <vt:lpstr>Kako spletno stran naselimo s ključnimi besedami</vt:lpstr>
      <vt:lpstr>Pomoč pri iskanju ključnih besednih zvez</vt:lpstr>
      <vt:lpstr>Tehnična analiza vaše spletne strani</vt:lpstr>
      <vt:lpstr>Katere besedne zveze izbrati</vt:lpstr>
      <vt:lpstr>Dolgoročne in kratkoročne besedne zveze</vt:lpstr>
      <vt:lpstr>Postopek iskanja ključnih besednih zvez</vt:lpstr>
      <vt:lpstr>Količina iskanja in CPC</vt:lpstr>
      <vt:lpstr>Orodja v pomoč</vt:lpstr>
      <vt:lpstr>Kam na spletni strani vnesem ključne besedne zveze?</vt:lpstr>
      <vt:lpstr>Google SERP ranking as of 2024 https://backlinko.com/google-ranking-factors </vt:lpstr>
      <vt:lpstr>Google SERP ranking as of 2021 (2)</vt:lpstr>
      <vt:lpstr>Google SERP ranking as of 2021 (3)</vt:lpstr>
      <vt:lpstr>Nekaj statističnih podatkov</vt:lpstr>
      <vt:lpstr>URLji prijazni SEO</vt:lpstr>
      <vt:lpstr>Napotki</vt:lpstr>
      <vt:lpstr>Meta opis (meta description)</vt:lpstr>
      <vt:lpstr>Najbolj značilni podatkovni tipi v schema.org</vt:lpstr>
      <vt:lpstr>Schema.org za gostinstvo</vt:lpstr>
      <vt:lpstr>Povezave</vt:lpstr>
      <vt:lpstr>Slabe povezave bo Google prepoznal</vt:lpstr>
      <vt:lpstr>Glavni razlogi za nizko rangiranje</vt:lpstr>
      <vt:lpstr>Kako rangirajo druge platforme</vt:lpstr>
      <vt:lpstr>Vnos lokacije v google</vt:lpstr>
      <vt:lpstr>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</dc:title>
  <dc:creator>Maja Koblar</dc:creator>
  <cp:lastModifiedBy>Danijel</cp:lastModifiedBy>
  <cp:revision>3</cp:revision>
  <dcterms:created xsi:type="dcterms:W3CDTF">2019-09-06T08:17:25Z</dcterms:created>
  <dcterms:modified xsi:type="dcterms:W3CDTF">2024-02-21T09:36:47Z</dcterms:modified>
</cp:coreProperties>
</file>