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6.xml"/>
  <Override ContentType="application/vnd.openxmlformats-officedocument.presentationml.comments+xml" PartName="/ppt/comments/comment3.xml"/>
  <Override ContentType="application/vnd.openxmlformats-officedocument.presentationml.comments+xml" PartName="/ppt/comments/comment15.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12.xml"/>
  <Override ContentType="application/vnd.openxmlformats-officedocument.presentationml.comments+xml" PartName="/ppt/comments/comment14.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6858000" cx="12192000"/>
  <p:notesSz cx="6858000" cy="9144000"/>
  <p:embeddedFontLst>
    <p:embeddedFont>
      <p:font typeface="Cambria Math"/>
      <p:regular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7" roundtripDataSignature="AMtx7mgrdDnTIk1rXHqZWU29xOHcMhB7R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6" name="Nastja Mihovec"/>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font" Target="fonts/CambriaMath-regular.fntdata"/><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9-09T20:11:48.831">
    <p:pos x="6000" y="0"/>
    <p:text>Celoten komentar na prvi dve uri: Učenci so najprej poslušali z velikim zanimanjem, potem so nekje na sredini postali malo nervozni, manj poslušni (preveč podatkov naenkrat)....nato pa, ko je sledil končni del, so ponovno vzpostavili navdušenje.
Nad praktičnim delom so zelo navdušeni in marsikaj so pripravljeni poizkusiti. Zelo se veselijo spajkanja elementov in izdelave robotka.
Glede same izvedbe, pa bi rekla da morda drugič probamo po vsakem elementu dodati notri praktično vajo (ali vsaj tam kjer je to možno), da jih zaposlimo in z zaposlitvijo bi dosegli konstantno aktivnost njihovih možganov).
Imeli so tudi nekaj zanimivih predlogov, kako kaj deluje in zakaj se uporablja. Pri pouku je nekaj učencev ki veliko že vedo o osnovnih elementov in jih znajo uporabljati.
Nekateri so se udeležili tudi elektrotehničnih delavnic.
Animacije in slike so zelo pomagale za predstavo. Morda pa se doda kaj več v živo za prihodnjič.
Kviza na koncu nismo rešili, bodo rešili prihodnjič na začetku (je žal zmanjkalo časa).</p:text>
    <p:extLst>
      <p:ext uri="{C676402C-5697-4E1C-873F-D02D1690AC5C}">
        <p15:threadingInfo timeZoneBias="0"/>
      </p:ext>
      <p:ext uri="http://customooxmlschemas.google.com/">
        <go:slidesCustomData xmlns:go="http://customooxmlschemas.google.com/" commentPostId="AAAAO7qu3DA"/>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1-09-09T19:59:28.144">
    <p:pos x="6000" y="0"/>
    <p:text>Učencem je jasno, da če imamo večjo napetost da bo led dioda bolj svetila in obratno</p:text>
    <p:extLst>
      <p:ext uri="{C676402C-5697-4E1C-873F-D02D1690AC5C}">
        <p15:threadingInfo timeZoneBias="0"/>
      </p:ext>
      <p:ext uri="http://customooxmlschemas.google.com/">
        <go:slidesCustomData xmlns:go="http://customooxmlschemas.google.com/" commentPostId="AAAAO7qu3CY"/>
      </p:ext>
    </p:extLs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21-09-09T19:59:45.326">
    <p:pos x="6000" y="0"/>
    <p:text>Delovanje tipke in stikala je ok, jasno vse</p:text>
    <p:extLst>
      <p:ext uri="{C676402C-5697-4E1C-873F-D02D1690AC5C}">
        <p15:threadingInfo timeZoneBias="0"/>
      </p:ext>
      <p:ext uri="http://customooxmlschemas.google.com/">
        <go:slidesCustomData xmlns:go="http://customooxmlschemas.google.com/" commentPostId="AAAAO7qu3Cc"/>
      </p:ext>
    </p:extLs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1-09-09T20:00:34.080">
    <p:pos x="6000" y="0"/>
    <p:text>Tukaj bo potrebno pri spajkanju še velikokrat kaj ponoviti, omeniti, saj je delovna in polslušalna vnema nekoliko upadla</p:text>
    <p:extLst>
      <p:ext uri="{C676402C-5697-4E1C-873F-D02D1690AC5C}">
        <p15:threadingInfo timeZoneBias="0"/>
      </p:ext>
      <p:ext uri="http://customooxmlschemas.google.com/">
        <go:slidesCustomData xmlns:go="http://customooxmlschemas.google.com/" commentPostId="AAAAO7qu3Cg"/>
      </p:ext>
    </p:extLs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1-09-09T20:01:57.905">
    <p:pos x="6000" y="0"/>
    <p:text>Ena smešna: učence je skrbelo ali bomo imeli dovolj cina :)</p:text>
    <p:extLst>
      <p:ext uri="{C676402C-5697-4E1C-873F-D02D1690AC5C}">
        <p15:threadingInfo timeZoneBias="0"/>
      </p:ext>
      <p:ext uri="http://customooxmlschemas.google.com/">
        <go:slidesCustomData xmlns:go="http://customooxmlschemas.google.com/" commentPostId="AAAAO7qu3Ck"/>
      </p:ext>
    </p:extLs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4" dt="2021-09-09T20:02:49.517">
    <p:pos x="6000" y="0"/>
    <p:text>Skupaj smo ponovili pojme napetost, tok, oznake, enote, ogledali merilni instrument (Vid predstavil)</p:text>
    <p:extLst>
      <p:ext uri="{C676402C-5697-4E1C-873F-D02D1690AC5C}">
        <p15:threadingInfo timeZoneBias="0"/>
      </p:ext>
      <p:ext uri="http://customooxmlschemas.google.com/">
        <go:slidesCustomData xmlns:go="http://customooxmlschemas.google.com/" commentPostId="AAAAO7qu3Co"/>
      </p:ext>
    </p:extLs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5" dt="2021-09-09T20:03:08.910">
    <p:pos x="6000" y="0"/>
    <p:text>Nad tem so bili pa najbolj navdušeni :)</p:text>
    <p:extLst>
      <p:ext uri="{C676402C-5697-4E1C-873F-D02D1690AC5C}">
        <p15:threadingInfo timeZoneBias="0"/>
      </p:ext>
      <p:ext uri="http://customooxmlschemas.google.com/">
        <go:slidesCustomData xmlns:go="http://customooxmlschemas.google.com/" commentPostId="AAAAO7qu3Cs"/>
      </p:ext>
    </p:extLs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6" dt="2021-09-09T20:03:32.076">
    <p:pos x="6000" y="0"/>
    <p:text>Ob vodenju niso imeli nobenih težav narediti vaje</p:text>
    <p:extLst>
      <p:ext uri="{C676402C-5697-4E1C-873F-D02D1690AC5C}">
        <p15:threadingInfo timeZoneBias="0"/>
      </p:ext>
      <p:ext uri="http://customooxmlschemas.google.com/">
        <go:slidesCustomData xmlns:go="http://customooxmlschemas.google.com/" commentPostId="AAAAO7qu3Cw"/>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1-09-09T19:00:26.932">
    <p:pos x="528" y="1150"/>
    <p:text>Poleg slike, bi lahko to naredili tudi v živo (se pravi zvezali preprost električni krog), da bi sami sporbali</p:text>
    <p:extLst>
      <p:ext uri="{C676402C-5697-4E1C-873F-D02D1690AC5C}">
        <p15:threadingInfo timeZoneBias="0"/>
      </p:ext>
      <p:ext uri="http://customooxmlschemas.google.com/">
        <go:slidesCustomData xmlns:go="http://customooxmlschemas.google.com/" commentPostId="AAAAO7fWfNE"/>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1-09-09T19:53:49.753">
    <p:pos x="6000" y="0"/>
    <p:text>Lahko bi živo pokazali več različnih uporov</p:text>
    <p:extLst>
      <p:ext uri="{C676402C-5697-4E1C-873F-D02D1690AC5C}">
        <p15:threadingInfo timeZoneBias="0"/>
      </p:ext>
      <p:ext uri="http://customooxmlschemas.google.com/">
        <go:slidesCustomData xmlns:go="http://customooxmlschemas.google.com/" commentPostId="AAAAO7fWfNI"/>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1-09-09T19:54:42.023">
    <p:pos x="6000" y="0"/>
    <p:text>Lahko bi dejansko vezali prost električni krog, da bi videli razliko (čeprav so si to kar predstavljali)</p:text>
    <p:extLst>
      <p:ext uri="{C676402C-5697-4E1C-873F-D02D1690AC5C}">
        <p15:threadingInfo timeZoneBias="0"/>
      </p:ext>
      <p:ext uri="http://customooxmlschemas.google.com/">
        <go:slidesCustomData xmlns:go="http://customooxmlschemas.google.com/" commentPostId="AAAAO7fWfNM"/>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1-09-09T19:55:22.017">
    <p:pos x="6000" y="0"/>
    <p:text>Tu bi lahko preverili v živo če to res deluje (na kakšnem primeru)</p:text>
    <p:extLst>
      <p:ext uri="{C676402C-5697-4E1C-873F-D02D1690AC5C}">
        <p15:threadingInfo timeZoneBias="0"/>
      </p:ext>
      <p:ext uri="http://customooxmlschemas.google.com/">
        <go:slidesCustomData xmlns:go="http://customooxmlschemas.google.com/" commentPostId="AAAAO7qu3CE"/>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1-09-09T19:56:03.893">
    <p:pos x="528" y="1150"/>
    <p:text>S pomočjo animacije so si učenci predstavljali lažje delovanje (to velja za vse pripravljene animacije)</p:text>
    <p:extLst>
      <p:ext uri="{C676402C-5697-4E1C-873F-D02D1690AC5C}">
        <p15:threadingInfo timeZoneBias="0"/>
      </p:ext>
      <p:ext uri="http://customooxmlschemas.google.com/">
        <go:slidesCustomData xmlns:go="http://customooxmlschemas.google.com/" commentPostId="AAAAO7qu3CI"/>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1-09-09T19:56:19.909">
    <p:pos x="6000" y="0"/>
    <p:text>Prikaz delovanja v živo</p:text>
    <p:extLst>
      <p:ext uri="{C676402C-5697-4E1C-873F-D02D1690AC5C}">
        <p15:threadingInfo timeZoneBias="0"/>
      </p:ext>
      <p:ext uri="http://customooxmlschemas.google.com/">
        <go:slidesCustomData xmlns:go="http://customooxmlschemas.google.com/" commentPostId="AAAAO7qu3CM"/>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1-09-09T19:57:28.957">
    <p:pos x="6000" y="0"/>
    <p:text>Morda prikaz tuljave v živo (Vid je pokazal kje bi lahko videli tuljavo če bi razdrli kabel za priklop monitorja), bili so navdušeni</p:text>
    <p:extLst>
      <p:ext uri="{C676402C-5697-4E1C-873F-D02D1690AC5C}">
        <p15:threadingInfo timeZoneBias="0"/>
      </p:ext>
      <p:ext uri="http://customooxmlschemas.google.com/">
        <go:slidesCustomData xmlns:go="http://customooxmlschemas.google.com/" commentPostId="AAAAO7qu3CQ"/>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1-09-09T19:58:34.003">
    <p:pos x="6000" y="0"/>
    <p:text>Tukaj je res potrebno poudariti pojem dioda, led dioda in fotodioda, hitro zamešajo.....Vid je lepo pojasnil tudi kar se tiče priključkov</p:text>
    <p:extLst>
      <p:ext uri="{C676402C-5697-4E1C-873F-D02D1690AC5C}">
        <p15:threadingInfo timeZoneBias="0"/>
      </p:ext>
      <p:ext uri="http://customooxmlschemas.google.com/">
        <go:slidesCustomData xmlns:go="http://customooxmlschemas.google.com/" commentPostId="AAAAO7qu3C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sl-S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Kako določimo vrednost upora? Klasični upor roke ima na ohišju narisane barvne črtice, ki prikazujejo njegovo upornost. Tako upornost lahko izračunamo z barvno uporovno lestvico, ki vsaki barvi določi številko med  0 in 9. Upornost določimo tako, da glede na barve zapišemo števke eno za drugo, ki predstavljajo upornost. Predzadnja črtica nam pove število ničel, zadnja pa toleranco upornosti (za koliko se lahko upornost razlikuje od te, ki je napisana s črticami). Primer, zgornjega upora, lahko zapišemo: </a:t>
            </a:r>
            <a:endParaRPr b="0"/>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Rjava (1), črna (0), rdeča (dve ničli 00) in zlata (5% toleranca) kar znaša:</a:t>
            </a:r>
            <a:endParaRPr b="0"/>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1000 ± 5% = 1000 Ω ± 5%.</a:t>
            </a:r>
            <a:endParaRPr b="0"/>
          </a:p>
          <a:p>
            <a:pPr indent="0" lvl="0" marL="0" rtl="0" algn="l">
              <a:lnSpc>
                <a:spcPct val="100000"/>
              </a:lnSpc>
              <a:spcBef>
                <a:spcPts val="0"/>
              </a:spcBef>
              <a:spcAft>
                <a:spcPts val="0"/>
              </a:spcAft>
              <a:buSzPts val="1400"/>
              <a:buNone/>
            </a:pPr>
            <a:br>
              <a:rPr lang="sl-SI"/>
            </a:br>
            <a:endParaRPr/>
          </a:p>
        </p:txBody>
      </p:sp>
      <p:sp>
        <p:nvSpPr>
          <p:cNvPr id="179" name="Google Shape;17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Fotoupor je upor, katerega upornost se spreminja glede na osvetljenost. Njegova upornost je najvišja v temi, ko pa nanj posvetimo, se mu upornost zniža glede na jakost svetlobe. Uporablja se ga kot senzor svetlobe. Na prvi sliki imamo simbol, ki ga srečamo za fotoupore.</a:t>
            </a:r>
            <a:endParaRPr/>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Druga slika pa prikazuje kako fotoupor izgleda v živo.</a:t>
            </a:r>
            <a:endParaRPr b="0"/>
          </a:p>
          <a:p>
            <a:pPr indent="0" lvl="0" marL="0" rtl="0" algn="l">
              <a:lnSpc>
                <a:spcPct val="100000"/>
              </a:lnSpc>
              <a:spcBef>
                <a:spcPts val="0"/>
              </a:spcBef>
              <a:spcAft>
                <a:spcPts val="0"/>
              </a:spcAft>
              <a:buSzPts val="1400"/>
              <a:buNone/>
            </a:pPr>
            <a:br>
              <a:rPr lang="sl-SI"/>
            </a:br>
            <a:endParaRPr/>
          </a:p>
        </p:txBody>
      </p:sp>
      <p:sp>
        <p:nvSpPr>
          <p:cNvPr id="186" name="Google Shape;18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l-SI"/>
              <a:t>Animacija prikazuje, kako lahko s fotouporom ter spremembo svetlobe prižigamo svetlečo diodo.</a:t>
            </a:r>
            <a:endParaRPr/>
          </a:p>
        </p:txBody>
      </p:sp>
      <p:sp>
        <p:nvSpPr>
          <p:cNvPr id="194" name="Google Shape;19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NTC upor je upor, katerega upornost se spreminja s temperaturo. Z višanjem temperature se mu upornost zmanjšuje. Zato tudi ime NTC – negativni temperaturni koeficient. Uporabljamo ga kot elektronski senzor temperature. Na prvi sliki je simbol, ki ga srečamo v električnih shemah. </a:t>
            </a:r>
            <a:endParaRPr/>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Na drugi sliki pa vidimo kako NTC upor izgleda v živo.</a:t>
            </a:r>
            <a:endParaRPr b="0"/>
          </a:p>
          <a:p>
            <a:pPr indent="0" lvl="0" marL="0" rtl="0" algn="l">
              <a:lnSpc>
                <a:spcPct val="100000"/>
              </a:lnSpc>
              <a:spcBef>
                <a:spcPts val="0"/>
              </a:spcBef>
              <a:spcAft>
                <a:spcPts val="0"/>
              </a:spcAft>
              <a:buSzPts val="1400"/>
              <a:buNone/>
            </a:pPr>
            <a:br>
              <a:rPr lang="sl-SI"/>
            </a:br>
            <a:endParaRPr/>
          </a:p>
        </p:txBody>
      </p:sp>
      <p:sp>
        <p:nvSpPr>
          <p:cNvPr id="202" name="Google Shape;20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Kondenzator je električni element, ki shranjuje električno energijo. Če v njega teče električni naboj oz. tok, kondenzator ta naboj shranjuje in se polni z električno energijo. Količina shranjene energije se kaže v napetosti na kondenzatorju. Tudi, če odstranimo vir toka, se energija v njem in s tem tudi napetost ohranja. Kondenzator se začne praznit, ko na njega priključimo nek porabnik (npr., upor), ki povzroči odtekanje naboja. Poznamo dve vrsti kondenzatorjev, nepolarizirane (navadne) in polarizirane (elektrolitske). Razlika med njimi je v tem, da moramo pri polariziranih paziti na polariteto napetosti, na katero jih priklopimo. Zato imajo označeno polariteto sponk.</a:t>
            </a:r>
            <a:endParaRPr b="0"/>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Osnovni kondenzator lahko izdelamo tako, da vzamemo dve plošči, ki jih približamo eni drugi. Na to spominja tudi njegov simbol. Na prvi levi sliki zgoraj vidimo simbol navadnega kondenzatorja, na drugi desni zgoraj pa elektrolitskega kondenzatorja.</a:t>
            </a:r>
            <a:endParaRPr b="0"/>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Kot vidimo je na drugem simbolu narisan plus. Ta plus pomeni kako je kondenzator polariziran in je treba paziti kako se ga v vezju priključi, saj če je napačno ne dela ali pa ga lahko celo raznese. Na spodnji sliki pa sta prikazana oba kondenzatorja (levo navadni, desno elektrolitski).</a:t>
            </a:r>
            <a:endParaRPr b="0"/>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Vidimo, da ima kondenzator na ohišju neke simbole, te simboli nam povejo kakšno vrednost imajo v našem primeru 47µF in kolikšna je maksimalna napetost na kateri lahko kondenzator deluje. Prav tako ima včasih ob strani narisane črte -, kar pomeni da je tam negativno polariziran. </a:t>
            </a:r>
            <a:endParaRPr b="0"/>
          </a:p>
          <a:p>
            <a:pPr indent="0" lvl="0" marL="0" marR="0" rtl="0" algn="l">
              <a:lnSpc>
                <a:spcPct val="100000"/>
              </a:lnSpc>
              <a:spcBef>
                <a:spcPts val="0"/>
              </a:spcBef>
              <a:spcAft>
                <a:spcPts val="0"/>
              </a:spcAft>
              <a:buClr>
                <a:schemeClr val="dk1"/>
              </a:buClr>
              <a:buSzPts val="1200"/>
              <a:buFont typeface="Calibri"/>
              <a:buNone/>
            </a:pPr>
            <a:br>
              <a:rPr lang="sl-SI"/>
            </a:br>
            <a:r>
              <a:rPr lang="sl-SI"/>
              <a:t>Animacija: https://www.mozaweb.com/sl/Extra-3D_animacije-Kondenzator-260280</a:t>
            </a:r>
            <a:endParaRPr/>
          </a:p>
          <a:p>
            <a:pPr indent="0" lvl="0" marL="0" rtl="0" algn="l">
              <a:lnSpc>
                <a:spcPct val="100000"/>
              </a:lnSpc>
              <a:spcBef>
                <a:spcPts val="0"/>
              </a:spcBef>
              <a:spcAft>
                <a:spcPts val="0"/>
              </a:spcAft>
              <a:buSzPts val="1400"/>
              <a:buNone/>
            </a:pPr>
            <a:br>
              <a:rPr lang="sl-SI"/>
            </a:br>
            <a:br>
              <a:rPr lang="sl-SI"/>
            </a:br>
            <a:endParaRPr/>
          </a:p>
        </p:txBody>
      </p:sp>
      <p:sp>
        <p:nvSpPr>
          <p:cNvPr id="210" name="Google Shape;21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Tuljava je električni element, ki shranjuje magnetno energijo. Če nanjo priklopimo napetost, začne v njo teči električni tok, ki povzroči magnetno polje. Tudi če električni tokokrog prekinemo, je v njej še vedno shranjena magnetna energija, ki poganja električni tok še naprej. V tem primeru se lahko na njej pojavi visoka napetost, ki lahko povzroči iskrenje. Rečemo tudi, da se tuljava upira hitrim spremembam toka, zato jo imenujemo tudi dušilka. Izdelamo jo kot navitje žice na jedru, na kar nas spominja tudi simbol na zgornji sliki.</a:t>
            </a:r>
            <a:endParaRPr/>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V živo pa izgleda, kot na spodnji sliki.</a:t>
            </a:r>
            <a:endParaRPr b="0"/>
          </a:p>
          <a:p>
            <a:pPr indent="0" lvl="0" marL="0" rtl="0" algn="l">
              <a:lnSpc>
                <a:spcPct val="100000"/>
              </a:lnSpc>
              <a:spcBef>
                <a:spcPts val="0"/>
              </a:spcBef>
              <a:spcAft>
                <a:spcPts val="0"/>
              </a:spcAft>
              <a:buSzPts val="1400"/>
              <a:buNone/>
            </a:pPr>
            <a:br>
              <a:rPr lang="sl-SI"/>
            </a:br>
            <a:endParaRPr/>
          </a:p>
        </p:txBody>
      </p:sp>
      <p:sp>
        <p:nvSpPr>
          <p:cNvPr id="227" name="Google Shape;22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l-SI"/>
              <a:t>Animacija prikazuje, kako se okoli tuljave naredi magnetno polje, ko skozi njo teče tok. Posledično se začnejo žičke obračati.</a:t>
            </a:r>
            <a:endParaRPr/>
          </a:p>
        </p:txBody>
      </p:sp>
      <p:sp>
        <p:nvSpPr>
          <p:cNvPr id="235" name="Google Shape;23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Dioda je elektronski element z dvema priključkoma in sicer pozitivnim, ki ga imenujemo anoda in negativnim, ki ga imenujemo katoda. Za razliko od upora, dioda prevaja različno glede na to, kako jo priklopimo na vir. Če damo pozitivni pol baterije na anodo (+), negativnega pa na katodo (-), dioda zelo dobro prevaja tok, v drugo smer pa ne. Če tega toka ne bi omejili z uporom, bi bil lahko tok tolikšen, da bi diodo skurili. Diodo si lahko predstavljate kot elektronski ventil, ki prepušča tok samo v eno smer. Je izredno uporaben element za različne namene kot elektronske ventile in tudi drugje, saj so v obliki diod izdelane tudi svetleče diode (LED) in svetlobni senzorji. Na zgornji sliki vidimo simbol za diodo v električnih shemah. </a:t>
            </a:r>
            <a:endParaRPr/>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Spodnja slika pa prikazuje diodo v živo. Vidimo, da ima na desni strani ožji sivi del, ki prikazuje negativni priključek (katodo) diode.</a:t>
            </a:r>
            <a:endParaRPr b="0"/>
          </a:p>
          <a:p>
            <a:pPr indent="0" lvl="0" marL="0" rtl="0" algn="l">
              <a:lnSpc>
                <a:spcPct val="100000"/>
              </a:lnSpc>
              <a:spcBef>
                <a:spcPts val="0"/>
              </a:spcBef>
              <a:spcAft>
                <a:spcPts val="0"/>
              </a:spcAft>
              <a:buSzPts val="1400"/>
              <a:buNone/>
            </a:pPr>
            <a:br>
              <a:rPr lang="sl-SI"/>
            </a:br>
            <a:endParaRPr b="0"/>
          </a:p>
          <a:p>
            <a:pPr indent="0" lvl="0" marL="0" rtl="0" algn="l">
              <a:lnSpc>
                <a:spcPct val="100000"/>
              </a:lnSpc>
              <a:spcBef>
                <a:spcPts val="0"/>
              </a:spcBef>
              <a:spcAft>
                <a:spcPts val="0"/>
              </a:spcAft>
              <a:buSzPts val="1400"/>
              <a:buNone/>
            </a:pPr>
            <a:br>
              <a:rPr lang="sl-SI"/>
            </a:br>
            <a:endParaRPr/>
          </a:p>
        </p:txBody>
      </p:sp>
      <p:sp>
        <p:nvSpPr>
          <p:cNvPr id="242" name="Google Shape;24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l-SI"/>
              <a:t>Animacija prikazuje, kako dioda v eno smer prepušča tok v drugo pa ne.</a:t>
            </a:r>
            <a:endParaRPr/>
          </a:p>
        </p:txBody>
      </p:sp>
      <p:sp>
        <p:nvSpPr>
          <p:cNvPr id="250" name="Google Shape;25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Fotodioda je polprevodniški element, ki deluje tako, da ko na njega posveti svetloba skozi njo steče električni tok. Ima isto pozitivno sponko, ki je anoda in negativno, ki je katoda. Na zgornji sliki vidimo simbol, ki ga najdemo v električnih shemah za fotodiodo. </a:t>
            </a:r>
            <a:endParaRPr/>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V živo pa izgleda tako, kot je na spodnji sliki. Kot vidimo ima en priključek daljši kot drugi, ta priključek je pozitivni oz. anoda.</a:t>
            </a:r>
            <a:endParaRPr b="0"/>
          </a:p>
          <a:p>
            <a:pPr indent="0" lvl="0" marL="0" rtl="0" algn="l">
              <a:lnSpc>
                <a:spcPct val="100000"/>
              </a:lnSpc>
              <a:spcBef>
                <a:spcPts val="0"/>
              </a:spcBef>
              <a:spcAft>
                <a:spcPts val="0"/>
              </a:spcAft>
              <a:buSzPts val="1400"/>
              <a:buNone/>
            </a:pPr>
            <a:br>
              <a:rPr lang="sl-SI"/>
            </a:br>
            <a:endParaRPr b="0"/>
          </a:p>
          <a:p>
            <a:pPr indent="0" lvl="0" marL="0" rtl="0" algn="l">
              <a:lnSpc>
                <a:spcPct val="100000"/>
              </a:lnSpc>
              <a:spcBef>
                <a:spcPts val="0"/>
              </a:spcBef>
              <a:spcAft>
                <a:spcPts val="0"/>
              </a:spcAft>
              <a:buSzPts val="1400"/>
              <a:buNone/>
            </a:pPr>
            <a:br>
              <a:rPr lang="sl-SI"/>
            </a:br>
            <a:endParaRPr/>
          </a:p>
        </p:txBody>
      </p:sp>
      <p:sp>
        <p:nvSpPr>
          <p:cNvPr id="257" name="Google Shape;25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l-SI"/>
              <a:t>Animacija prikazuje delovanje fotodiode in sicer, ko na njo posveti svetloba spusti električni tok in tako se prižge žarnica.</a:t>
            </a:r>
            <a:endParaRPr/>
          </a:p>
        </p:txBody>
      </p:sp>
      <p:sp>
        <p:nvSpPr>
          <p:cNvPr id="265" name="Google Shape;26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Svetleča dioda ali kakor jo drugače poimenujemo LED dioda je polprevodniški element, ki ima isto nalogo kot navadna naloga. Ima ma eno prednost, da ko skozi njo teče tok sveti. Zato jo lahko uporabljamo za razne indikatorje. Ima isto pozitivno sponko, ki je anoda in negativno, ki je katoda. Simbol svetleče diode v električnih shemah je na zgornji sliki.</a:t>
            </a:r>
            <a:endParaRPr/>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V živo pa izgleda tako, kot je na spodnji sliki. Kot vidimo ima en priključek daljši kot drugi, ta priključek je pozitivni oz. anoda. </a:t>
            </a:r>
            <a:endParaRPr b="0"/>
          </a:p>
          <a:p>
            <a:pPr indent="0" lvl="0" marL="0" rtl="0" algn="l">
              <a:lnSpc>
                <a:spcPct val="100000"/>
              </a:lnSpc>
              <a:spcBef>
                <a:spcPts val="0"/>
              </a:spcBef>
              <a:spcAft>
                <a:spcPts val="0"/>
              </a:spcAft>
              <a:buSzPts val="1400"/>
              <a:buNone/>
            </a:pPr>
            <a:br>
              <a:rPr lang="sl-SI"/>
            </a:br>
            <a:endParaRPr b="0"/>
          </a:p>
          <a:p>
            <a:pPr indent="0" lvl="0" marL="0" rtl="0" algn="l">
              <a:lnSpc>
                <a:spcPct val="100000"/>
              </a:lnSpc>
              <a:spcBef>
                <a:spcPts val="0"/>
              </a:spcBef>
              <a:spcAft>
                <a:spcPts val="0"/>
              </a:spcAft>
              <a:buSzPts val="1400"/>
              <a:buNone/>
            </a:pPr>
            <a:br>
              <a:rPr lang="sl-SI"/>
            </a:br>
            <a:endParaRPr/>
          </a:p>
        </p:txBody>
      </p:sp>
      <p:sp>
        <p:nvSpPr>
          <p:cNvPr id="273" name="Google Shape;27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l-SI"/>
              <a:t>Animacija prikazuje kako LED deluje, ko je priključena pravilno in napačno.</a:t>
            </a:r>
            <a:endParaRPr/>
          </a:p>
        </p:txBody>
      </p:sp>
      <p:sp>
        <p:nvSpPr>
          <p:cNvPr id="281" name="Google Shape;28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Tipke in stikala se v elektrotehniki uporabljajo za sklenitev oz. razklenitev električnega tokokroga. Če povemo bolj po domače za vklop in izklop vezja. Razlika je, da stikalo, ko ga sklenemo deluje dokler ga ne razklenemo, med tem ko vezje pri tipki deluje samo toliko časa kot je tipka pritisnjena. Simbola za električno shemo sta na zgornji slikah.</a:t>
            </a:r>
            <a:endParaRPr/>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V živo pa izgledata kot na spodnjih slikah. Levo je tipka, desno pa stikalo.</a:t>
            </a:r>
            <a:endParaRPr/>
          </a:p>
        </p:txBody>
      </p:sp>
      <p:sp>
        <p:nvSpPr>
          <p:cNvPr id="288" name="Google Shape;28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Tranzistor je polprevodniški element s tremi priključki in sicer baza, emitor in kolektor. Uporabljamo ga za ojačevanje tokov, preklapljanje, itd. Omogoča nam, da s tokom na bazi uravnavamo tok med drugima dvema priključkoma.  Simbol za električne sheme je na prvi sliki.</a:t>
            </a:r>
            <a:endParaRPr/>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V živo pa izgleda, kot na drugi sliki.</a:t>
            </a:r>
            <a:endParaRPr b="0"/>
          </a:p>
          <a:p>
            <a:pPr indent="0" lvl="0" marL="0" rtl="0" algn="l">
              <a:lnSpc>
                <a:spcPct val="100000"/>
              </a:lnSpc>
              <a:spcBef>
                <a:spcPts val="0"/>
              </a:spcBef>
              <a:spcAft>
                <a:spcPts val="0"/>
              </a:spcAft>
              <a:buSzPts val="1400"/>
              <a:buNone/>
            </a:pPr>
            <a:br>
              <a:rPr lang="sl-SI"/>
            </a:br>
            <a:endParaRPr b="0"/>
          </a:p>
          <a:p>
            <a:pPr indent="0" lvl="0" marL="0" rtl="0" algn="l">
              <a:lnSpc>
                <a:spcPct val="100000"/>
              </a:lnSpc>
              <a:spcBef>
                <a:spcPts val="0"/>
              </a:spcBef>
              <a:spcAft>
                <a:spcPts val="0"/>
              </a:spcAft>
              <a:buSzPts val="1400"/>
              <a:buNone/>
            </a:pPr>
            <a:br>
              <a:rPr lang="sl-SI"/>
            </a:br>
            <a:endParaRPr/>
          </a:p>
        </p:txBody>
      </p:sp>
      <p:sp>
        <p:nvSpPr>
          <p:cNvPr id="298" name="Google Shape;29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l-SI"/>
              <a:t>Animacija prikazuje tranzistor kot stikalo.</a:t>
            </a:r>
            <a:endParaRPr/>
          </a:p>
        </p:txBody>
      </p:sp>
      <p:sp>
        <p:nvSpPr>
          <p:cNvPr id="306" name="Google Shape;30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Senzor vode, deluje tako, da ko senzor zazna vodo se mu njegova upornost spremeni in tako vpliva na omejitev toka. Se pravi, da deluje zelo podobno kot fotoupor samo, da se mu ne spremeni upornost pri svetlobi temveč pri stiku z vodo. Na prvi sliki je simbol v električni shemi za senzor vode.</a:t>
            </a:r>
            <a:endParaRPr/>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V živo pa izgleda tako, kot na drugi sliki.</a:t>
            </a:r>
            <a:endParaRPr b="0"/>
          </a:p>
          <a:p>
            <a:pPr indent="0" lvl="0" marL="0" rtl="0" algn="l">
              <a:lnSpc>
                <a:spcPct val="100000"/>
              </a:lnSpc>
              <a:spcBef>
                <a:spcPts val="0"/>
              </a:spcBef>
              <a:spcAft>
                <a:spcPts val="0"/>
              </a:spcAft>
              <a:buSzPts val="1400"/>
              <a:buNone/>
            </a:pPr>
            <a:br>
              <a:rPr lang="sl-SI"/>
            </a:br>
            <a:endParaRPr/>
          </a:p>
        </p:txBody>
      </p:sp>
      <p:sp>
        <p:nvSpPr>
          <p:cNvPr id="314" name="Google Shape;31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Priključke uporabljamo, da bomo na njih priključili nek vir na katerem bo naše vezje delalo. Ali bo to baterija ali pa laboratorijski napajalnik. Na zgornji sliki imamo simbol za baterijo za sama priključke pa ne, vendar moramo vedeti, da bomo priključke uporabljali pri laboratorijskem napajalniku.</a:t>
            </a:r>
            <a:endParaRPr/>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Na spodnjih slikah imamo kako izgledajo priključki v živo. Na levi strani za napajalni vir, na desni pa za baterije.</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br>
              <a:rPr lang="sl-SI"/>
            </a:br>
            <a:endParaRPr b="0"/>
          </a:p>
          <a:p>
            <a:pPr indent="0" lvl="0" marL="0" rtl="0" algn="l">
              <a:lnSpc>
                <a:spcPct val="100000"/>
              </a:lnSpc>
              <a:spcBef>
                <a:spcPts val="0"/>
              </a:spcBef>
              <a:spcAft>
                <a:spcPts val="0"/>
              </a:spcAft>
              <a:buSzPts val="1400"/>
              <a:buNone/>
            </a:pPr>
            <a:br>
              <a:rPr lang="sl-SI"/>
            </a:br>
            <a:endParaRPr/>
          </a:p>
        </p:txBody>
      </p:sp>
      <p:sp>
        <p:nvSpPr>
          <p:cNvPr id="322" name="Google Shape;32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Ker bomo pri naših vajah uporabljali tudi orodja ne samo električne elemente bomo na hitro opisali še te. Prvi izmed njih je spajkalnik in špice za njega. Spajkalnik se uporablja  spajkanje elementov na vezje. Tako jih pritrdimo na vezje in omogočimo povezavo. Zato je treba paziti, ko spajkamo, da ne naredimo kratkega stika. Ker sam spajkalnik ne moremo uporabljati za spajkanje električnih elementov uporabljamo še cin, kateri se raztopi in tako pritrdi elemente. Razne špice pa uporabljamo glede nato, kakšne električne komponente spajkamo. Na zgornjih slikah je kako vse izgleda. Prve dve sliki sta spajkalnik in spajkalne špice, tretja slika pa prikazuje cin.</a:t>
            </a:r>
            <a:endParaRPr b="0"/>
          </a:p>
          <a:p>
            <a:pPr indent="0" lvl="0" marL="0" rtl="0" algn="l">
              <a:lnSpc>
                <a:spcPct val="100000"/>
              </a:lnSpc>
              <a:spcBef>
                <a:spcPts val="0"/>
              </a:spcBef>
              <a:spcAft>
                <a:spcPts val="0"/>
              </a:spcAft>
              <a:buSzPts val="1400"/>
              <a:buNone/>
            </a:pPr>
            <a:br>
              <a:rPr lang="sl-SI"/>
            </a:br>
            <a:endParaRPr/>
          </a:p>
        </p:txBody>
      </p:sp>
      <p:sp>
        <p:nvSpPr>
          <p:cNvPr id="331" name="Google Shape;33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Multimeter je osnovni merilni inštrument vsake elektronike. Z njim lahko merimo napetosti, tokove, upornosti, kapacitivnosti, itd. Kako pa se delajo posamezne meritve pa bomo izvedeli v prihodnjih vajah, kjer bomo tudi uporabljali ta inštrument. Simbola za ampermeter (ampermeter je eden izmed merilnikov multimetra, ki ga uporabljamo za merjenje toka) in voltmeter (voltmeter je eden izmed merilnikov multimetra, ki ga uporabljamo za merjenje napetosti) sta na zgornjih slikah. Levo je ampermeter, desno pa voltmeter.</a:t>
            </a:r>
            <a:endParaRPr/>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Multimeter pa dejansko izgleda, kot na sliki spodaj.</a:t>
            </a:r>
            <a:endParaRPr b="0"/>
          </a:p>
          <a:p>
            <a:pPr indent="0" lvl="0" marL="0" rtl="0" algn="l">
              <a:lnSpc>
                <a:spcPct val="100000"/>
              </a:lnSpc>
              <a:spcBef>
                <a:spcPts val="0"/>
              </a:spcBef>
              <a:spcAft>
                <a:spcPts val="0"/>
              </a:spcAft>
              <a:buSzPts val="1400"/>
              <a:buNone/>
            </a:pPr>
            <a:br>
              <a:rPr lang="sl-SI"/>
            </a:br>
            <a:endParaRPr/>
          </a:p>
        </p:txBody>
      </p:sp>
      <p:sp>
        <p:nvSpPr>
          <p:cNvPr id="340" name="Google Shape;34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Laboratorijski napajalnik je električna naprava, ki bo poleg baterije napajalo naše vezje za delovanje. Bolj natančno uporabo pa se bomo naučili v naslednjih vajah, kjer ga bomo uporabljali. Simbol v električni shemi za napajalnik je na prvi sliki.</a:t>
            </a:r>
            <a:endParaRPr b="0"/>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V živo pa izgleda, kot na drugi sliki.</a:t>
            </a:r>
            <a:br>
              <a:rPr lang="sl-SI"/>
            </a:br>
            <a:endParaRPr/>
          </a:p>
        </p:txBody>
      </p:sp>
      <p:sp>
        <p:nvSpPr>
          <p:cNvPr id="349" name="Google Shape;34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sl-SI"/>
              <a:t>Ker želimo izmeriti napetost našega napajalnika, moramo najprej vedeti nekatere stvari preden začnemo delati. Na začetku poglavja smo izvedeli, da se napetost označuje z U in da je njena enota Volt (V). Zato vemo, da bomo multimeter nastavili na V, da  lahko merimo napetost. Toda na kateri V sedaj, če pa imamo dva. No zato moramo vedeti, kakšen je naš napajalnik in ker vemo, da je enosmerni oz. DC, vemo tudi kakšna je oznaka zato in sicer to oznako vidimo na prvi sliki. Pozorni moramo biti še na eno stvar pri multimetru in sicer kako ga sedaj povezati, saj ima kar tri priključke na dnu. No nad vsakim priključkom piše kaj lahko merimo treti priključek pa prikazuje ozemljitev oz. negativno sponko. Kako pravilno povezati multimeter prikazujeta tudi druga in tretja slika (prva na naslednjem slajdu). Sedaj, ko vemo kako kako je multimeter priključen ga še povežemo z napajalnikom. Kar prikazuje slik tri (prva na naslednjem slajdu). POZOR: če ne vemo kakšno napetost bomo merili in kako v naprej nastaviti skalo, začnemo z najvišjo možno in znižujemo proti pravi, ker v našem primeru vemo, da ne more biti več kot 20V. Lahko skalo nastavimo takoj na 20V. </a:t>
            </a:r>
            <a:endParaRPr/>
          </a:p>
          <a:p>
            <a:pPr indent="-228600" lvl="0" marL="457200" marR="0" rtl="0" algn="l">
              <a:lnSpc>
                <a:spcPct val="100000"/>
              </a:lnSpc>
              <a:spcBef>
                <a:spcPts val="0"/>
              </a:spcBef>
              <a:spcAft>
                <a:spcPts val="0"/>
              </a:spcAft>
              <a:buSzPts val="1400"/>
              <a:buNone/>
            </a:pPr>
            <a:r>
              <a:rPr lang="sl-SI"/>
              <a:t>Sedaj, ko imamo vse povezano, lahko z levim gumbom (VOLTAGE) spreminjamo napetost, z desnim (CURRENT) pa tok. Ker vezje potrebuje tudi nekaj toka, da deluje moramo desno tipko malo zavrteti v desno, ker če bo preveč v levo napajalnik nebo delal. </a:t>
            </a:r>
            <a:endParaRPr/>
          </a:p>
          <a:p>
            <a:pPr indent="-228600" lvl="0" marL="457200" marR="0" rtl="0" algn="l">
              <a:lnSpc>
                <a:spcPct val="100000"/>
              </a:lnSpc>
              <a:spcBef>
                <a:spcPts val="0"/>
              </a:spcBef>
              <a:spcAft>
                <a:spcPts val="0"/>
              </a:spcAft>
              <a:buSzPts val="1400"/>
              <a:buNone/>
            </a:pPr>
            <a:r>
              <a:rPr lang="sl-SI"/>
              <a:t>Ko pomerimo napetost, lahko izmerimo še tok kratkega stika napajalnika. Ker vemo da je enota za tok Amper (A), nastavimo naš multimeter na A. Vendar tudi sedaj ne vemo kako velik bo tok, ko bomo na napajalnik priključili multimeter. Zato moramo nastaviti na najvišjo vrednost, kar je 10A. Prav tako moramo zato spremeniti priključke na multimetru. Povezavo inštrumenta z napajalnikom in kako se nastavi multimeter prikazuje slika štiri (druga na drugi strani). Tako smo izmeri tok kratkega stika našega napajalnika.</a:t>
            </a:r>
            <a:endParaRPr/>
          </a:p>
        </p:txBody>
      </p:sp>
      <p:sp>
        <p:nvSpPr>
          <p:cNvPr id="357" name="Google Shape;357;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sl-S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Za na konec pa še orodje s katerim si bodo pomagali, za prijemanje elementov, ko bodo vroči se bo uporabljala pinceta, če bo pa kakšna žička predolga pa se uporabijo klešče, da se skrajšajo. Na zgornjih slikah vidimo kako izgledajo.</a:t>
            </a:r>
            <a:endParaRPr/>
          </a:p>
        </p:txBody>
      </p:sp>
      <p:sp>
        <p:nvSpPr>
          <p:cNvPr id="375" name="Google Shape;37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l-SI"/>
              <a:t>1. </a:t>
            </a:r>
            <a:r>
              <a:rPr b="0" i="0" lang="sl-SI" sz="1200" u="none" strike="noStrike">
                <a:solidFill>
                  <a:schemeClr val="dk1"/>
                </a:solidFill>
                <a:latin typeface="Calibri"/>
                <a:ea typeface="Calibri"/>
                <a:cs typeface="Calibri"/>
                <a:sym typeface="Calibri"/>
              </a:rPr>
              <a:t>56000 Ω ± 5%, 2. NTC upor, </a:t>
            </a:r>
            <a:endParaRPr/>
          </a:p>
        </p:txBody>
      </p:sp>
      <p:sp>
        <p:nvSpPr>
          <p:cNvPr id="383" name="Google Shape;38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l-SI"/>
              <a:t>3. Če na njega priključimo nek vir začne shranjevati naboj in se tako polni.</a:t>
            </a:r>
            <a:endParaRPr/>
          </a:p>
          <a:p>
            <a:pPr indent="0" lvl="0" marL="0" rtl="0" algn="l">
              <a:lnSpc>
                <a:spcPct val="100000"/>
              </a:lnSpc>
              <a:spcBef>
                <a:spcPts val="0"/>
              </a:spcBef>
              <a:spcAft>
                <a:spcPts val="0"/>
              </a:spcAft>
              <a:buSzPts val="1400"/>
              <a:buNone/>
            </a:pPr>
            <a:r>
              <a:rPr lang="sl-SI"/>
              <a:t>4. Pravilen odgovor je tretja slika.</a:t>
            </a:r>
            <a:endParaRPr/>
          </a:p>
        </p:txBody>
      </p:sp>
      <p:sp>
        <p:nvSpPr>
          <p:cNvPr id="391" name="Google Shape;39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l-SI"/>
              <a:t>5. Anoda</a:t>
            </a:r>
            <a:endParaRPr/>
          </a:p>
          <a:p>
            <a:pPr indent="0" lvl="0" marL="0" rtl="0" algn="l">
              <a:lnSpc>
                <a:spcPct val="100000"/>
              </a:lnSpc>
              <a:spcBef>
                <a:spcPts val="0"/>
              </a:spcBef>
              <a:spcAft>
                <a:spcPts val="0"/>
              </a:spcAft>
              <a:buSzPts val="1400"/>
              <a:buNone/>
            </a:pPr>
            <a:r>
              <a:rPr lang="sl-SI"/>
              <a:t>6. LED dioda</a:t>
            </a:r>
            <a:endParaRPr/>
          </a:p>
        </p:txBody>
      </p:sp>
      <p:sp>
        <p:nvSpPr>
          <p:cNvPr id="401" name="Google Shape;401;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l-SI"/>
              <a:t>7. Za vklop in izklop vezja.</a:t>
            </a:r>
            <a:endParaRPr/>
          </a:p>
          <a:p>
            <a:pPr indent="0" lvl="0" marL="0" marR="0" rtl="0" algn="l">
              <a:lnSpc>
                <a:spcPct val="100000"/>
              </a:lnSpc>
              <a:spcBef>
                <a:spcPts val="0"/>
              </a:spcBef>
              <a:spcAft>
                <a:spcPts val="0"/>
              </a:spcAft>
              <a:buClr>
                <a:schemeClr val="dk1"/>
              </a:buClr>
              <a:buSzPts val="1200"/>
              <a:buFont typeface="Calibri"/>
              <a:buNone/>
            </a:pPr>
            <a:r>
              <a:rPr lang="sl-SI"/>
              <a:t>8. Baza, kolektor, emitor</a:t>
            </a:r>
            <a:endParaRPr/>
          </a:p>
          <a:p>
            <a:pPr indent="0" lvl="0" marL="0" rtl="0" algn="l">
              <a:lnSpc>
                <a:spcPct val="100000"/>
              </a:lnSpc>
              <a:spcBef>
                <a:spcPts val="0"/>
              </a:spcBef>
              <a:spcAft>
                <a:spcPts val="0"/>
              </a:spcAft>
              <a:buSzPts val="1400"/>
              <a:buNone/>
            </a:pPr>
            <a:r>
              <a:t/>
            </a:r>
            <a:endParaRPr/>
          </a:p>
        </p:txBody>
      </p:sp>
      <p:sp>
        <p:nvSpPr>
          <p:cNvPr id="408" name="Google Shape;40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l-SI"/>
              <a:t>9. Ko začuti vodo, se mu spremeni upornost in tako vpliva na omejitev toka.</a:t>
            </a:r>
            <a:endParaRPr/>
          </a:p>
          <a:p>
            <a:pPr indent="0" lvl="0" marL="0" marR="0" rtl="0" algn="l">
              <a:lnSpc>
                <a:spcPct val="100000"/>
              </a:lnSpc>
              <a:spcBef>
                <a:spcPts val="0"/>
              </a:spcBef>
              <a:spcAft>
                <a:spcPts val="0"/>
              </a:spcAft>
              <a:buClr>
                <a:schemeClr val="dk1"/>
              </a:buClr>
              <a:buSzPts val="1200"/>
              <a:buFont typeface="Calibri"/>
              <a:buNone/>
            </a:pPr>
            <a:r>
              <a:rPr lang="sl-SI"/>
              <a:t>10. Spajkalnik in cin</a:t>
            </a:r>
            <a:endParaRPr/>
          </a:p>
          <a:p>
            <a:pPr indent="0" lvl="0" marL="0" rtl="0" algn="l">
              <a:lnSpc>
                <a:spcPct val="100000"/>
              </a:lnSpc>
              <a:spcBef>
                <a:spcPts val="0"/>
              </a:spcBef>
              <a:spcAft>
                <a:spcPts val="0"/>
              </a:spcAft>
              <a:buSzPts val="1400"/>
              <a:buNone/>
            </a:pPr>
            <a:r>
              <a:t/>
            </a:r>
            <a:endParaRPr/>
          </a:p>
        </p:txBody>
      </p:sp>
      <p:sp>
        <p:nvSpPr>
          <p:cNvPr id="415" name="Google Shape;41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l-SI"/>
              <a:t>Električna napetost je določena z razliko potencialov. Električno napetost grafično označimo z pozitivno (+) in negativno (-) sponko oziroma simbolom napetostnega vira (baterija, napajalnik,…). Ob simbolu pišemo oznako napetosti U ali velikost napetosti. Enota za električno napetost je Volt (V).</a:t>
            </a:r>
            <a:endParaRPr b="0"/>
          </a:p>
          <a:p>
            <a:pPr indent="0" lvl="0" marL="0" rtl="0" algn="l">
              <a:lnSpc>
                <a:spcPct val="100000"/>
              </a:lnSpc>
              <a:spcBef>
                <a:spcPts val="0"/>
              </a:spcBef>
              <a:spcAft>
                <a:spcPts val="0"/>
              </a:spcAft>
              <a:buSzPts val="1400"/>
              <a:buNone/>
            </a:pPr>
            <a:r>
              <a:rPr lang="sl-SI"/>
              <a:t>Povezava do animacije prikazuje kako električna napetost vpliva na tok elektrine.</a:t>
            </a:r>
            <a:endParaRPr/>
          </a:p>
        </p:txBody>
      </p:sp>
      <p:sp>
        <p:nvSpPr>
          <p:cNvPr id="134" name="Google Shape;13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l-SI"/>
              <a:t>11. Multimetrom</a:t>
            </a:r>
            <a:endParaRPr/>
          </a:p>
          <a:p>
            <a:pPr indent="0" lvl="0" marL="0" rtl="0" algn="l">
              <a:lnSpc>
                <a:spcPct val="100000"/>
              </a:lnSpc>
              <a:spcBef>
                <a:spcPts val="0"/>
              </a:spcBef>
              <a:spcAft>
                <a:spcPts val="0"/>
              </a:spcAft>
              <a:buSzPts val="1400"/>
              <a:buNone/>
            </a:pPr>
            <a:r>
              <a:t/>
            </a:r>
            <a:endParaRPr/>
          </a:p>
        </p:txBody>
      </p:sp>
      <p:sp>
        <p:nvSpPr>
          <p:cNvPr id="422" name="Google Shape;422;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sl-SI"/>
              <a:t>Ugotovljeno je, da je elektrina naravna lastnost elementarnih delcev snovi. Elektroni imajo negativen naboj, če pa elektron manjka, pa ima jedro pozitiven naboj. Tako so nosilci elektrine v kovinah elektroni, v tekočinah pa pozitivni ali negativni ioni.. Razlikujemo pozitivno (+) in negativno (-) elektrino. In raznoimenske elektrine se med seboj privlačijo, istoimenske pa odbijajo. Naboj označujemo s črko (e) enota pa je Coulomb (C).</a:t>
            </a:r>
            <a:endParaRPr/>
          </a:p>
          <a:p>
            <a:pPr indent="0" lvl="0" marL="0" rtl="0" algn="l">
              <a:lnSpc>
                <a:spcPct val="100000"/>
              </a:lnSpc>
              <a:spcBef>
                <a:spcPts val="0"/>
              </a:spcBef>
              <a:spcAft>
                <a:spcPts val="0"/>
              </a:spcAft>
              <a:buSzPts val="1400"/>
              <a:buNone/>
            </a:pPr>
            <a:r>
              <a:rPr lang="sl-SI"/>
              <a:t>Slika prikazuje označevanje elektrin in kako se istoimenske odbijajo, nasprotno imenske pa privlačijo.</a:t>
            </a:r>
            <a:endParaRPr/>
          </a:p>
        </p:txBody>
      </p:sp>
      <p:sp>
        <p:nvSpPr>
          <p:cNvPr id="141" name="Google Shape;14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sl-SI"/>
              <a:t>Električni tok je gibanje električno nabitih delcev v trdnih snoveh (kovinah, polprevodnikih), kapljevinah ali plinih.</a:t>
            </a:r>
            <a:endParaRPr/>
          </a:p>
          <a:p>
            <a:pPr indent="0" lvl="0" marL="0" rtl="0" algn="l">
              <a:lnSpc>
                <a:spcPct val="100000"/>
              </a:lnSpc>
              <a:spcBef>
                <a:spcPts val="0"/>
              </a:spcBef>
              <a:spcAft>
                <a:spcPts val="0"/>
              </a:spcAft>
              <a:buClr>
                <a:schemeClr val="dk1"/>
              </a:buClr>
              <a:buSzPts val="1200"/>
              <a:buFont typeface="Calibri"/>
              <a:buNone/>
            </a:pPr>
            <a:r>
              <a:rPr lang="sl-SI"/>
              <a:t>V snovi teče električni tok, če so izpolnjeni naslednji pogoji:</a:t>
            </a:r>
            <a:endParaRPr/>
          </a:p>
          <a:p>
            <a:pPr indent="0" lvl="0" marL="0" rtl="0" algn="l">
              <a:lnSpc>
                <a:spcPct val="100000"/>
              </a:lnSpc>
              <a:spcBef>
                <a:spcPts val="0"/>
              </a:spcBef>
              <a:spcAft>
                <a:spcPts val="0"/>
              </a:spcAft>
              <a:buSzPts val="1400"/>
              <a:buNone/>
            </a:pPr>
            <a:r>
              <a:rPr lang="sl-SI"/>
              <a:t>V snovi morajo obstajati gibljivi, električno nabiti delci: elektroni ali ioni.</a:t>
            </a:r>
            <a:endParaRPr/>
          </a:p>
          <a:p>
            <a:pPr indent="0" lvl="0" marL="0" rtl="0" algn="l">
              <a:lnSpc>
                <a:spcPct val="100000"/>
              </a:lnSpc>
              <a:spcBef>
                <a:spcPts val="0"/>
              </a:spcBef>
              <a:spcAft>
                <a:spcPts val="0"/>
              </a:spcAft>
              <a:buSzPts val="1400"/>
              <a:buNone/>
            </a:pPr>
            <a:r>
              <a:rPr lang="sl-SI"/>
              <a:t>Obstajati mora električna napetost. Ta deluje s silo na električno nabite delce in povzroča njihovo gibanje.</a:t>
            </a:r>
            <a:endParaRPr/>
          </a:p>
          <a:p>
            <a:pPr indent="0" lvl="0" marL="0" rtl="0" algn="l">
              <a:lnSpc>
                <a:spcPct val="100000"/>
              </a:lnSpc>
              <a:spcBef>
                <a:spcPts val="0"/>
              </a:spcBef>
              <a:spcAft>
                <a:spcPts val="0"/>
              </a:spcAft>
              <a:buClr>
                <a:schemeClr val="dk1"/>
              </a:buClr>
              <a:buSzPts val="1200"/>
              <a:buFont typeface="Calibri"/>
              <a:buNone/>
            </a:pPr>
            <a:r>
              <a:rPr lang="sl-SI"/>
              <a:t>Tok označimo s črko (I), enota pa je Amper (A).</a:t>
            </a:r>
            <a:endParaRPr/>
          </a:p>
          <a:p>
            <a:pPr indent="0" lvl="0" marL="0" rtl="0" algn="l">
              <a:lnSpc>
                <a:spcPct val="100000"/>
              </a:lnSpc>
              <a:spcBef>
                <a:spcPts val="0"/>
              </a:spcBef>
              <a:spcAft>
                <a:spcPts val="0"/>
              </a:spcAft>
              <a:buClr>
                <a:schemeClr val="dk1"/>
              </a:buClr>
              <a:buSzPts val="1200"/>
              <a:buFont typeface="Calibri"/>
              <a:buNone/>
            </a:pPr>
            <a:r>
              <a:rPr lang="sl-SI"/>
              <a:t>Animacija prikazuje kako teče električni tok, ko imamo nek prosti delec in električno napetost.</a:t>
            </a:r>
            <a:br>
              <a:rPr lang="sl-SI"/>
            </a:br>
            <a:endParaRPr/>
          </a:p>
          <a:p>
            <a:pPr indent="0" lvl="0" marL="0" rtl="0" algn="l">
              <a:lnSpc>
                <a:spcPct val="100000"/>
              </a:lnSpc>
              <a:spcBef>
                <a:spcPts val="0"/>
              </a:spcBef>
              <a:spcAft>
                <a:spcPts val="0"/>
              </a:spcAft>
              <a:buSzPts val="1400"/>
              <a:buNone/>
            </a:pPr>
            <a:r>
              <a:t/>
            </a:r>
            <a:endParaRPr/>
          </a:p>
        </p:txBody>
      </p:sp>
      <p:sp>
        <p:nvSpPr>
          <p:cNvPr id="149" name="Google Shape;14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l-SI"/>
              <a:t>Upori so najpogostejši elementi v elektronskih vezjih. Njegova glavna lastnost je električna upornost, ki je razmerje med napetostjo in tokom. To razmerje imenujemo Ohmov zakon:</a:t>
            </a:r>
            <a:endParaRPr/>
          </a:p>
          <a:p>
            <a:pPr indent="0" lvl="0" marL="0" rtl="0" algn="l">
              <a:lnSpc>
                <a:spcPct val="100000"/>
              </a:lnSpc>
              <a:spcBef>
                <a:spcPts val="0"/>
              </a:spcBef>
              <a:spcAft>
                <a:spcPts val="0"/>
              </a:spcAft>
              <a:buClr>
                <a:schemeClr val="dk1"/>
              </a:buClr>
              <a:buSzPts val="1200"/>
              <a:buFont typeface="Cambria Math"/>
              <a:buNone/>
            </a:pPr>
            <a:r>
              <a:rPr b="0" i="0" lang="sl-SI">
                <a:latin typeface="Cambria Math"/>
                <a:ea typeface="Cambria Math"/>
                <a:cs typeface="Cambria Math"/>
                <a:sym typeface="Cambria Math"/>
              </a:rPr>
              <a:t>𝑅=𝑈/𝐼</a:t>
            </a:r>
            <a:endParaRPr b="0"/>
          </a:p>
          <a:p>
            <a:pPr indent="0" lvl="0" marL="0" rtl="0" algn="l">
              <a:lnSpc>
                <a:spcPct val="100000"/>
              </a:lnSpc>
              <a:spcBef>
                <a:spcPts val="0"/>
              </a:spcBef>
              <a:spcAft>
                <a:spcPts val="0"/>
              </a:spcAft>
              <a:buSzPts val="1400"/>
              <a:buNone/>
            </a:pPr>
            <a:r>
              <a:rPr lang="sl-SI"/>
              <a:t>Z uporom lahko torej pri neki napetosti določimo tok:</a:t>
            </a:r>
            <a:endParaRPr b="0"/>
          </a:p>
          <a:p>
            <a:pPr indent="0" lvl="0" marL="0" rtl="0" algn="l">
              <a:lnSpc>
                <a:spcPct val="100000"/>
              </a:lnSpc>
              <a:spcBef>
                <a:spcPts val="0"/>
              </a:spcBef>
              <a:spcAft>
                <a:spcPts val="0"/>
              </a:spcAft>
              <a:buClr>
                <a:schemeClr val="dk1"/>
              </a:buClr>
              <a:buSzPts val="1200"/>
              <a:buFont typeface="Cambria Math"/>
              <a:buNone/>
            </a:pPr>
            <a:r>
              <a:rPr b="0" i="0" lang="sl-SI">
                <a:latin typeface="Cambria Math"/>
                <a:ea typeface="Cambria Math"/>
                <a:cs typeface="Cambria Math"/>
                <a:sym typeface="Cambria Math"/>
              </a:rPr>
              <a:t>𝐼=𝑈/𝑅</a:t>
            </a:r>
            <a:endParaRPr/>
          </a:p>
          <a:p>
            <a:pPr indent="0" lvl="0" marL="0" rtl="0" algn="l">
              <a:lnSpc>
                <a:spcPct val="100000"/>
              </a:lnSpc>
              <a:spcBef>
                <a:spcPts val="0"/>
              </a:spcBef>
              <a:spcAft>
                <a:spcPts val="0"/>
              </a:spcAft>
              <a:buSzPts val="1400"/>
              <a:buNone/>
            </a:pPr>
            <a:r>
              <a:rPr lang="sl-SI"/>
              <a:t>Ali pa pri nekem toku določimo napetost:</a:t>
            </a:r>
            <a:endParaRPr b="0"/>
          </a:p>
          <a:p>
            <a:pPr indent="0" lvl="0" marL="0" rtl="0" algn="l">
              <a:lnSpc>
                <a:spcPct val="100000"/>
              </a:lnSpc>
              <a:spcBef>
                <a:spcPts val="0"/>
              </a:spcBef>
              <a:spcAft>
                <a:spcPts val="0"/>
              </a:spcAft>
              <a:buClr>
                <a:schemeClr val="dk1"/>
              </a:buClr>
              <a:buSzPts val="1200"/>
              <a:buFont typeface="Cambria Math"/>
              <a:buNone/>
            </a:pPr>
            <a:r>
              <a:rPr b="0" i="0" lang="sl-SI">
                <a:latin typeface="Cambria Math"/>
                <a:ea typeface="Cambria Math"/>
                <a:cs typeface="Cambria Math"/>
                <a:sym typeface="Cambria Math"/>
              </a:rPr>
              <a:t>𝑈=𝐼∗𝑅</a:t>
            </a:r>
            <a:endParaRPr/>
          </a:p>
          <a:p>
            <a:pPr indent="0" lvl="0" marL="0" rtl="0" algn="l">
              <a:lnSpc>
                <a:spcPct val="100000"/>
              </a:lnSpc>
              <a:spcBef>
                <a:spcPts val="0"/>
              </a:spcBef>
              <a:spcAft>
                <a:spcPts val="0"/>
              </a:spcAft>
              <a:buSzPts val="1400"/>
              <a:buNone/>
            </a:pPr>
            <a:r>
              <a:rPr lang="sl-SI"/>
              <a:t>Upori tako v vezju izvajajo veliko različnih nalog, kot je določanje toka, omejevanje toka, delitev napetosti, merjenje toka, .. </a:t>
            </a:r>
            <a:endParaRPr b="0"/>
          </a:p>
          <a:p>
            <a:pPr indent="0" lvl="0" marL="0" rtl="0" algn="l">
              <a:lnSpc>
                <a:spcPct val="100000"/>
              </a:lnSpc>
              <a:spcBef>
                <a:spcPts val="0"/>
              </a:spcBef>
              <a:spcAft>
                <a:spcPts val="0"/>
              </a:spcAft>
              <a:buSzPts val="1400"/>
              <a:buNone/>
            </a:pPr>
            <a:r>
              <a:rPr lang="sl-SI"/>
              <a:t>Splošni simbol upora, ki ga najdemo v električni shemi je na prvi sliki sliki. Na levi strani je simbol po evropskih standardih na desni pa po ameriških.</a:t>
            </a:r>
            <a:endParaRPr b="0"/>
          </a:p>
          <a:p>
            <a:pPr indent="0" lvl="0" marL="0" rtl="0" algn="l">
              <a:lnSpc>
                <a:spcPct val="100000"/>
              </a:lnSpc>
              <a:spcBef>
                <a:spcPts val="0"/>
              </a:spcBef>
              <a:spcAft>
                <a:spcPts val="0"/>
              </a:spcAft>
              <a:buSzPts val="1400"/>
              <a:buNone/>
            </a:pPr>
            <a:r>
              <a:rPr b="0" i="0" lang="sl-SI" sz="1200" u="none" strike="noStrike">
                <a:solidFill>
                  <a:schemeClr val="dk1"/>
                </a:solidFill>
                <a:latin typeface="Calibri"/>
                <a:ea typeface="Calibri"/>
                <a:cs typeface="Calibri"/>
                <a:sym typeface="Calibri"/>
              </a:rPr>
              <a:t>Upori imajo veliko različnih oblik, kar prikazujeta 2. in 3. slika, na sliki sta prikazana klasični upor in SMD upor.</a:t>
            </a:r>
            <a:endParaRPr b="0"/>
          </a:p>
          <a:p>
            <a:pPr indent="0" lvl="0" marL="0" rtl="0" algn="l">
              <a:lnSpc>
                <a:spcPct val="100000"/>
              </a:lnSpc>
              <a:spcBef>
                <a:spcPts val="0"/>
              </a:spcBef>
              <a:spcAft>
                <a:spcPts val="0"/>
              </a:spcAft>
              <a:buSzPts val="1400"/>
              <a:buNone/>
            </a:pPr>
            <a:r>
              <a:t/>
            </a:r>
            <a:endParaRPr/>
          </a:p>
        </p:txBody>
      </p:sp>
      <p:sp>
        <p:nvSpPr>
          <p:cNvPr id="163" name="Google Shape;16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sl-SI"/>
              <a:t>Animacija prikazuje kako upor vpliva na omejitev toka v primerjavi z bakreno žico.</a:t>
            </a:r>
            <a:endParaRPr/>
          </a:p>
        </p:txBody>
      </p:sp>
      <p:sp>
        <p:nvSpPr>
          <p:cNvPr id="172" name="Google Shape;17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l-SI"/>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ni diapozitiv" type="title">
  <p:cSld name="TITLE">
    <p:spTree>
      <p:nvGrpSpPr>
        <p:cNvPr id="15" name="Shape 15"/>
        <p:cNvGrpSpPr/>
        <p:nvPr/>
      </p:nvGrpSpPr>
      <p:grpSpPr>
        <a:xfrm>
          <a:off x="0" y="0"/>
          <a:ext cx="0" cy="0"/>
          <a:chOff x="0" y="0"/>
          <a:chExt cx="0" cy="0"/>
        </a:xfrm>
      </p:grpSpPr>
      <p:sp>
        <p:nvSpPr>
          <p:cNvPr id="16" name="Google Shape;16;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 in navpično besedilo" type="vertTx">
  <p:cSld name="VERTICAL_TEXT">
    <p:spTree>
      <p:nvGrpSpPr>
        <p:cNvPr id="96" name="Shape 96"/>
        <p:cNvGrpSpPr/>
        <p:nvPr/>
      </p:nvGrpSpPr>
      <p:grpSpPr>
        <a:xfrm>
          <a:off x="0" y="0"/>
          <a:ext cx="0" cy="0"/>
          <a:chOff x="0" y="0"/>
          <a:chExt cx="0" cy="0"/>
        </a:xfrm>
      </p:grpSpPr>
      <p:sp>
        <p:nvSpPr>
          <p:cNvPr id="97" name="Google Shape;97;p48"/>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4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grpSp>
        <p:nvGrpSpPr>
          <p:cNvPr id="102" name="Google Shape;102;p48"/>
          <p:cNvGrpSpPr/>
          <p:nvPr/>
        </p:nvGrpSpPr>
        <p:grpSpPr>
          <a:xfrm>
            <a:off x="9793518" y="24163"/>
            <a:ext cx="2267853" cy="1622075"/>
            <a:chOff x="9793518" y="24163"/>
            <a:chExt cx="2392472" cy="1796246"/>
          </a:xfrm>
        </p:grpSpPr>
        <p:pic>
          <p:nvPicPr>
            <p:cNvPr id="103" name="Google Shape;103;p48"/>
            <p:cNvPicPr preferRelativeResize="0"/>
            <p:nvPr/>
          </p:nvPicPr>
          <p:blipFill rotWithShape="1">
            <a:blip r:embed="rId2">
              <a:alphaModFix/>
            </a:blip>
            <a:srcRect b="0" l="0" r="0" t="0"/>
            <a:stretch/>
          </p:blipFill>
          <p:spPr>
            <a:xfrm>
              <a:off x="9793518" y="24163"/>
              <a:ext cx="2392472" cy="995268"/>
            </a:xfrm>
            <a:prstGeom prst="rect">
              <a:avLst/>
            </a:prstGeom>
            <a:noFill/>
            <a:ln>
              <a:noFill/>
            </a:ln>
          </p:spPr>
        </p:pic>
        <p:pic>
          <p:nvPicPr>
            <p:cNvPr descr="A picture containing sunburst chart&#10;&#10;Description automatically generated" id="104" name="Google Shape;104;p48"/>
            <p:cNvPicPr preferRelativeResize="0"/>
            <p:nvPr/>
          </p:nvPicPr>
          <p:blipFill rotWithShape="1">
            <a:blip r:embed="rId3">
              <a:alphaModFix/>
            </a:blip>
            <a:srcRect b="34298" l="0" r="0" t="28242"/>
            <a:stretch/>
          </p:blipFill>
          <p:spPr>
            <a:xfrm>
              <a:off x="9793518" y="924181"/>
              <a:ext cx="2392472" cy="896228"/>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pični naslov in besedilo" type="vertTitleAndTx">
  <p:cSld name="VERTICAL_TITLE_AND_VERTICAL_TEXT">
    <p:spTree>
      <p:nvGrpSpPr>
        <p:cNvPr id="105" name="Shape 105"/>
        <p:cNvGrpSpPr/>
        <p:nvPr/>
      </p:nvGrpSpPr>
      <p:grpSpPr>
        <a:xfrm>
          <a:off x="0" y="0"/>
          <a:ext cx="0" cy="0"/>
          <a:chOff x="0" y="0"/>
          <a:chExt cx="0" cy="0"/>
        </a:xfrm>
      </p:grpSpPr>
      <p:sp>
        <p:nvSpPr>
          <p:cNvPr id="106" name="Google Shape;106;p4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4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 in vsebina" type="obj">
  <p:cSld name="OBJECT">
    <p:spTree>
      <p:nvGrpSpPr>
        <p:cNvPr id="21" name="Shape 21"/>
        <p:cNvGrpSpPr/>
        <p:nvPr/>
      </p:nvGrpSpPr>
      <p:grpSpPr>
        <a:xfrm>
          <a:off x="0" y="0"/>
          <a:ext cx="0" cy="0"/>
          <a:chOff x="0" y="0"/>
          <a:chExt cx="0" cy="0"/>
        </a:xfrm>
      </p:grpSpPr>
      <p:sp>
        <p:nvSpPr>
          <p:cNvPr id="22" name="Google Shape;22;p40"/>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grpSp>
        <p:nvGrpSpPr>
          <p:cNvPr id="27" name="Google Shape;27;p40"/>
          <p:cNvGrpSpPr/>
          <p:nvPr/>
        </p:nvGrpSpPr>
        <p:grpSpPr>
          <a:xfrm>
            <a:off x="9793518" y="24163"/>
            <a:ext cx="2267853" cy="1622075"/>
            <a:chOff x="9793518" y="24163"/>
            <a:chExt cx="2392472" cy="1796246"/>
          </a:xfrm>
        </p:grpSpPr>
        <p:pic>
          <p:nvPicPr>
            <p:cNvPr id="28" name="Google Shape;28;p40"/>
            <p:cNvPicPr preferRelativeResize="0"/>
            <p:nvPr/>
          </p:nvPicPr>
          <p:blipFill rotWithShape="1">
            <a:blip r:embed="rId2">
              <a:alphaModFix/>
            </a:blip>
            <a:srcRect b="0" l="0" r="0" t="0"/>
            <a:stretch/>
          </p:blipFill>
          <p:spPr>
            <a:xfrm>
              <a:off x="9793518" y="24163"/>
              <a:ext cx="2392472" cy="995268"/>
            </a:xfrm>
            <a:prstGeom prst="rect">
              <a:avLst/>
            </a:prstGeom>
            <a:noFill/>
            <a:ln>
              <a:noFill/>
            </a:ln>
          </p:spPr>
        </p:pic>
        <p:pic>
          <p:nvPicPr>
            <p:cNvPr descr="A picture containing sunburst chart&#10;&#10;Description automatically generated" id="29" name="Google Shape;29;p40"/>
            <p:cNvPicPr preferRelativeResize="0"/>
            <p:nvPr/>
          </p:nvPicPr>
          <p:blipFill rotWithShape="1">
            <a:blip r:embed="rId3">
              <a:alphaModFix/>
            </a:blip>
            <a:srcRect b="34298" l="0" r="0" t="28242"/>
            <a:stretch/>
          </p:blipFill>
          <p:spPr>
            <a:xfrm>
              <a:off x="9793518" y="924181"/>
              <a:ext cx="2392472" cy="896228"/>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lava odseka" type="secHead">
  <p:cSld name="SECTION_HEADER">
    <p:spTree>
      <p:nvGrpSpPr>
        <p:cNvPr id="30" name="Shape 30"/>
        <p:cNvGrpSpPr/>
        <p:nvPr/>
      </p:nvGrpSpPr>
      <p:grpSpPr>
        <a:xfrm>
          <a:off x="0" y="0"/>
          <a:ext cx="0" cy="0"/>
          <a:chOff x="0" y="0"/>
          <a:chExt cx="0" cy="0"/>
        </a:xfrm>
      </p:grpSpPr>
      <p:sp>
        <p:nvSpPr>
          <p:cNvPr id="31" name="Google Shape;31;p4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grpSp>
        <p:nvGrpSpPr>
          <p:cNvPr id="36" name="Google Shape;36;p41"/>
          <p:cNvGrpSpPr/>
          <p:nvPr/>
        </p:nvGrpSpPr>
        <p:grpSpPr>
          <a:xfrm>
            <a:off x="9793518" y="24163"/>
            <a:ext cx="2267853" cy="1622075"/>
            <a:chOff x="9793518" y="24163"/>
            <a:chExt cx="2392472" cy="1796246"/>
          </a:xfrm>
        </p:grpSpPr>
        <p:pic>
          <p:nvPicPr>
            <p:cNvPr id="37" name="Google Shape;37;p41"/>
            <p:cNvPicPr preferRelativeResize="0"/>
            <p:nvPr/>
          </p:nvPicPr>
          <p:blipFill rotWithShape="1">
            <a:blip r:embed="rId2">
              <a:alphaModFix/>
            </a:blip>
            <a:srcRect b="0" l="0" r="0" t="0"/>
            <a:stretch/>
          </p:blipFill>
          <p:spPr>
            <a:xfrm>
              <a:off x="9793518" y="24163"/>
              <a:ext cx="2392472" cy="995268"/>
            </a:xfrm>
            <a:prstGeom prst="rect">
              <a:avLst/>
            </a:prstGeom>
            <a:noFill/>
            <a:ln>
              <a:noFill/>
            </a:ln>
          </p:spPr>
        </p:pic>
        <p:pic>
          <p:nvPicPr>
            <p:cNvPr descr="A picture containing sunburst chart&#10;&#10;Description automatically generated" id="38" name="Google Shape;38;p41"/>
            <p:cNvPicPr preferRelativeResize="0"/>
            <p:nvPr/>
          </p:nvPicPr>
          <p:blipFill rotWithShape="1">
            <a:blip r:embed="rId3">
              <a:alphaModFix/>
            </a:blip>
            <a:srcRect b="34298" l="0" r="0" t="28242"/>
            <a:stretch/>
          </p:blipFill>
          <p:spPr>
            <a:xfrm>
              <a:off x="9793518" y="924181"/>
              <a:ext cx="2392472" cy="896228"/>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e vsebini" type="twoObj">
  <p:cSld name="TWO_OBJECTS">
    <p:spTree>
      <p:nvGrpSpPr>
        <p:cNvPr id="39" name="Shape 39"/>
        <p:cNvGrpSpPr/>
        <p:nvPr/>
      </p:nvGrpSpPr>
      <p:grpSpPr>
        <a:xfrm>
          <a:off x="0" y="0"/>
          <a:ext cx="0" cy="0"/>
          <a:chOff x="0" y="0"/>
          <a:chExt cx="0" cy="0"/>
        </a:xfrm>
      </p:grpSpPr>
      <p:sp>
        <p:nvSpPr>
          <p:cNvPr id="40" name="Google Shape;40;p42"/>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4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4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grpSp>
        <p:nvGrpSpPr>
          <p:cNvPr id="46" name="Google Shape;46;p42"/>
          <p:cNvGrpSpPr/>
          <p:nvPr/>
        </p:nvGrpSpPr>
        <p:grpSpPr>
          <a:xfrm>
            <a:off x="9793518" y="24163"/>
            <a:ext cx="2267853" cy="1622075"/>
            <a:chOff x="9793518" y="24163"/>
            <a:chExt cx="2392472" cy="1796246"/>
          </a:xfrm>
        </p:grpSpPr>
        <p:pic>
          <p:nvPicPr>
            <p:cNvPr id="47" name="Google Shape;47;p42"/>
            <p:cNvPicPr preferRelativeResize="0"/>
            <p:nvPr/>
          </p:nvPicPr>
          <p:blipFill rotWithShape="1">
            <a:blip r:embed="rId2">
              <a:alphaModFix/>
            </a:blip>
            <a:srcRect b="0" l="0" r="0" t="0"/>
            <a:stretch/>
          </p:blipFill>
          <p:spPr>
            <a:xfrm>
              <a:off x="9793518" y="24163"/>
              <a:ext cx="2392472" cy="995268"/>
            </a:xfrm>
            <a:prstGeom prst="rect">
              <a:avLst/>
            </a:prstGeom>
            <a:noFill/>
            <a:ln>
              <a:noFill/>
            </a:ln>
          </p:spPr>
        </p:pic>
        <p:pic>
          <p:nvPicPr>
            <p:cNvPr descr="A picture containing sunburst chart&#10;&#10;Description automatically generated" id="48" name="Google Shape;48;p42"/>
            <p:cNvPicPr preferRelativeResize="0"/>
            <p:nvPr/>
          </p:nvPicPr>
          <p:blipFill rotWithShape="1">
            <a:blip r:embed="rId3">
              <a:alphaModFix/>
            </a:blip>
            <a:srcRect b="34298" l="0" r="0" t="28242"/>
            <a:stretch/>
          </p:blipFill>
          <p:spPr>
            <a:xfrm>
              <a:off x="9793518" y="924181"/>
              <a:ext cx="2392472" cy="896228"/>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merjava" type="twoTxTwoObj">
  <p:cSld name="TWO_OBJECTS_WITH_TEXT">
    <p:spTree>
      <p:nvGrpSpPr>
        <p:cNvPr id="49" name="Shape 49"/>
        <p:cNvGrpSpPr/>
        <p:nvPr/>
      </p:nvGrpSpPr>
      <p:grpSpPr>
        <a:xfrm>
          <a:off x="0" y="0"/>
          <a:ext cx="0" cy="0"/>
          <a:chOff x="0" y="0"/>
          <a:chExt cx="0" cy="0"/>
        </a:xfrm>
      </p:grpSpPr>
      <p:sp>
        <p:nvSpPr>
          <p:cNvPr id="50" name="Google Shape;50;p43"/>
          <p:cNvSpPr txBox="1"/>
          <p:nvPr>
            <p:ph type="title"/>
          </p:nvPr>
        </p:nvSpPr>
        <p:spPr>
          <a:xfrm>
            <a:off x="839788" y="365125"/>
            <a:ext cx="895373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4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4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grpSp>
        <p:nvGrpSpPr>
          <p:cNvPr id="58" name="Google Shape;58;p43"/>
          <p:cNvGrpSpPr/>
          <p:nvPr/>
        </p:nvGrpSpPr>
        <p:grpSpPr>
          <a:xfrm>
            <a:off x="9793518" y="24163"/>
            <a:ext cx="2267853" cy="1622075"/>
            <a:chOff x="9793518" y="24163"/>
            <a:chExt cx="2392472" cy="1796246"/>
          </a:xfrm>
        </p:grpSpPr>
        <p:pic>
          <p:nvPicPr>
            <p:cNvPr id="59" name="Google Shape;59;p43"/>
            <p:cNvPicPr preferRelativeResize="0"/>
            <p:nvPr/>
          </p:nvPicPr>
          <p:blipFill rotWithShape="1">
            <a:blip r:embed="rId2">
              <a:alphaModFix/>
            </a:blip>
            <a:srcRect b="0" l="0" r="0" t="0"/>
            <a:stretch/>
          </p:blipFill>
          <p:spPr>
            <a:xfrm>
              <a:off x="9793518" y="24163"/>
              <a:ext cx="2392472" cy="995268"/>
            </a:xfrm>
            <a:prstGeom prst="rect">
              <a:avLst/>
            </a:prstGeom>
            <a:noFill/>
            <a:ln>
              <a:noFill/>
            </a:ln>
          </p:spPr>
        </p:pic>
        <p:pic>
          <p:nvPicPr>
            <p:cNvPr descr="A picture containing sunburst chart&#10;&#10;Description automatically generated" id="60" name="Google Shape;60;p43"/>
            <p:cNvPicPr preferRelativeResize="0"/>
            <p:nvPr/>
          </p:nvPicPr>
          <p:blipFill rotWithShape="1">
            <a:blip r:embed="rId3">
              <a:alphaModFix/>
            </a:blip>
            <a:srcRect b="34298" l="0" r="0" t="28242"/>
            <a:stretch/>
          </p:blipFill>
          <p:spPr>
            <a:xfrm>
              <a:off x="9793518" y="924181"/>
              <a:ext cx="2392472" cy="896228"/>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o naslov" type="titleOnly">
  <p:cSld name="TITLE_ONLY">
    <p:spTree>
      <p:nvGrpSpPr>
        <p:cNvPr id="61" name="Shape 61"/>
        <p:cNvGrpSpPr/>
        <p:nvPr/>
      </p:nvGrpSpPr>
      <p:grpSpPr>
        <a:xfrm>
          <a:off x="0" y="0"/>
          <a:ext cx="0" cy="0"/>
          <a:chOff x="0" y="0"/>
          <a:chExt cx="0" cy="0"/>
        </a:xfrm>
      </p:grpSpPr>
      <p:sp>
        <p:nvSpPr>
          <p:cNvPr id="62" name="Google Shape;62;p44"/>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grpSp>
        <p:nvGrpSpPr>
          <p:cNvPr id="66" name="Google Shape;66;p44"/>
          <p:cNvGrpSpPr/>
          <p:nvPr/>
        </p:nvGrpSpPr>
        <p:grpSpPr>
          <a:xfrm>
            <a:off x="9793518" y="24163"/>
            <a:ext cx="2267853" cy="1622075"/>
            <a:chOff x="9793518" y="24163"/>
            <a:chExt cx="2392472" cy="1796246"/>
          </a:xfrm>
        </p:grpSpPr>
        <p:pic>
          <p:nvPicPr>
            <p:cNvPr id="67" name="Google Shape;67;p44"/>
            <p:cNvPicPr preferRelativeResize="0"/>
            <p:nvPr/>
          </p:nvPicPr>
          <p:blipFill rotWithShape="1">
            <a:blip r:embed="rId2">
              <a:alphaModFix/>
            </a:blip>
            <a:srcRect b="0" l="0" r="0" t="0"/>
            <a:stretch/>
          </p:blipFill>
          <p:spPr>
            <a:xfrm>
              <a:off x="9793518" y="24163"/>
              <a:ext cx="2392472" cy="995268"/>
            </a:xfrm>
            <a:prstGeom prst="rect">
              <a:avLst/>
            </a:prstGeom>
            <a:noFill/>
            <a:ln>
              <a:noFill/>
            </a:ln>
          </p:spPr>
        </p:pic>
        <p:pic>
          <p:nvPicPr>
            <p:cNvPr descr="A picture containing sunburst chart&#10;&#10;Description automatically generated" id="68" name="Google Shape;68;p44"/>
            <p:cNvPicPr preferRelativeResize="0"/>
            <p:nvPr/>
          </p:nvPicPr>
          <p:blipFill rotWithShape="1">
            <a:blip r:embed="rId3">
              <a:alphaModFix/>
            </a:blip>
            <a:srcRect b="34298" l="0" r="0" t="28242"/>
            <a:stretch/>
          </p:blipFill>
          <p:spPr>
            <a:xfrm>
              <a:off x="9793518" y="924181"/>
              <a:ext cx="2392472" cy="896228"/>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azen" type="blank">
  <p:cSld name="BLANK">
    <p:spTree>
      <p:nvGrpSpPr>
        <p:cNvPr id="69" name="Shape 69"/>
        <p:cNvGrpSpPr/>
        <p:nvPr/>
      </p:nvGrpSpPr>
      <p:grpSpPr>
        <a:xfrm>
          <a:off x="0" y="0"/>
          <a:ext cx="0" cy="0"/>
          <a:chOff x="0" y="0"/>
          <a:chExt cx="0" cy="0"/>
        </a:xfrm>
      </p:grpSpPr>
      <p:sp>
        <p:nvSpPr>
          <p:cNvPr id="70" name="Google Shape;70;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grpSp>
        <p:nvGrpSpPr>
          <p:cNvPr id="73" name="Google Shape;73;p45"/>
          <p:cNvGrpSpPr/>
          <p:nvPr/>
        </p:nvGrpSpPr>
        <p:grpSpPr>
          <a:xfrm>
            <a:off x="9793518" y="24163"/>
            <a:ext cx="2267853" cy="1622075"/>
            <a:chOff x="9793518" y="24163"/>
            <a:chExt cx="2392472" cy="1796246"/>
          </a:xfrm>
        </p:grpSpPr>
        <p:pic>
          <p:nvPicPr>
            <p:cNvPr id="74" name="Google Shape;74;p45"/>
            <p:cNvPicPr preferRelativeResize="0"/>
            <p:nvPr/>
          </p:nvPicPr>
          <p:blipFill rotWithShape="1">
            <a:blip r:embed="rId2">
              <a:alphaModFix/>
            </a:blip>
            <a:srcRect b="0" l="0" r="0" t="0"/>
            <a:stretch/>
          </p:blipFill>
          <p:spPr>
            <a:xfrm>
              <a:off x="9793518" y="24163"/>
              <a:ext cx="2392472" cy="995268"/>
            </a:xfrm>
            <a:prstGeom prst="rect">
              <a:avLst/>
            </a:prstGeom>
            <a:noFill/>
            <a:ln>
              <a:noFill/>
            </a:ln>
          </p:spPr>
        </p:pic>
        <p:pic>
          <p:nvPicPr>
            <p:cNvPr descr="A picture containing sunburst chart&#10;&#10;Description automatically generated" id="75" name="Google Shape;75;p45"/>
            <p:cNvPicPr preferRelativeResize="0"/>
            <p:nvPr/>
          </p:nvPicPr>
          <p:blipFill rotWithShape="1">
            <a:blip r:embed="rId3">
              <a:alphaModFix/>
            </a:blip>
            <a:srcRect b="34298" l="0" r="0" t="28242"/>
            <a:stretch/>
          </p:blipFill>
          <p:spPr>
            <a:xfrm>
              <a:off x="9793518" y="924181"/>
              <a:ext cx="2392472" cy="896228"/>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sebina z naslovom" type="objTx">
  <p:cSld name="OBJECT_WITH_CAPTION_TEXT">
    <p:spTree>
      <p:nvGrpSpPr>
        <p:cNvPr id="76" name="Shape 76"/>
        <p:cNvGrpSpPr/>
        <p:nvPr/>
      </p:nvGrpSpPr>
      <p:grpSpPr>
        <a:xfrm>
          <a:off x="0" y="0"/>
          <a:ext cx="0" cy="0"/>
          <a:chOff x="0" y="0"/>
          <a:chExt cx="0" cy="0"/>
        </a:xfrm>
      </p:grpSpPr>
      <p:sp>
        <p:nvSpPr>
          <p:cNvPr id="77" name="Google Shape;77;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6"/>
          <p:cNvSpPr txBox="1"/>
          <p:nvPr>
            <p:ph idx="1" type="body"/>
          </p:nvPr>
        </p:nvSpPr>
        <p:spPr>
          <a:xfrm>
            <a:off x="5183188" y="1646238"/>
            <a:ext cx="6172200" cy="4214812"/>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9" name="Google Shape;79;p4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0" name="Google Shape;80;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grpSp>
        <p:nvGrpSpPr>
          <p:cNvPr id="83" name="Google Shape;83;p46"/>
          <p:cNvGrpSpPr/>
          <p:nvPr/>
        </p:nvGrpSpPr>
        <p:grpSpPr>
          <a:xfrm>
            <a:off x="9793518" y="24163"/>
            <a:ext cx="2267853" cy="1622075"/>
            <a:chOff x="9793518" y="24163"/>
            <a:chExt cx="2392472" cy="1796246"/>
          </a:xfrm>
        </p:grpSpPr>
        <p:pic>
          <p:nvPicPr>
            <p:cNvPr id="84" name="Google Shape;84;p46"/>
            <p:cNvPicPr preferRelativeResize="0"/>
            <p:nvPr/>
          </p:nvPicPr>
          <p:blipFill rotWithShape="1">
            <a:blip r:embed="rId2">
              <a:alphaModFix/>
            </a:blip>
            <a:srcRect b="0" l="0" r="0" t="0"/>
            <a:stretch/>
          </p:blipFill>
          <p:spPr>
            <a:xfrm>
              <a:off x="9793518" y="24163"/>
              <a:ext cx="2392472" cy="995268"/>
            </a:xfrm>
            <a:prstGeom prst="rect">
              <a:avLst/>
            </a:prstGeom>
            <a:noFill/>
            <a:ln>
              <a:noFill/>
            </a:ln>
          </p:spPr>
        </p:pic>
        <p:pic>
          <p:nvPicPr>
            <p:cNvPr descr="A picture containing sunburst chart&#10;&#10;Description automatically generated" id="85" name="Google Shape;85;p46"/>
            <p:cNvPicPr preferRelativeResize="0"/>
            <p:nvPr/>
          </p:nvPicPr>
          <p:blipFill rotWithShape="1">
            <a:blip r:embed="rId3">
              <a:alphaModFix/>
            </a:blip>
            <a:srcRect b="34298" l="0" r="0" t="28242"/>
            <a:stretch/>
          </p:blipFill>
          <p:spPr>
            <a:xfrm>
              <a:off x="9793518" y="924181"/>
              <a:ext cx="2392472" cy="896228"/>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 in slika" type="picTx">
  <p:cSld name="PICTURE_WITH_CAPTION_TEXT">
    <p:spTree>
      <p:nvGrpSpPr>
        <p:cNvPr id="86" name="Shape 86"/>
        <p:cNvGrpSpPr/>
        <p:nvPr/>
      </p:nvGrpSpPr>
      <p:grpSpPr>
        <a:xfrm>
          <a:off x="0" y="0"/>
          <a:ext cx="0" cy="0"/>
          <a:chOff x="0" y="0"/>
          <a:chExt cx="0" cy="0"/>
        </a:xfrm>
      </p:grpSpPr>
      <p:sp>
        <p:nvSpPr>
          <p:cNvPr id="87" name="Google Shape;87;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47"/>
          <p:cNvSpPr/>
          <p:nvPr>
            <p:ph idx="2" type="pic"/>
          </p:nvPr>
        </p:nvSpPr>
        <p:spPr>
          <a:xfrm>
            <a:off x="5180012" y="1646238"/>
            <a:ext cx="6172200" cy="4222750"/>
          </a:xfrm>
          <a:prstGeom prst="rect">
            <a:avLst/>
          </a:prstGeom>
          <a:noFill/>
          <a:ln>
            <a:noFill/>
          </a:ln>
        </p:spPr>
      </p:sp>
      <p:sp>
        <p:nvSpPr>
          <p:cNvPr id="89" name="Google Shape;89;p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 name="Google Shape;90;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grpSp>
        <p:nvGrpSpPr>
          <p:cNvPr id="93" name="Google Shape;93;p47"/>
          <p:cNvGrpSpPr/>
          <p:nvPr/>
        </p:nvGrpSpPr>
        <p:grpSpPr>
          <a:xfrm>
            <a:off x="9793518" y="24163"/>
            <a:ext cx="2267853" cy="1622075"/>
            <a:chOff x="9793518" y="24163"/>
            <a:chExt cx="2392472" cy="1796246"/>
          </a:xfrm>
        </p:grpSpPr>
        <p:pic>
          <p:nvPicPr>
            <p:cNvPr id="94" name="Google Shape;94;p47"/>
            <p:cNvPicPr preferRelativeResize="0"/>
            <p:nvPr/>
          </p:nvPicPr>
          <p:blipFill rotWithShape="1">
            <a:blip r:embed="rId2">
              <a:alphaModFix/>
            </a:blip>
            <a:srcRect b="0" l="0" r="0" t="0"/>
            <a:stretch/>
          </p:blipFill>
          <p:spPr>
            <a:xfrm>
              <a:off x="9793518" y="24163"/>
              <a:ext cx="2392472" cy="995268"/>
            </a:xfrm>
            <a:prstGeom prst="rect">
              <a:avLst/>
            </a:prstGeom>
            <a:noFill/>
            <a:ln>
              <a:noFill/>
            </a:ln>
          </p:spPr>
        </p:pic>
        <p:pic>
          <p:nvPicPr>
            <p:cNvPr descr="A picture containing sunburst chart&#10;&#10;Description automatically generated" id="95" name="Google Shape;95;p47"/>
            <p:cNvPicPr preferRelativeResize="0"/>
            <p:nvPr/>
          </p:nvPicPr>
          <p:blipFill rotWithShape="1">
            <a:blip r:embed="rId3">
              <a:alphaModFix/>
            </a:blip>
            <a:srcRect b="34298" l="0" r="0" t="28242"/>
            <a:stretch/>
          </p:blipFill>
          <p:spPr>
            <a:xfrm>
              <a:off x="9793518" y="924181"/>
              <a:ext cx="2392472" cy="896228"/>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l-SI"/>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omments" Target="../comments/comment5.xml"/><Relationship Id="rId4" Type="http://schemas.openxmlformats.org/officeDocument/2006/relationships/image" Target="../media/image4.jp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omments" Target="../comments/comment6.xml"/><Relationship Id="rId4" Type="http://schemas.openxmlformats.org/officeDocument/2006/relationships/image" Target="../media/image39.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omments" Target="../comments/comment7.xml"/><Relationship Id="rId4" Type="http://schemas.openxmlformats.org/officeDocument/2006/relationships/image" Target="../media/image9.png"/><Relationship Id="rId5" Type="http://schemas.openxmlformats.org/officeDocument/2006/relationships/image" Target="../media/image11.jpg"/><Relationship Id="rId6"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omments" Target="../comments/comment8.xml"/><Relationship Id="rId4" Type="http://schemas.openxmlformats.org/officeDocument/2006/relationships/image" Target="../media/image24.jp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omments" Target="../comments/comment9.xml"/><Relationship Id="rId4" Type="http://schemas.openxmlformats.org/officeDocument/2006/relationships/image" Target="../media/image14.png"/><Relationship Id="rId5"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omments" Target="../comments/comment10.xml"/><Relationship Id="rId4" Type="http://schemas.openxmlformats.org/officeDocument/2006/relationships/image" Target="../media/image58.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omments" Target="../comments/comment11.xml"/><Relationship Id="rId4" Type="http://schemas.openxmlformats.org/officeDocument/2006/relationships/image" Target="../media/image26.png"/><Relationship Id="rId5" Type="http://schemas.openxmlformats.org/officeDocument/2006/relationships/image" Target="../media/image33.jpg"/><Relationship Id="rId6" Type="http://schemas.openxmlformats.org/officeDocument/2006/relationships/image" Target="../media/image48.png"/><Relationship Id="rId7"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omments" Target="../comments/comment12.xml"/><Relationship Id="rId4" Type="http://schemas.openxmlformats.org/officeDocument/2006/relationships/image" Target="../media/image40.png"/><Relationship Id="rId5"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37.jpg"/><Relationship Id="rId5"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comments" Target="../comments/comment13.xml"/><Relationship Id="rId4" Type="http://schemas.openxmlformats.org/officeDocument/2006/relationships/image" Target="../media/image47.jpg"/><Relationship Id="rId5" Type="http://schemas.openxmlformats.org/officeDocument/2006/relationships/image" Target="../media/image44.jpg"/><Relationship Id="rId6"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comments" Target="../comments/comment14.xml"/><Relationship Id="rId4" Type="http://schemas.openxmlformats.org/officeDocument/2006/relationships/image" Target="../media/image45.jpg"/><Relationship Id="rId5" Type="http://schemas.openxmlformats.org/officeDocument/2006/relationships/image" Target="../media/image43.png"/><Relationship Id="rId6" Type="http://schemas.openxmlformats.org/officeDocument/2006/relationships/image" Target="../media/image5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comments" Target="../comments/comment15.xml"/><Relationship Id="rId4" Type="http://schemas.openxmlformats.org/officeDocument/2006/relationships/image" Target="../media/image46.png"/><Relationship Id="rId5" Type="http://schemas.openxmlformats.org/officeDocument/2006/relationships/image" Target="../media/image5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comments" Target="../comments/comment16.xml"/><Relationship Id="rId4" Type="http://schemas.openxmlformats.org/officeDocument/2006/relationships/image" Target="../media/image49.png"/><Relationship Id="rId5" Type="http://schemas.openxmlformats.org/officeDocument/2006/relationships/image" Target="../media/image52.png"/><Relationship Id="rId6"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2.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5.png"/><Relationship Id="rId4" Type="http://schemas.openxmlformats.org/officeDocument/2006/relationships/image" Target="../media/image46.png"/><Relationship Id="rId5" Type="http://schemas.openxmlformats.org/officeDocument/2006/relationships/image" Target="../media/image57.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omments" Target="../comments/commen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3.xml"/><Relationship Id="rId4" Type="http://schemas.openxmlformats.org/officeDocument/2006/relationships/image" Target="../media/image17.png"/><Relationship Id="rId5" Type="http://schemas.openxmlformats.org/officeDocument/2006/relationships/image" Target="../media/image16.jpg"/><Relationship Id="rId6"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comments" Target="../comments/comment4.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sl-SI"/>
              <a:t>Spoznavanje elektronskih komponent in orodij</a:t>
            </a:r>
            <a:endParaRPr/>
          </a:p>
        </p:txBody>
      </p:sp>
      <p:pic>
        <p:nvPicPr>
          <p:cNvPr id="117" name="Google Shape;117;p1"/>
          <p:cNvPicPr preferRelativeResize="0"/>
          <p:nvPr/>
        </p:nvPicPr>
        <p:blipFill rotWithShape="1">
          <a:blip r:embed="rId4">
            <a:alphaModFix/>
          </a:blip>
          <a:srcRect b="0" l="0" r="0" t="0"/>
          <a:stretch/>
        </p:blipFill>
        <p:spPr>
          <a:xfrm>
            <a:off x="7047481" y="3640324"/>
            <a:ext cx="4416135" cy="1837112"/>
          </a:xfrm>
          <a:prstGeom prst="rect">
            <a:avLst/>
          </a:prstGeom>
          <a:noFill/>
          <a:ln>
            <a:noFill/>
          </a:ln>
        </p:spPr>
      </p:pic>
      <p:pic>
        <p:nvPicPr>
          <p:cNvPr descr="A picture containing sunburst chart&#10;&#10;Description automatically generated" id="118" name="Google Shape;118;p1"/>
          <p:cNvPicPr preferRelativeResize="0"/>
          <p:nvPr/>
        </p:nvPicPr>
        <p:blipFill rotWithShape="1">
          <a:blip r:embed="rId5">
            <a:alphaModFix/>
          </a:blip>
          <a:srcRect b="34298" l="0" r="0" t="28242"/>
          <a:stretch/>
        </p:blipFill>
        <p:spPr>
          <a:xfrm>
            <a:off x="728384" y="3551303"/>
            <a:ext cx="5717833" cy="21419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0"/>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Določanje vrednosti upora</a:t>
            </a:r>
            <a:endParaRPr/>
          </a:p>
        </p:txBody>
      </p:sp>
      <p:pic>
        <p:nvPicPr>
          <p:cNvPr descr="Uporovna lestvica | Svet elektronike" id="182" name="Google Shape;182;p10"/>
          <p:cNvPicPr preferRelativeResize="0"/>
          <p:nvPr>
            <p:ph idx="1" type="body"/>
          </p:nvPr>
        </p:nvPicPr>
        <p:blipFill rotWithShape="1">
          <a:blip r:embed="rId3">
            <a:alphaModFix/>
          </a:blip>
          <a:srcRect b="0" l="0" r="0" t="0"/>
          <a:stretch/>
        </p:blipFill>
        <p:spPr>
          <a:xfrm>
            <a:off x="4184073" y="1333223"/>
            <a:ext cx="3768436" cy="54157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1"/>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Fotoupor</a:t>
            </a:r>
            <a:endParaRPr/>
          </a:p>
        </p:txBody>
      </p:sp>
      <p:pic>
        <p:nvPicPr>
          <p:cNvPr descr="LDR - svetlobno občutljivi upor (angl. Light Dependent Resistors)" id="189" name="Google Shape;189;p11"/>
          <p:cNvPicPr preferRelativeResize="0"/>
          <p:nvPr>
            <p:ph idx="1" type="body"/>
          </p:nvPr>
        </p:nvPicPr>
        <p:blipFill rotWithShape="1">
          <a:blip r:embed="rId4">
            <a:alphaModFix/>
          </a:blip>
          <a:srcRect b="0" l="0" r="0" t="0"/>
          <a:stretch/>
        </p:blipFill>
        <p:spPr>
          <a:xfrm>
            <a:off x="7011699" y="1438384"/>
            <a:ext cx="4655630" cy="4655630"/>
          </a:xfrm>
          <a:prstGeom prst="rect">
            <a:avLst/>
          </a:prstGeom>
          <a:noFill/>
          <a:ln>
            <a:noFill/>
          </a:ln>
        </p:spPr>
      </p:pic>
      <p:pic>
        <p:nvPicPr>
          <p:cNvPr id="190" name="Google Shape;190;p11"/>
          <p:cNvPicPr preferRelativeResize="0"/>
          <p:nvPr/>
        </p:nvPicPr>
        <p:blipFill rotWithShape="1">
          <a:blip r:embed="rId5">
            <a:alphaModFix/>
          </a:blip>
          <a:srcRect b="0" l="0" r="0" t="0"/>
          <a:stretch/>
        </p:blipFill>
        <p:spPr>
          <a:xfrm>
            <a:off x="525174" y="1961212"/>
            <a:ext cx="6486525" cy="3609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2"/>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Fotoupor-animacija</a:t>
            </a:r>
            <a:endParaRPr/>
          </a:p>
        </p:txBody>
      </p:sp>
      <p:sp>
        <p:nvSpPr>
          <p:cNvPr id="197" name="Google Shape;197;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Photoresistor LED circuit gif" id="198" name="Google Shape;198;p12"/>
          <p:cNvPicPr preferRelativeResize="0"/>
          <p:nvPr/>
        </p:nvPicPr>
        <p:blipFill rotWithShape="1">
          <a:blip r:embed="rId4">
            <a:alphaModFix/>
          </a:blip>
          <a:srcRect b="0" l="0" r="0" t="0"/>
          <a:stretch/>
        </p:blipFill>
        <p:spPr>
          <a:xfrm>
            <a:off x="2815648" y="2410258"/>
            <a:ext cx="5715000" cy="3524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3"/>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NTC upor</a:t>
            </a:r>
            <a:endParaRPr/>
          </a:p>
        </p:txBody>
      </p:sp>
      <p:pic>
        <p:nvPicPr>
          <p:cNvPr descr="20pcs/veliko ntc thermistor upor ntc 10d-11 10d11 toplotni upor nakup na  spletu &amp;lt; Pasivne komponente / Zaloga-Zbiranje.news" id="205" name="Google Shape;205;p13"/>
          <p:cNvPicPr preferRelativeResize="0"/>
          <p:nvPr>
            <p:ph idx="1" type="body"/>
          </p:nvPr>
        </p:nvPicPr>
        <p:blipFill rotWithShape="1">
          <a:blip r:embed="rId3">
            <a:alphaModFix/>
          </a:blip>
          <a:srcRect b="0" l="0" r="0" t="0"/>
          <a:stretch/>
        </p:blipFill>
        <p:spPr>
          <a:xfrm>
            <a:off x="7463270" y="1950822"/>
            <a:ext cx="3620365" cy="3620365"/>
          </a:xfrm>
          <a:prstGeom prst="rect">
            <a:avLst/>
          </a:prstGeom>
          <a:noFill/>
          <a:ln>
            <a:noFill/>
          </a:ln>
        </p:spPr>
      </p:pic>
      <p:pic>
        <p:nvPicPr>
          <p:cNvPr id="206" name="Google Shape;206;p13"/>
          <p:cNvPicPr preferRelativeResize="0"/>
          <p:nvPr/>
        </p:nvPicPr>
        <p:blipFill rotWithShape="1">
          <a:blip r:embed="rId4">
            <a:alphaModFix/>
          </a:blip>
          <a:srcRect b="0" l="0" r="0" t="0"/>
          <a:stretch/>
        </p:blipFill>
        <p:spPr>
          <a:xfrm>
            <a:off x="838200" y="2305483"/>
            <a:ext cx="5656446" cy="32657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4"/>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Kondenzator</a:t>
            </a:r>
            <a:endParaRPr/>
          </a:p>
        </p:txBody>
      </p:sp>
      <p:pic>
        <p:nvPicPr>
          <p:cNvPr descr="Kondenzator - Wikipedija, prosta enciklopedija" id="213" name="Google Shape;213;p14"/>
          <p:cNvPicPr preferRelativeResize="0"/>
          <p:nvPr>
            <p:ph idx="1" type="body"/>
          </p:nvPr>
        </p:nvPicPr>
        <p:blipFill rotWithShape="1">
          <a:blip r:embed="rId4">
            <a:alphaModFix/>
          </a:blip>
          <a:srcRect b="0" l="0" r="0" t="0"/>
          <a:stretch/>
        </p:blipFill>
        <p:spPr>
          <a:xfrm>
            <a:off x="3916572" y="365125"/>
            <a:ext cx="7106704" cy="2059586"/>
          </a:xfrm>
          <a:prstGeom prst="rect">
            <a:avLst/>
          </a:prstGeom>
          <a:noFill/>
          <a:ln>
            <a:noFill/>
          </a:ln>
        </p:spPr>
      </p:pic>
      <p:pic>
        <p:nvPicPr>
          <p:cNvPr descr="ELEKTROL. KONDENZATOR RAD. 105stopinj C 10uF 63V 5X11RM2, 5GYageo  SE063M0010AZF-0511 | Conrad.si" id="214" name="Google Shape;214;p14"/>
          <p:cNvPicPr preferRelativeResize="0"/>
          <p:nvPr/>
        </p:nvPicPr>
        <p:blipFill rotWithShape="1">
          <a:blip r:embed="rId5">
            <a:alphaModFix/>
          </a:blip>
          <a:srcRect b="0" l="0" r="0" t="0"/>
          <a:stretch/>
        </p:blipFill>
        <p:spPr>
          <a:xfrm>
            <a:off x="6845646" y="3059701"/>
            <a:ext cx="3225930" cy="1462809"/>
          </a:xfrm>
          <a:prstGeom prst="rect">
            <a:avLst/>
          </a:prstGeom>
          <a:noFill/>
          <a:ln>
            <a:noFill/>
          </a:ln>
        </p:spPr>
      </p:pic>
      <p:pic>
        <p:nvPicPr>
          <p:cNvPr id="215" name="Google Shape;215;p14"/>
          <p:cNvPicPr preferRelativeResize="0"/>
          <p:nvPr/>
        </p:nvPicPr>
        <p:blipFill rotWithShape="1">
          <a:blip r:embed="rId6">
            <a:alphaModFix/>
          </a:blip>
          <a:srcRect b="0" l="0" r="0" t="0"/>
          <a:stretch/>
        </p:blipFill>
        <p:spPr>
          <a:xfrm>
            <a:off x="2144922" y="2260417"/>
            <a:ext cx="3543300" cy="2897083"/>
          </a:xfrm>
          <a:prstGeom prst="rect">
            <a:avLst/>
          </a:prstGeom>
          <a:noFill/>
          <a:ln>
            <a:noFill/>
          </a:ln>
        </p:spPr>
      </p:pic>
      <p:sp>
        <p:nvSpPr>
          <p:cNvPr id="216" name="Google Shape;216;p14"/>
          <p:cNvSpPr/>
          <p:nvPr/>
        </p:nvSpPr>
        <p:spPr>
          <a:xfrm>
            <a:off x="2144922" y="5294853"/>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50"/>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sl-SI"/>
              <a:t>Kondenzator-animacija</a:t>
            </a:r>
            <a:endParaRPr b="1"/>
          </a:p>
        </p:txBody>
      </p:sp>
      <p:sp>
        <p:nvSpPr>
          <p:cNvPr id="222" name="Google Shape;222;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pic>
        <p:nvPicPr>
          <p:cNvPr id="223" name="Google Shape;223;p50"/>
          <p:cNvPicPr preferRelativeResize="0"/>
          <p:nvPr/>
        </p:nvPicPr>
        <p:blipFill rotWithShape="1">
          <a:blip r:embed="rId3">
            <a:alphaModFix/>
          </a:blip>
          <a:srcRect b="0" l="0" r="0" t="0"/>
          <a:stretch/>
        </p:blipFill>
        <p:spPr>
          <a:xfrm>
            <a:off x="562560" y="1536494"/>
            <a:ext cx="9230958" cy="51924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5"/>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Tuljava</a:t>
            </a:r>
            <a:endParaRPr/>
          </a:p>
        </p:txBody>
      </p:sp>
      <p:pic>
        <p:nvPicPr>
          <p:cNvPr descr="TULJAVA SVETILNA 12V ORIG. 223170 :: Avtonet ::" id="230" name="Google Shape;230;p15"/>
          <p:cNvPicPr preferRelativeResize="0"/>
          <p:nvPr>
            <p:ph idx="1" type="body"/>
          </p:nvPr>
        </p:nvPicPr>
        <p:blipFill rotWithShape="1">
          <a:blip r:embed="rId4">
            <a:alphaModFix/>
          </a:blip>
          <a:srcRect b="0" l="0" r="0" t="0"/>
          <a:stretch/>
        </p:blipFill>
        <p:spPr>
          <a:xfrm>
            <a:off x="3519765" y="3894248"/>
            <a:ext cx="5535039" cy="2349173"/>
          </a:xfrm>
          <a:prstGeom prst="rect">
            <a:avLst/>
          </a:prstGeom>
          <a:noFill/>
          <a:ln>
            <a:noFill/>
          </a:ln>
        </p:spPr>
      </p:pic>
      <p:pic>
        <p:nvPicPr>
          <p:cNvPr id="231" name="Google Shape;231;p15"/>
          <p:cNvPicPr preferRelativeResize="0"/>
          <p:nvPr/>
        </p:nvPicPr>
        <p:blipFill rotWithShape="1">
          <a:blip r:embed="rId5">
            <a:alphaModFix/>
          </a:blip>
          <a:srcRect b="0" l="0" r="0" t="0"/>
          <a:stretch/>
        </p:blipFill>
        <p:spPr>
          <a:xfrm>
            <a:off x="3468684" y="1534824"/>
            <a:ext cx="5586120" cy="18733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6"/>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Tuljava-animacija</a:t>
            </a:r>
            <a:endParaRPr/>
          </a:p>
        </p:txBody>
      </p:sp>
      <p:pic>
        <p:nvPicPr>
          <p:cNvPr descr="tesla GIFs - Primo GIF - Latest Animated GIFs" id="238" name="Google Shape;238;p16"/>
          <p:cNvPicPr preferRelativeResize="0"/>
          <p:nvPr>
            <p:ph idx="1" type="body"/>
          </p:nvPr>
        </p:nvPicPr>
        <p:blipFill rotWithShape="1">
          <a:blip r:embed="rId3">
            <a:alphaModFix/>
          </a:blip>
          <a:srcRect b="0" l="0" r="0" t="0"/>
          <a:stretch/>
        </p:blipFill>
        <p:spPr>
          <a:xfrm>
            <a:off x="2684702" y="2008909"/>
            <a:ext cx="6822595" cy="383771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7"/>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Dioda</a:t>
            </a:r>
            <a:endParaRPr/>
          </a:p>
        </p:txBody>
      </p:sp>
      <p:pic>
        <p:nvPicPr>
          <p:cNvPr descr="Dioda - Pengertian, zener, bridge, Simbol, Jenis, Cara Kerja" id="245" name="Google Shape;245;p17"/>
          <p:cNvPicPr preferRelativeResize="0"/>
          <p:nvPr>
            <p:ph idx="1" type="body"/>
          </p:nvPr>
        </p:nvPicPr>
        <p:blipFill rotWithShape="1">
          <a:blip r:embed="rId4">
            <a:alphaModFix/>
          </a:blip>
          <a:srcRect b="0" l="0" r="0" t="0"/>
          <a:stretch/>
        </p:blipFill>
        <p:spPr>
          <a:xfrm>
            <a:off x="4184073" y="397444"/>
            <a:ext cx="4284573" cy="2586488"/>
          </a:xfrm>
          <a:prstGeom prst="rect">
            <a:avLst/>
          </a:prstGeom>
          <a:noFill/>
          <a:ln>
            <a:noFill/>
          </a:ln>
        </p:spPr>
      </p:pic>
      <p:pic>
        <p:nvPicPr>
          <p:cNvPr descr="Diotec si usmerniška dioda 1N5406 DO-201 600 V 3 A | Conrad.si" id="246" name="Google Shape;246;p17"/>
          <p:cNvPicPr preferRelativeResize="0"/>
          <p:nvPr/>
        </p:nvPicPr>
        <p:blipFill rotWithShape="1">
          <a:blip r:embed="rId5">
            <a:alphaModFix/>
          </a:blip>
          <a:srcRect b="0" l="0" r="0" t="0"/>
          <a:stretch/>
        </p:blipFill>
        <p:spPr>
          <a:xfrm>
            <a:off x="4461165" y="3163760"/>
            <a:ext cx="3408218" cy="31718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8"/>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Dioda-animacija</a:t>
            </a:r>
            <a:endParaRPr/>
          </a:p>
        </p:txBody>
      </p:sp>
      <p:pic>
        <p:nvPicPr>
          <p:cNvPr descr="Scaun Impas Meyella dioda curent varf - scrumtips.org" id="253" name="Google Shape;253;p18"/>
          <p:cNvPicPr preferRelativeResize="0"/>
          <p:nvPr>
            <p:ph idx="1" type="body"/>
          </p:nvPr>
        </p:nvPicPr>
        <p:blipFill rotWithShape="1">
          <a:blip r:embed="rId3">
            <a:alphaModFix/>
          </a:blip>
          <a:srcRect b="0" l="0" r="0" t="0"/>
          <a:stretch/>
        </p:blipFill>
        <p:spPr>
          <a:xfrm>
            <a:off x="1661074" y="1690688"/>
            <a:ext cx="7733778" cy="43513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Cilj naloge</a:t>
            </a:r>
            <a:endParaRPr/>
          </a:p>
        </p:txBody>
      </p:sp>
      <p:sp>
        <p:nvSpPr>
          <p:cNvPr id="124" name="Google Shape;124;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sl-SI"/>
              <a:t>Cilj vaje je, spoznati osnovne elektronske elemente in orodje, ki se bodo uporabljali pri predmetu. Učenec naj bi po tej vaji znal:</a:t>
            </a:r>
            <a:endParaRPr/>
          </a:p>
          <a:p>
            <a:pPr indent="-228600" lvl="0" marL="228600" rtl="0" algn="l">
              <a:lnSpc>
                <a:spcPct val="90000"/>
              </a:lnSpc>
              <a:spcBef>
                <a:spcPts val="1000"/>
              </a:spcBef>
              <a:spcAft>
                <a:spcPts val="0"/>
              </a:spcAft>
              <a:buClr>
                <a:schemeClr val="dk1"/>
              </a:buClr>
              <a:buSzPts val="2800"/>
              <a:buChar char="•"/>
            </a:pPr>
            <a:r>
              <a:rPr lang="sl-SI"/>
              <a:t>Razpoznati elektronski element glede na oznako in izgled. </a:t>
            </a:r>
            <a:endParaRPr/>
          </a:p>
          <a:p>
            <a:pPr indent="-228600" lvl="0" marL="228600" rtl="0" algn="l">
              <a:lnSpc>
                <a:spcPct val="90000"/>
              </a:lnSpc>
              <a:spcBef>
                <a:spcPts val="1000"/>
              </a:spcBef>
              <a:spcAft>
                <a:spcPts val="0"/>
              </a:spcAft>
              <a:buClr>
                <a:schemeClr val="dk1"/>
              </a:buClr>
              <a:buSzPts val="2800"/>
              <a:buChar char="•"/>
            </a:pPr>
            <a:r>
              <a:rPr lang="sl-SI"/>
              <a:t>Določiti vrednosti elementov glede na barvno lestvico ali številsko oznako,</a:t>
            </a:r>
            <a:endParaRPr/>
          </a:p>
          <a:p>
            <a:pPr indent="-228600" lvl="0" marL="228600" rtl="0" algn="l">
              <a:lnSpc>
                <a:spcPct val="90000"/>
              </a:lnSpc>
              <a:spcBef>
                <a:spcPts val="1000"/>
              </a:spcBef>
              <a:spcAft>
                <a:spcPts val="0"/>
              </a:spcAft>
              <a:buClr>
                <a:schemeClr val="dk1"/>
              </a:buClr>
              <a:buSzPts val="2800"/>
              <a:buChar char="•"/>
            </a:pPr>
            <a:r>
              <a:rPr lang="sl-SI"/>
              <a:t>Izmeriti napetost, tok ali upornost z multimetrom.</a:t>
            </a:r>
            <a:br>
              <a:rPr lang="sl-SI"/>
            </a:b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9"/>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Fotodioda</a:t>
            </a:r>
            <a:endParaRPr/>
          </a:p>
        </p:txBody>
      </p:sp>
      <p:pic>
        <p:nvPicPr>
          <p:cNvPr descr="HuiYuan fotodioda 5 mm 1100 nm 5013M1D | Conrad.si" id="260" name="Google Shape;260;p19"/>
          <p:cNvPicPr preferRelativeResize="0"/>
          <p:nvPr>
            <p:ph idx="1" type="body"/>
          </p:nvPr>
        </p:nvPicPr>
        <p:blipFill rotWithShape="1">
          <a:blip r:embed="rId3">
            <a:alphaModFix/>
          </a:blip>
          <a:srcRect b="0" l="0" r="0" t="0"/>
          <a:stretch/>
        </p:blipFill>
        <p:spPr>
          <a:xfrm>
            <a:off x="4772372" y="3354632"/>
            <a:ext cx="2986174" cy="2850040"/>
          </a:xfrm>
          <a:prstGeom prst="rect">
            <a:avLst/>
          </a:prstGeom>
          <a:noFill/>
          <a:ln>
            <a:noFill/>
          </a:ln>
        </p:spPr>
      </p:pic>
      <p:pic>
        <p:nvPicPr>
          <p:cNvPr id="261" name="Google Shape;261;p19"/>
          <p:cNvPicPr preferRelativeResize="0"/>
          <p:nvPr/>
        </p:nvPicPr>
        <p:blipFill rotWithShape="1">
          <a:blip r:embed="rId4">
            <a:alphaModFix/>
          </a:blip>
          <a:srcRect b="0" l="0" r="0" t="0"/>
          <a:stretch/>
        </p:blipFill>
        <p:spPr>
          <a:xfrm>
            <a:off x="4379769" y="365124"/>
            <a:ext cx="3835976" cy="264034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0"/>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Fotodioda-animacija</a:t>
            </a:r>
            <a:endParaRPr/>
          </a:p>
        </p:txBody>
      </p:sp>
      <p:sp>
        <p:nvSpPr>
          <p:cNvPr id="268" name="Google Shape;268;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photodiode on Make a GIF" id="269" name="Google Shape;269;p20"/>
          <p:cNvPicPr preferRelativeResize="0"/>
          <p:nvPr/>
        </p:nvPicPr>
        <p:blipFill rotWithShape="1">
          <a:blip r:embed="rId3">
            <a:alphaModFix/>
          </a:blip>
          <a:srcRect b="0" l="0" r="0" t="0"/>
          <a:stretch/>
        </p:blipFill>
        <p:spPr>
          <a:xfrm>
            <a:off x="2976057" y="1690688"/>
            <a:ext cx="6239886" cy="503303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1"/>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Svetleča dioda (LED)</a:t>
            </a:r>
            <a:endParaRPr/>
          </a:p>
        </p:txBody>
      </p:sp>
      <p:pic>
        <p:nvPicPr>
          <p:cNvPr descr="File:LED symbol.svg - Wikimedia Commons" id="276" name="Google Shape;276;p21"/>
          <p:cNvPicPr preferRelativeResize="0"/>
          <p:nvPr>
            <p:ph idx="1" type="body"/>
          </p:nvPr>
        </p:nvPicPr>
        <p:blipFill rotWithShape="1">
          <a:blip r:embed="rId3">
            <a:alphaModFix/>
          </a:blip>
          <a:srcRect b="0" l="0" r="0" t="0"/>
          <a:stretch/>
        </p:blipFill>
        <p:spPr>
          <a:xfrm>
            <a:off x="2590800" y="1027906"/>
            <a:ext cx="6816436" cy="2135461"/>
          </a:xfrm>
          <a:prstGeom prst="rect">
            <a:avLst/>
          </a:prstGeom>
          <a:noFill/>
          <a:ln>
            <a:noFill/>
          </a:ln>
        </p:spPr>
      </p:pic>
      <p:pic>
        <p:nvPicPr>
          <p:cNvPr descr="https://lh4.googleusercontent.com/1BDb2ZgqsfUXyjzOGInUKCNObnvJu8mX22D9RmSlYBcQVyHze7ieGOzadYz4nZybMlpNJXhL8k1rrzQN04XoKpQ6PpxaWLWr2YyFWrRbL_J819aWXbUozXdt1TIgKmTwvBJbdx0=s0" id="277" name="Google Shape;277;p21"/>
          <p:cNvPicPr preferRelativeResize="0"/>
          <p:nvPr/>
        </p:nvPicPr>
        <p:blipFill rotWithShape="1">
          <a:blip r:embed="rId4">
            <a:alphaModFix/>
          </a:blip>
          <a:srcRect b="0" l="0" r="0" t="0"/>
          <a:stretch/>
        </p:blipFill>
        <p:spPr>
          <a:xfrm>
            <a:off x="4076700" y="3348469"/>
            <a:ext cx="4038600" cy="30384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2"/>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LED-animacija</a:t>
            </a:r>
            <a:endParaRPr/>
          </a:p>
        </p:txBody>
      </p:sp>
      <p:pic>
        <p:nvPicPr>
          <p:cNvPr descr="Physical computing essentials" id="284" name="Google Shape;284;p22"/>
          <p:cNvPicPr preferRelativeResize="0"/>
          <p:nvPr>
            <p:ph idx="1" type="body"/>
          </p:nvPr>
        </p:nvPicPr>
        <p:blipFill rotWithShape="1">
          <a:blip r:embed="rId4">
            <a:alphaModFix/>
          </a:blip>
          <a:srcRect b="0" l="0" r="0" t="0"/>
          <a:stretch/>
        </p:blipFill>
        <p:spPr>
          <a:xfrm>
            <a:off x="2590800" y="1825625"/>
            <a:ext cx="6885709" cy="435133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3"/>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Tipka in stikalo</a:t>
            </a:r>
            <a:endParaRPr/>
          </a:p>
        </p:txBody>
      </p:sp>
      <p:pic>
        <p:nvPicPr>
          <p:cNvPr descr="https://lh3.googleusercontent.com/TgJwluaQkM17qlQVMi9RFjNNIjE1ANPNo5h1rZNODnTueSuzOKHl1VS07W_m4pwpo-XnChRjjnXFkLUqwTrfNPPw-LColyRF3d4kX6WATpen6vnv8JRMfsTlRzgHrMIMIOx9pA8=s0" id="291" name="Google Shape;291;p23"/>
          <p:cNvPicPr preferRelativeResize="0"/>
          <p:nvPr>
            <p:ph idx="1" type="body"/>
          </p:nvPr>
        </p:nvPicPr>
        <p:blipFill rotWithShape="1">
          <a:blip r:embed="rId4">
            <a:alphaModFix/>
          </a:blip>
          <a:srcRect b="0" l="0" r="0" t="0"/>
          <a:stretch/>
        </p:blipFill>
        <p:spPr>
          <a:xfrm>
            <a:off x="2350077" y="1690687"/>
            <a:ext cx="2111085" cy="2494919"/>
          </a:xfrm>
          <a:prstGeom prst="rect">
            <a:avLst/>
          </a:prstGeom>
          <a:noFill/>
          <a:ln>
            <a:noFill/>
          </a:ln>
        </p:spPr>
      </p:pic>
      <p:pic>
        <p:nvPicPr>
          <p:cNvPr descr="Električni simboli – H5p" id="292" name="Google Shape;292;p23"/>
          <p:cNvPicPr preferRelativeResize="0"/>
          <p:nvPr/>
        </p:nvPicPr>
        <p:blipFill rotWithShape="1">
          <a:blip r:embed="rId5">
            <a:alphaModFix/>
          </a:blip>
          <a:srcRect b="0" l="0" r="0" t="0"/>
          <a:stretch/>
        </p:blipFill>
        <p:spPr>
          <a:xfrm>
            <a:off x="6663171" y="1690687"/>
            <a:ext cx="3038475" cy="2295526"/>
          </a:xfrm>
          <a:prstGeom prst="rect">
            <a:avLst/>
          </a:prstGeom>
          <a:noFill/>
          <a:ln>
            <a:noFill/>
          </a:ln>
        </p:spPr>
      </p:pic>
      <p:pic>
        <p:nvPicPr>
          <p:cNvPr descr="https://lh5.googleusercontent.com/Mq1F1IDvPWIFHXk3JplU9uJVlWJ00smFLhKANwTTtALJaos3X5jxVkPL8Sasg70k4XZWOl645gNnAQWWnpKxza20vetzfxOL6F-1junUaRxVjsnjhNZ-Ok_2wzkH77vFDsfiTRM=s0" id="293" name="Google Shape;293;p23"/>
          <p:cNvPicPr preferRelativeResize="0"/>
          <p:nvPr/>
        </p:nvPicPr>
        <p:blipFill rotWithShape="1">
          <a:blip r:embed="rId6">
            <a:alphaModFix/>
          </a:blip>
          <a:srcRect b="0" l="0" r="0" t="0"/>
          <a:stretch/>
        </p:blipFill>
        <p:spPr>
          <a:xfrm>
            <a:off x="2208356" y="4185606"/>
            <a:ext cx="2460625" cy="2460626"/>
          </a:xfrm>
          <a:prstGeom prst="rect">
            <a:avLst/>
          </a:prstGeom>
          <a:noFill/>
          <a:ln>
            <a:noFill/>
          </a:ln>
        </p:spPr>
      </p:pic>
      <p:pic>
        <p:nvPicPr>
          <p:cNvPr descr="https://lh4.googleusercontent.com/KN2K5xNnsUE-PKDf74KaYBXeJ3xJGHEnzWe0U5bWyO6I8A9-1keAE-LVcMBEsw84ZKPe100RKqafvtL5P-JQbPFZjbE0xDqCwQPpSa77473-oTc-02eHWjeLTKFDmu7QC5Q7lRc=s0" id="294" name="Google Shape;294;p23"/>
          <p:cNvPicPr preferRelativeResize="0"/>
          <p:nvPr/>
        </p:nvPicPr>
        <p:blipFill rotWithShape="1">
          <a:blip r:embed="rId7">
            <a:alphaModFix/>
          </a:blip>
          <a:srcRect b="0" l="0" r="0" t="0"/>
          <a:stretch/>
        </p:blipFill>
        <p:spPr>
          <a:xfrm>
            <a:off x="7085157" y="3986213"/>
            <a:ext cx="2294370" cy="2352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4"/>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Tranzistor</a:t>
            </a:r>
            <a:endParaRPr/>
          </a:p>
        </p:txBody>
      </p:sp>
      <p:pic>
        <p:nvPicPr>
          <p:cNvPr descr="File:Transistor NPN symbol.png - Wikimedia Commons" id="301" name="Google Shape;301;p24"/>
          <p:cNvPicPr preferRelativeResize="0"/>
          <p:nvPr>
            <p:ph idx="1" type="body"/>
          </p:nvPr>
        </p:nvPicPr>
        <p:blipFill rotWithShape="1">
          <a:blip r:embed="rId4">
            <a:alphaModFix/>
          </a:blip>
          <a:srcRect b="0" l="0" r="0" t="0"/>
          <a:stretch/>
        </p:blipFill>
        <p:spPr>
          <a:xfrm>
            <a:off x="2092035" y="1787670"/>
            <a:ext cx="3532910" cy="3532910"/>
          </a:xfrm>
          <a:prstGeom prst="rect">
            <a:avLst/>
          </a:prstGeom>
          <a:noFill/>
          <a:ln>
            <a:noFill/>
          </a:ln>
        </p:spPr>
      </p:pic>
      <p:pic>
        <p:nvPicPr>
          <p:cNvPr descr="https://lh3.googleusercontent.com/ktJS3Gg0z-YQT7u78QMVdPkLmr1zR5rGcNNsmT5L3ydKvOqKO8TXyDpGRdOSNtu9lwAskcTvUpIXkFNLhSqgl8_ws4kMDj09CLAuRs3WxWUhFc-UkLSh5gonHKmDwcwibXepCSU=s0" id="302" name="Google Shape;302;p24"/>
          <p:cNvPicPr preferRelativeResize="0"/>
          <p:nvPr/>
        </p:nvPicPr>
        <p:blipFill rotWithShape="1">
          <a:blip r:embed="rId5">
            <a:alphaModFix/>
          </a:blip>
          <a:srcRect b="0" l="0" r="0" t="0"/>
          <a:stretch/>
        </p:blipFill>
        <p:spPr>
          <a:xfrm>
            <a:off x="7140574" y="1950750"/>
            <a:ext cx="2862407" cy="28624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5"/>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Tranzistor-animacija</a:t>
            </a:r>
            <a:endParaRPr/>
          </a:p>
        </p:txBody>
      </p:sp>
      <p:sp>
        <p:nvSpPr>
          <p:cNvPr id="309" name="Google Shape;309;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How a Transistor Switch Works - Inst Tools" id="310" name="Google Shape;310;p25"/>
          <p:cNvPicPr preferRelativeResize="0"/>
          <p:nvPr/>
        </p:nvPicPr>
        <p:blipFill rotWithShape="1">
          <a:blip r:embed="rId3">
            <a:alphaModFix/>
          </a:blip>
          <a:srcRect b="0" l="0" r="0" t="0"/>
          <a:stretch/>
        </p:blipFill>
        <p:spPr>
          <a:xfrm>
            <a:off x="3667692" y="1945804"/>
            <a:ext cx="4312526" cy="423115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6"/>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Senzor vode</a:t>
            </a:r>
            <a:endParaRPr/>
          </a:p>
        </p:txBody>
      </p:sp>
      <p:pic>
        <p:nvPicPr>
          <p:cNvPr descr="https://lh5.googleusercontent.com/PBMV6zNSggSZzOk83InPYrVqoRa7e1a9dE7oAYf9Y2qEhmwqzWF-GS6bhwpHWJyff8h609REQg-Yel716J0Xsee633n7XdLhhp-QG5OGbTfFqYrmah2wFJLnaKt8m3m2slqJF8c=s0" id="317" name="Google Shape;317;p26"/>
          <p:cNvPicPr preferRelativeResize="0"/>
          <p:nvPr>
            <p:ph idx="1" type="body"/>
          </p:nvPr>
        </p:nvPicPr>
        <p:blipFill rotWithShape="1">
          <a:blip r:embed="rId3">
            <a:alphaModFix/>
          </a:blip>
          <a:srcRect b="0" l="0" r="0" t="0"/>
          <a:stretch/>
        </p:blipFill>
        <p:spPr>
          <a:xfrm>
            <a:off x="7038109" y="2122646"/>
            <a:ext cx="4114800" cy="2581335"/>
          </a:xfrm>
          <a:prstGeom prst="rect">
            <a:avLst/>
          </a:prstGeom>
          <a:noFill/>
          <a:ln>
            <a:noFill/>
          </a:ln>
        </p:spPr>
      </p:pic>
      <p:pic>
        <p:nvPicPr>
          <p:cNvPr id="318" name="Google Shape;318;p26"/>
          <p:cNvPicPr preferRelativeResize="0"/>
          <p:nvPr/>
        </p:nvPicPr>
        <p:blipFill rotWithShape="1">
          <a:blip r:embed="rId4">
            <a:alphaModFix/>
          </a:blip>
          <a:srcRect b="0" l="0" r="0" t="0"/>
          <a:stretch/>
        </p:blipFill>
        <p:spPr>
          <a:xfrm rot="5400000">
            <a:off x="2099909" y="888002"/>
            <a:ext cx="2570292" cy="50616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7"/>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Priključki za sponke in baterije</a:t>
            </a:r>
            <a:endParaRPr/>
          </a:p>
        </p:txBody>
      </p:sp>
      <p:pic>
        <p:nvPicPr>
          <p:cNvPr descr="Baterija (elektrika) - Wikipedija, prosta enciklopedija" id="325" name="Google Shape;325;p27"/>
          <p:cNvPicPr preferRelativeResize="0"/>
          <p:nvPr>
            <p:ph idx="1" type="body"/>
          </p:nvPr>
        </p:nvPicPr>
        <p:blipFill rotWithShape="1">
          <a:blip r:embed="rId3">
            <a:alphaModFix/>
          </a:blip>
          <a:srcRect b="0" l="0" r="0" t="0"/>
          <a:stretch/>
        </p:blipFill>
        <p:spPr>
          <a:xfrm rot="-5400000">
            <a:off x="5048250" y="1100138"/>
            <a:ext cx="2095500" cy="3276600"/>
          </a:xfrm>
          <a:prstGeom prst="rect">
            <a:avLst/>
          </a:prstGeom>
          <a:noFill/>
          <a:ln>
            <a:noFill/>
          </a:ln>
        </p:spPr>
      </p:pic>
      <p:pic>
        <p:nvPicPr>
          <p:cNvPr descr="https://lh4.googleusercontent.com/0UcCMSm9Pkmc27dQptHqqj6LGkYjq4y_ypHhXCqeY_GN1RwNaRMTLEzglDjC2EPiy4iOFP5goMCXuwxJWqe-mbPq972QBHEDWw2dyPCXx8IKkYG6A4tmoUS_RqCNWRThQSD8HlQ=s0" id="326" name="Google Shape;326;p27"/>
          <p:cNvPicPr preferRelativeResize="0"/>
          <p:nvPr/>
        </p:nvPicPr>
        <p:blipFill rotWithShape="1">
          <a:blip r:embed="rId4">
            <a:alphaModFix/>
          </a:blip>
          <a:srcRect b="0" l="0" r="0" t="0"/>
          <a:stretch/>
        </p:blipFill>
        <p:spPr>
          <a:xfrm>
            <a:off x="1536988" y="3257983"/>
            <a:ext cx="3242830" cy="3242831"/>
          </a:xfrm>
          <a:prstGeom prst="rect">
            <a:avLst/>
          </a:prstGeom>
          <a:noFill/>
          <a:ln>
            <a:noFill/>
          </a:ln>
        </p:spPr>
      </p:pic>
      <p:pic>
        <p:nvPicPr>
          <p:cNvPr descr="9v Battery Holder for sale | eBay" id="327" name="Google Shape;327;p27"/>
          <p:cNvPicPr preferRelativeResize="0"/>
          <p:nvPr/>
        </p:nvPicPr>
        <p:blipFill rotWithShape="1">
          <a:blip r:embed="rId5">
            <a:alphaModFix/>
          </a:blip>
          <a:srcRect b="0" l="0" r="0" t="0"/>
          <a:stretch/>
        </p:blipFill>
        <p:spPr>
          <a:xfrm>
            <a:off x="6829424" y="3271837"/>
            <a:ext cx="3228976" cy="322897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8"/>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Spajkalnik, spajkalne špice in cin</a:t>
            </a:r>
            <a:endParaRPr/>
          </a:p>
        </p:txBody>
      </p:sp>
      <p:pic>
        <p:nvPicPr>
          <p:cNvPr descr="Soldering Station with Adjustable Heat Range (EU Plug)" id="334" name="Google Shape;334;p28"/>
          <p:cNvPicPr preferRelativeResize="0"/>
          <p:nvPr>
            <p:ph idx="1" type="body"/>
          </p:nvPr>
        </p:nvPicPr>
        <p:blipFill rotWithShape="1">
          <a:blip r:embed="rId4">
            <a:alphaModFix/>
          </a:blip>
          <a:srcRect b="0" l="0" r="0" t="0"/>
          <a:stretch/>
        </p:blipFill>
        <p:spPr>
          <a:xfrm>
            <a:off x="1308388" y="1690688"/>
            <a:ext cx="3984048" cy="2921166"/>
          </a:xfrm>
          <a:prstGeom prst="rect">
            <a:avLst/>
          </a:prstGeom>
          <a:noFill/>
          <a:ln>
            <a:noFill/>
          </a:ln>
        </p:spPr>
      </p:pic>
      <p:pic>
        <p:nvPicPr>
          <p:cNvPr descr="Soldering Iron Tip Set (10 pcs)" id="335" name="Google Shape;335;p28"/>
          <p:cNvPicPr preferRelativeResize="0"/>
          <p:nvPr/>
        </p:nvPicPr>
        <p:blipFill rotWithShape="1">
          <a:blip r:embed="rId5">
            <a:alphaModFix/>
          </a:blip>
          <a:srcRect b="0" l="0" r="0" t="0"/>
          <a:stretch/>
        </p:blipFill>
        <p:spPr>
          <a:xfrm>
            <a:off x="6538479" y="1690689"/>
            <a:ext cx="3982154" cy="2921166"/>
          </a:xfrm>
          <a:prstGeom prst="rect">
            <a:avLst/>
          </a:prstGeom>
          <a:noFill/>
          <a:ln>
            <a:noFill/>
          </a:ln>
        </p:spPr>
      </p:pic>
      <p:pic>
        <p:nvPicPr>
          <p:cNvPr descr="DURATOOL D01685" id="336" name="Google Shape;336;p28"/>
          <p:cNvPicPr preferRelativeResize="0"/>
          <p:nvPr/>
        </p:nvPicPr>
        <p:blipFill rotWithShape="1">
          <a:blip r:embed="rId6">
            <a:alphaModFix/>
          </a:blip>
          <a:srcRect b="0" l="0" r="0" t="0"/>
          <a:stretch/>
        </p:blipFill>
        <p:spPr>
          <a:xfrm>
            <a:off x="5405004" y="4253346"/>
            <a:ext cx="2266950" cy="2381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3"/>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Oprema</a:t>
            </a:r>
            <a:endParaRPr/>
          </a:p>
        </p:txBody>
      </p:sp>
      <p:sp>
        <p:nvSpPr>
          <p:cNvPr id="130" name="Google Shape;130;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sl-SI"/>
              <a:t>Komplet elektronskih elementov</a:t>
            </a:r>
            <a:endParaRPr/>
          </a:p>
          <a:p>
            <a:pPr indent="-228600" lvl="0" marL="228600" rtl="0" algn="l">
              <a:lnSpc>
                <a:spcPct val="90000"/>
              </a:lnSpc>
              <a:spcBef>
                <a:spcPts val="1000"/>
              </a:spcBef>
              <a:spcAft>
                <a:spcPts val="0"/>
              </a:spcAft>
              <a:buClr>
                <a:schemeClr val="dk1"/>
              </a:buClr>
              <a:buSzPts val="2800"/>
              <a:buChar char="•"/>
            </a:pPr>
            <a:r>
              <a:rPr lang="sl-SI"/>
              <a:t>Spajkalnik,</a:t>
            </a:r>
            <a:endParaRPr/>
          </a:p>
          <a:p>
            <a:pPr indent="-228600" lvl="0" marL="228600" rtl="0" algn="l">
              <a:lnSpc>
                <a:spcPct val="90000"/>
              </a:lnSpc>
              <a:spcBef>
                <a:spcPts val="1000"/>
              </a:spcBef>
              <a:spcAft>
                <a:spcPts val="0"/>
              </a:spcAft>
              <a:buClr>
                <a:schemeClr val="dk1"/>
              </a:buClr>
              <a:buSzPts val="2800"/>
              <a:buChar char="•"/>
            </a:pPr>
            <a:r>
              <a:rPr lang="sl-SI"/>
              <a:t>Špice za spajkalnik,</a:t>
            </a:r>
            <a:endParaRPr/>
          </a:p>
          <a:p>
            <a:pPr indent="-228600" lvl="0" marL="228600" rtl="0" algn="l">
              <a:lnSpc>
                <a:spcPct val="90000"/>
              </a:lnSpc>
              <a:spcBef>
                <a:spcPts val="1000"/>
              </a:spcBef>
              <a:spcAft>
                <a:spcPts val="0"/>
              </a:spcAft>
              <a:buClr>
                <a:schemeClr val="dk1"/>
              </a:buClr>
              <a:buSzPts val="2800"/>
              <a:buChar char="•"/>
            </a:pPr>
            <a:r>
              <a:rPr lang="sl-SI"/>
              <a:t>Multimeter,</a:t>
            </a:r>
            <a:endParaRPr/>
          </a:p>
          <a:p>
            <a:pPr indent="-228600" lvl="0" marL="228600" rtl="0" algn="l">
              <a:lnSpc>
                <a:spcPct val="90000"/>
              </a:lnSpc>
              <a:spcBef>
                <a:spcPts val="1000"/>
              </a:spcBef>
              <a:spcAft>
                <a:spcPts val="0"/>
              </a:spcAft>
              <a:buClr>
                <a:schemeClr val="dk1"/>
              </a:buClr>
              <a:buSzPts val="2800"/>
              <a:buChar char="•"/>
            </a:pPr>
            <a:r>
              <a:rPr lang="sl-SI"/>
              <a:t>Laboratorijski napajalnik,</a:t>
            </a:r>
            <a:endParaRPr/>
          </a:p>
          <a:p>
            <a:pPr indent="-228600" lvl="0" marL="228600" rtl="0" algn="l">
              <a:lnSpc>
                <a:spcPct val="90000"/>
              </a:lnSpc>
              <a:spcBef>
                <a:spcPts val="1000"/>
              </a:spcBef>
              <a:spcAft>
                <a:spcPts val="0"/>
              </a:spcAft>
              <a:buClr>
                <a:schemeClr val="dk1"/>
              </a:buClr>
              <a:buSzPts val="2800"/>
              <a:buChar char="•"/>
            </a:pPr>
            <a:r>
              <a:rPr lang="sl-SI"/>
              <a:t>Klešče,</a:t>
            </a:r>
            <a:endParaRPr/>
          </a:p>
          <a:p>
            <a:pPr indent="-228600" lvl="0" marL="228600" rtl="0" algn="l">
              <a:lnSpc>
                <a:spcPct val="90000"/>
              </a:lnSpc>
              <a:spcBef>
                <a:spcPts val="1000"/>
              </a:spcBef>
              <a:spcAft>
                <a:spcPts val="0"/>
              </a:spcAft>
              <a:buClr>
                <a:schemeClr val="dk1"/>
              </a:buClr>
              <a:buSzPts val="2800"/>
              <a:buChar char="•"/>
            </a:pPr>
            <a:r>
              <a:rPr lang="sl-SI"/>
              <a:t>Cin.</a:t>
            </a:r>
            <a:endParaRPr/>
          </a:p>
          <a:p>
            <a:pPr indent="-228600" lvl="0" marL="228600" rtl="0" algn="l">
              <a:lnSpc>
                <a:spcPct val="90000"/>
              </a:lnSpc>
              <a:spcBef>
                <a:spcPts val="1000"/>
              </a:spcBef>
              <a:spcAft>
                <a:spcPts val="0"/>
              </a:spcAft>
              <a:buClr>
                <a:schemeClr val="dk1"/>
              </a:buClr>
              <a:buSzPts val="2800"/>
              <a:buChar char="•"/>
            </a:pPr>
            <a:r>
              <a:rPr lang="sl-SI"/>
              <a:t>Pinceta</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9"/>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Multimeter</a:t>
            </a:r>
            <a:endParaRPr/>
          </a:p>
        </p:txBody>
      </p:sp>
      <p:pic>
        <p:nvPicPr>
          <p:cNvPr descr="Ampere Meter Symbol clip art free vector | Download it now!" id="343" name="Google Shape;343;p29"/>
          <p:cNvPicPr preferRelativeResize="0"/>
          <p:nvPr>
            <p:ph idx="1" type="body"/>
          </p:nvPr>
        </p:nvPicPr>
        <p:blipFill rotWithShape="1">
          <a:blip r:embed="rId4">
            <a:alphaModFix/>
          </a:blip>
          <a:srcRect b="0" l="0" r="0" t="0"/>
          <a:stretch/>
        </p:blipFill>
        <p:spPr>
          <a:xfrm>
            <a:off x="838200" y="1690688"/>
            <a:ext cx="3900055" cy="2578625"/>
          </a:xfrm>
          <a:prstGeom prst="rect">
            <a:avLst/>
          </a:prstGeom>
          <a:noFill/>
          <a:ln>
            <a:noFill/>
          </a:ln>
        </p:spPr>
      </p:pic>
      <p:pic>
        <p:nvPicPr>
          <p:cNvPr descr="https://lh4.googleusercontent.com/Hw8IAXOD86Iu2o0w6Z2vHDWShlGIMQSGUW97a8VvhZPPWL0Qja6GvcWZq0CCyISGSfEEuChh2VziC5sEQhqt8a6kdSo4RFlg03fTkOrRP9K1Y5CswLZxt78nLceDPPZiBdrlGZQ=s0" id="344" name="Google Shape;344;p29"/>
          <p:cNvPicPr preferRelativeResize="0"/>
          <p:nvPr/>
        </p:nvPicPr>
        <p:blipFill rotWithShape="1">
          <a:blip r:embed="rId5">
            <a:alphaModFix/>
          </a:blip>
          <a:srcRect b="0" l="0" r="0" t="0"/>
          <a:stretch/>
        </p:blipFill>
        <p:spPr>
          <a:xfrm>
            <a:off x="6594764" y="1690688"/>
            <a:ext cx="4903544" cy="2429417"/>
          </a:xfrm>
          <a:prstGeom prst="rect">
            <a:avLst/>
          </a:prstGeom>
          <a:noFill/>
          <a:ln>
            <a:noFill/>
          </a:ln>
        </p:spPr>
      </p:pic>
      <p:pic>
        <p:nvPicPr>
          <p:cNvPr descr="https://lh4.googleusercontent.com/AepPfz8oBv1mZExsh2XJaW5ihMi3FjOvM-06kIt0YmrP2xtP4732Tp94PQO7y1db-la9w1hpJlnuLeDRjfDbo1tvro7UYg5-GmZoU-q3lM-hbIDyFGxNApA9WhmNgt_WwtusDJU=s0" id="345" name="Google Shape;345;p29"/>
          <p:cNvPicPr preferRelativeResize="0"/>
          <p:nvPr/>
        </p:nvPicPr>
        <p:blipFill rotWithShape="1">
          <a:blip r:embed="rId6">
            <a:alphaModFix/>
          </a:blip>
          <a:srcRect b="0" l="0" r="0" t="0"/>
          <a:stretch/>
        </p:blipFill>
        <p:spPr>
          <a:xfrm>
            <a:off x="3715760" y="4068679"/>
            <a:ext cx="4760479" cy="267531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0"/>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Laboratorijski napajalnik</a:t>
            </a:r>
            <a:endParaRPr/>
          </a:p>
        </p:txBody>
      </p:sp>
      <p:pic>
        <p:nvPicPr>
          <p:cNvPr descr="https://lh6.googleusercontent.com/rsQn5XGKPhojyfHUxyJuh0h4LHWueH6HQGQuXsiUWEOOP48tEXPZrZBAhoauP_ROI_tKg-1gcRy5LblkYOFAuT4hCiI4PwOP0Uq0TnjTNBes_mBL5ZSb47rh3T4xwBRoGEvfO9g=s0" id="352" name="Google Shape;352;p30"/>
          <p:cNvPicPr preferRelativeResize="0"/>
          <p:nvPr>
            <p:ph idx="1" type="body"/>
          </p:nvPr>
        </p:nvPicPr>
        <p:blipFill rotWithShape="1">
          <a:blip r:embed="rId4">
            <a:alphaModFix/>
          </a:blip>
          <a:srcRect b="0" l="0" r="0" t="0"/>
          <a:stretch/>
        </p:blipFill>
        <p:spPr>
          <a:xfrm>
            <a:off x="838200" y="2577378"/>
            <a:ext cx="4097076" cy="2396403"/>
          </a:xfrm>
          <a:prstGeom prst="rect">
            <a:avLst/>
          </a:prstGeom>
          <a:noFill/>
          <a:ln>
            <a:noFill/>
          </a:ln>
        </p:spPr>
      </p:pic>
      <p:pic>
        <p:nvPicPr>
          <p:cNvPr descr="C:\Users\mitja\AppData\Local\Microsoft\Windows\INetCache\Content.Word\Laboratorijski napajalnik.jpg" id="353" name="Google Shape;353;p30"/>
          <p:cNvPicPr preferRelativeResize="0"/>
          <p:nvPr/>
        </p:nvPicPr>
        <p:blipFill rotWithShape="1">
          <a:blip r:embed="rId5">
            <a:alphaModFix/>
          </a:blip>
          <a:srcRect b="0" l="0" r="0" t="0"/>
          <a:stretch/>
        </p:blipFill>
        <p:spPr>
          <a:xfrm>
            <a:off x="6766502" y="1690688"/>
            <a:ext cx="3552825" cy="4371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1"/>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45454"/>
              <a:buNone/>
            </a:pPr>
            <a:r>
              <a:rPr b="1" lang="sl-SI"/>
              <a:t>Vaja 1.- NAPETOS IN TOK KRATKEGA STIKA LABORATORIJSKEGA NAPAJALNIKA</a:t>
            </a:r>
            <a:endParaRPr b="1"/>
          </a:p>
        </p:txBody>
      </p:sp>
      <p:pic>
        <p:nvPicPr>
          <p:cNvPr id="360" name="Google Shape;360;p51"/>
          <p:cNvPicPr preferRelativeResize="0"/>
          <p:nvPr/>
        </p:nvPicPr>
        <p:blipFill rotWithShape="1">
          <a:blip r:embed="rId4">
            <a:alphaModFix/>
          </a:blip>
          <a:srcRect b="0" l="0" r="0" t="0"/>
          <a:stretch/>
        </p:blipFill>
        <p:spPr>
          <a:xfrm>
            <a:off x="742278" y="1825625"/>
            <a:ext cx="3267075" cy="1400175"/>
          </a:xfrm>
          <a:prstGeom prst="rect">
            <a:avLst/>
          </a:prstGeom>
          <a:noFill/>
          <a:ln>
            <a:noFill/>
          </a:ln>
        </p:spPr>
      </p:pic>
      <p:pic>
        <p:nvPicPr>
          <p:cNvPr id="361" name="Google Shape;361;p51"/>
          <p:cNvPicPr preferRelativeResize="0"/>
          <p:nvPr/>
        </p:nvPicPr>
        <p:blipFill rotWithShape="1">
          <a:blip r:embed="rId5">
            <a:alphaModFix/>
          </a:blip>
          <a:srcRect b="0" l="0" r="0" t="0"/>
          <a:stretch/>
        </p:blipFill>
        <p:spPr>
          <a:xfrm>
            <a:off x="957430" y="3225800"/>
            <a:ext cx="3657600" cy="2562225"/>
          </a:xfrm>
          <a:prstGeom prst="rect">
            <a:avLst/>
          </a:prstGeom>
          <a:noFill/>
          <a:ln>
            <a:noFill/>
          </a:ln>
        </p:spPr>
      </p:pic>
      <p:pic>
        <p:nvPicPr>
          <p:cNvPr id="362" name="Google Shape;362;p51"/>
          <p:cNvPicPr preferRelativeResize="0"/>
          <p:nvPr/>
        </p:nvPicPr>
        <p:blipFill rotWithShape="1">
          <a:blip r:embed="rId6">
            <a:alphaModFix/>
          </a:blip>
          <a:srcRect b="0" l="0" r="0" t="0"/>
          <a:stretch/>
        </p:blipFill>
        <p:spPr>
          <a:xfrm>
            <a:off x="957430" y="3225800"/>
            <a:ext cx="3971925" cy="2419350"/>
          </a:xfrm>
          <a:prstGeom prst="rect">
            <a:avLst/>
          </a:prstGeom>
          <a:noFill/>
          <a:ln>
            <a:noFill/>
          </a:ln>
        </p:spPr>
      </p:pic>
      <p:sp>
        <p:nvSpPr>
          <p:cNvPr descr="File:DC Symbol.svg - Wikimedia Commons" id="363" name="Google Shape;363;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2"/>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a:p>
        </p:txBody>
      </p:sp>
      <p:sp>
        <p:nvSpPr>
          <p:cNvPr id="369" name="Google Shape;369;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pic>
        <p:nvPicPr>
          <p:cNvPr id="370" name="Google Shape;370;p52"/>
          <p:cNvPicPr preferRelativeResize="0"/>
          <p:nvPr/>
        </p:nvPicPr>
        <p:blipFill rotWithShape="1">
          <a:blip r:embed="rId3">
            <a:alphaModFix/>
          </a:blip>
          <a:srcRect b="0" l="0" r="0" t="0"/>
          <a:stretch/>
        </p:blipFill>
        <p:spPr>
          <a:xfrm>
            <a:off x="121639" y="0"/>
            <a:ext cx="4999001" cy="6659799"/>
          </a:xfrm>
          <a:prstGeom prst="rect">
            <a:avLst/>
          </a:prstGeom>
          <a:noFill/>
          <a:ln>
            <a:noFill/>
          </a:ln>
        </p:spPr>
      </p:pic>
      <p:pic>
        <p:nvPicPr>
          <p:cNvPr id="371" name="Google Shape;371;p52"/>
          <p:cNvPicPr preferRelativeResize="0"/>
          <p:nvPr/>
        </p:nvPicPr>
        <p:blipFill rotWithShape="1">
          <a:blip r:embed="rId4">
            <a:alphaModFix/>
          </a:blip>
          <a:srcRect b="0" l="0" r="0" t="0"/>
          <a:stretch/>
        </p:blipFill>
        <p:spPr>
          <a:xfrm>
            <a:off x="5645131" y="0"/>
            <a:ext cx="4982455" cy="66597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1"/>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Klešče in pinceta</a:t>
            </a:r>
            <a:endParaRPr/>
          </a:p>
        </p:txBody>
      </p:sp>
      <p:pic>
        <p:nvPicPr>
          <p:cNvPr descr="https://lh6.googleusercontent.com/OG6Yez0zyM0-MtUzWeLlrineLKx-dKziLwW46obXeglTEVx5E9kohkRyVF9IWk_-YCYdDy1pMPAMbqtURDNJt8nwkx4k56syQvZN1_t8P-FgDrXBnMukLWlXJBU1DmTnqTXQOmQ=s0" id="378" name="Google Shape;378;p31"/>
          <p:cNvPicPr preferRelativeResize="0"/>
          <p:nvPr>
            <p:ph idx="1" type="body"/>
          </p:nvPr>
        </p:nvPicPr>
        <p:blipFill rotWithShape="1">
          <a:blip r:embed="rId3">
            <a:alphaModFix/>
          </a:blip>
          <a:srcRect b="0" l="0" r="0" t="0"/>
          <a:stretch/>
        </p:blipFill>
        <p:spPr>
          <a:xfrm>
            <a:off x="1239982" y="1948656"/>
            <a:ext cx="3553691" cy="3553691"/>
          </a:xfrm>
          <a:prstGeom prst="rect">
            <a:avLst/>
          </a:prstGeom>
          <a:noFill/>
          <a:ln>
            <a:noFill/>
          </a:ln>
        </p:spPr>
      </p:pic>
      <p:pic>
        <p:nvPicPr>
          <p:cNvPr descr="https://lh3.googleusercontent.com/TV95knYMrcbnVo9h1k3FyXevC9-yKxGC0RtcYWTReKFQDdtMDU-zoxidt-s9IjL11Ym3vx4JZryBHpyACm9fi2SpcXlTkXU4EUcBZ7czRQoBjDcOmzjOL8JrkUZ0f-zr_l5GAMA=s0" id="379" name="Google Shape;379;p31"/>
          <p:cNvPicPr preferRelativeResize="0"/>
          <p:nvPr/>
        </p:nvPicPr>
        <p:blipFill rotWithShape="1">
          <a:blip r:embed="rId4">
            <a:alphaModFix/>
          </a:blip>
          <a:srcRect b="0" l="0" r="0" t="0"/>
          <a:stretch/>
        </p:blipFill>
        <p:spPr>
          <a:xfrm>
            <a:off x="6690880" y="1948656"/>
            <a:ext cx="3644611" cy="364461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2"/>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Kviz</a:t>
            </a:r>
            <a:endParaRPr/>
          </a:p>
        </p:txBody>
      </p:sp>
      <p:sp>
        <p:nvSpPr>
          <p:cNvPr id="386" name="Google Shape;386;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514350" lvl="0" marL="514350" rtl="0" algn="l">
              <a:lnSpc>
                <a:spcPct val="90000"/>
              </a:lnSpc>
              <a:spcBef>
                <a:spcPts val="0"/>
              </a:spcBef>
              <a:spcAft>
                <a:spcPts val="0"/>
              </a:spcAft>
              <a:buClr>
                <a:schemeClr val="dk1"/>
              </a:buClr>
              <a:buSzPts val="2800"/>
              <a:buFont typeface="Calibri"/>
              <a:buAutoNum type="arabicPeriod"/>
            </a:pPr>
            <a:r>
              <a:rPr lang="sl-SI"/>
              <a:t>Kolikšna je vrednost tega upora?</a:t>
            </a:r>
            <a:endParaRPr/>
          </a:p>
          <a:p>
            <a:pPr indent="-228600" lvl="0" marL="228600" rtl="0" algn="l">
              <a:lnSpc>
                <a:spcPct val="90000"/>
              </a:lnSpc>
              <a:spcBef>
                <a:spcPts val="1000"/>
              </a:spcBef>
              <a:spcAft>
                <a:spcPts val="0"/>
              </a:spcAft>
              <a:buClr>
                <a:schemeClr val="dk1"/>
              </a:buClr>
              <a:buSzPts val="2800"/>
              <a:buChar char="•"/>
            </a:pPr>
            <a:r>
              <a:rPr lang="sl-SI"/>
              <a:t>520 Ω ± 5%</a:t>
            </a:r>
            <a:endParaRPr/>
          </a:p>
          <a:p>
            <a:pPr indent="-228600" lvl="0" marL="228600" rtl="0" algn="l">
              <a:lnSpc>
                <a:spcPct val="90000"/>
              </a:lnSpc>
              <a:spcBef>
                <a:spcPts val="1000"/>
              </a:spcBef>
              <a:spcAft>
                <a:spcPts val="0"/>
              </a:spcAft>
              <a:buClr>
                <a:schemeClr val="dk1"/>
              </a:buClr>
              <a:buSzPts val="2800"/>
              <a:buChar char="•"/>
            </a:pPr>
            <a:r>
              <a:rPr lang="sl-SI"/>
              <a:t>56000 Ω ± 5%</a:t>
            </a:r>
            <a:endParaRPr/>
          </a:p>
          <a:p>
            <a:pPr indent="-228600" lvl="0" marL="228600" rtl="0" algn="l">
              <a:lnSpc>
                <a:spcPct val="90000"/>
              </a:lnSpc>
              <a:spcBef>
                <a:spcPts val="1000"/>
              </a:spcBef>
              <a:spcAft>
                <a:spcPts val="0"/>
              </a:spcAft>
              <a:buClr>
                <a:schemeClr val="dk1"/>
              </a:buClr>
              <a:buSzPts val="2800"/>
              <a:buChar char="•"/>
            </a:pPr>
            <a:r>
              <a:rPr lang="sl-SI"/>
              <a:t>563 Ω ± 3%</a:t>
            </a:r>
            <a:endParaRPr/>
          </a:p>
          <a:p>
            <a:pPr indent="0" lvl="0" marL="0" rtl="0" algn="l">
              <a:lnSpc>
                <a:spcPct val="90000"/>
              </a:lnSpc>
              <a:spcBef>
                <a:spcPts val="1000"/>
              </a:spcBef>
              <a:spcAft>
                <a:spcPts val="0"/>
              </a:spcAft>
              <a:buClr>
                <a:schemeClr val="dk1"/>
              </a:buClr>
              <a:buSzPts val="2800"/>
              <a:buNone/>
            </a:pPr>
            <a:r>
              <a:rPr lang="sl-SI"/>
              <a:t>2. Kateri izmed naštetih uporov je odvisen od temperature?</a:t>
            </a:r>
            <a:endParaRPr/>
          </a:p>
          <a:p>
            <a:pPr indent="-228600" lvl="0" marL="228600" rtl="0" algn="l">
              <a:lnSpc>
                <a:spcPct val="90000"/>
              </a:lnSpc>
              <a:spcBef>
                <a:spcPts val="1000"/>
              </a:spcBef>
              <a:spcAft>
                <a:spcPts val="0"/>
              </a:spcAft>
              <a:buClr>
                <a:schemeClr val="dk1"/>
              </a:buClr>
              <a:buSzPts val="2800"/>
              <a:buChar char="•"/>
            </a:pPr>
            <a:r>
              <a:rPr lang="sl-SI"/>
              <a:t>NTC upor</a:t>
            </a:r>
            <a:endParaRPr/>
          </a:p>
          <a:p>
            <a:pPr indent="-228600" lvl="0" marL="228600" rtl="0" algn="l">
              <a:lnSpc>
                <a:spcPct val="90000"/>
              </a:lnSpc>
              <a:spcBef>
                <a:spcPts val="1000"/>
              </a:spcBef>
              <a:spcAft>
                <a:spcPts val="0"/>
              </a:spcAft>
              <a:buClr>
                <a:schemeClr val="dk1"/>
              </a:buClr>
              <a:buSzPts val="2800"/>
              <a:buChar char="•"/>
            </a:pPr>
            <a:r>
              <a:rPr lang="sl-SI"/>
              <a:t>Fotoupor</a:t>
            </a:r>
            <a:endParaRPr/>
          </a:p>
          <a:p>
            <a:pPr indent="-228600" lvl="0" marL="228600" rtl="0" algn="l">
              <a:lnSpc>
                <a:spcPct val="90000"/>
              </a:lnSpc>
              <a:spcBef>
                <a:spcPts val="1000"/>
              </a:spcBef>
              <a:spcAft>
                <a:spcPts val="0"/>
              </a:spcAft>
              <a:buClr>
                <a:schemeClr val="dk1"/>
              </a:buClr>
              <a:buSzPts val="2800"/>
              <a:buChar char="•"/>
            </a:pPr>
            <a:r>
              <a:rPr lang="sl-SI"/>
              <a:t>Upor</a:t>
            </a:r>
            <a:endParaRPr/>
          </a:p>
          <a:p>
            <a:pPr indent="0" lvl="0" marL="0" rtl="0" algn="l">
              <a:lnSpc>
                <a:spcPct val="90000"/>
              </a:lnSpc>
              <a:spcBef>
                <a:spcPts val="1000"/>
              </a:spcBef>
              <a:spcAft>
                <a:spcPts val="0"/>
              </a:spcAft>
              <a:buClr>
                <a:schemeClr val="dk1"/>
              </a:buClr>
              <a:buSzPts val="2800"/>
              <a:buNone/>
            </a:pPr>
            <a:r>
              <a:rPr lang="sl-SI"/>
              <a:t> </a:t>
            </a:r>
            <a:endParaRPr/>
          </a:p>
        </p:txBody>
      </p:sp>
      <p:pic>
        <p:nvPicPr>
          <p:cNvPr descr="diykit 1 MegaOhms resistor 100pcs 0.25 W carbon film Fixed Resistor Price  in India - Buy diykit 1 MegaOhms resistor 100pcs 0.25 W carbon film Fixed  Resistor online at Flipkart.com" id="387" name="Google Shape;387;p32"/>
          <p:cNvPicPr preferRelativeResize="0"/>
          <p:nvPr/>
        </p:nvPicPr>
        <p:blipFill rotWithShape="1">
          <a:blip r:embed="rId3">
            <a:alphaModFix/>
          </a:blip>
          <a:srcRect b="0" l="0" r="0" t="0"/>
          <a:stretch/>
        </p:blipFill>
        <p:spPr>
          <a:xfrm>
            <a:off x="6614102" y="1166812"/>
            <a:ext cx="1276350" cy="10477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3"/>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394" name="Google Shape;394;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sl-SI"/>
              <a:t>3. Kaj je značilno za kondenzator?</a:t>
            </a:r>
            <a:endParaRPr/>
          </a:p>
          <a:p>
            <a:pPr indent="-228600" lvl="0" marL="228600" rtl="0" algn="l">
              <a:lnSpc>
                <a:spcPct val="90000"/>
              </a:lnSpc>
              <a:spcBef>
                <a:spcPts val="1000"/>
              </a:spcBef>
              <a:spcAft>
                <a:spcPts val="0"/>
              </a:spcAft>
              <a:buClr>
                <a:schemeClr val="dk1"/>
              </a:buClr>
              <a:buSzPts val="2800"/>
              <a:buChar char="•"/>
            </a:pPr>
            <a:r>
              <a:rPr lang="sl-SI"/>
              <a:t>Ko na njega priključimo nek vir se začne prazniti.</a:t>
            </a:r>
            <a:endParaRPr/>
          </a:p>
          <a:p>
            <a:pPr indent="-228600" lvl="0" marL="228600" rtl="0" algn="l">
              <a:lnSpc>
                <a:spcPct val="90000"/>
              </a:lnSpc>
              <a:spcBef>
                <a:spcPts val="1000"/>
              </a:spcBef>
              <a:spcAft>
                <a:spcPts val="0"/>
              </a:spcAft>
              <a:buClr>
                <a:schemeClr val="dk1"/>
              </a:buClr>
              <a:buSzPts val="2800"/>
              <a:buChar char="•"/>
            </a:pPr>
            <a:r>
              <a:rPr lang="sl-SI"/>
              <a:t>Če na njega priključimo nek vir začne shranjevati naboj in se tako polni.</a:t>
            </a:r>
            <a:endParaRPr/>
          </a:p>
          <a:p>
            <a:pPr indent="-228600" lvl="0" marL="228600" rtl="0" algn="l">
              <a:lnSpc>
                <a:spcPct val="90000"/>
              </a:lnSpc>
              <a:spcBef>
                <a:spcPts val="1000"/>
              </a:spcBef>
              <a:spcAft>
                <a:spcPts val="0"/>
              </a:spcAft>
              <a:buClr>
                <a:schemeClr val="dk1"/>
              </a:buClr>
              <a:buSzPts val="2800"/>
              <a:buChar char="•"/>
            </a:pPr>
            <a:r>
              <a:rPr lang="sl-SI"/>
              <a:t>Je odvisen od svetlobe, ki jo prejme.</a:t>
            </a:r>
            <a:endParaRPr/>
          </a:p>
          <a:p>
            <a:pPr indent="0" lvl="0" marL="0" rtl="0" algn="l">
              <a:lnSpc>
                <a:spcPct val="90000"/>
              </a:lnSpc>
              <a:spcBef>
                <a:spcPts val="1000"/>
              </a:spcBef>
              <a:spcAft>
                <a:spcPts val="0"/>
              </a:spcAft>
              <a:buClr>
                <a:schemeClr val="dk1"/>
              </a:buClr>
              <a:buSzPts val="2800"/>
              <a:buNone/>
            </a:pPr>
            <a:r>
              <a:rPr lang="sl-SI"/>
              <a:t>4. Kakšen simbol ima tuljava v električni shemi?</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descr="https://lh5.googleusercontent.com/-w_EYDixDMLWelF7g9tE-UV51H_pZ9Uxxf22F1o0Q_3dGWw15dJgU01DiwaW65YmMRWlwzf2AKDMLcavH5EOaB_4Gt-tT_mUMdsEG0ViNE1EfiqO-knh3HrPW-4tPcCYfI5Gvjc=s0" id="395" name="Google Shape;395;p33"/>
          <p:cNvPicPr preferRelativeResize="0"/>
          <p:nvPr/>
        </p:nvPicPr>
        <p:blipFill rotWithShape="1">
          <a:blip r:embed="rId3">
            <a:alphaModFix/>
          </a:blip>
          <a:srcRect b="0" l="0" r="0" t="0"/>
          <a:stretch/>
        </p:blipFill>
        <p:spPr>
          <a:xfrm>
            <a:off x="1224682" y="5013847"/>
            <a:ext cx="1532372" cy="1436599"/>
          </a:xfrm>
          <a:prstGeom prst="rect">
            <a:avLst/>
          </a:prstGeom>
          <a:noFill/>
          <a:ln>
            <a:noFill/>
          </a:ln>
        </p:spPr>
      </p:pic>
      <p:pic>
        <p:nvPicPr>
          <p:cNvPr descr="https://lh6.googleusercontent.com/rsQn5XGKPhojyfHUxyJuh0h4LHWueH6HQGQuXsiUWEOOP48tEXPZrZBAhoauP_ROI_tKg-1gcRy5LblkYOFAuT4hCiI4PwOP0Uq0TnjTNBes_mBL5ZSb47rh3T4xwBRoGEvfO9g=s0" id="396" name="Google Shape;396;p33"/>
          <p:cNvPicPr preferRelativeResize="0"/>
          <p:nvPr/>
        </p:nvPicPr>
        <p:blipFill rotWithShape="1">
          <a:blip r:embed="rId4">
            <a:alphaModFix/>
          </a:blip>
          <a:srcRect b="0" l="0" r="0" t="0"/>
          <a:stretch/>
        </p:blipFill>
        <p:spPr>
          <a:xfrm>
            <a:off x="3441411" y="5013847"/>
            <a:ext cx="2134919" cy="1246565"/>
          </a:xfrm>
          <a:prstGeom prst="rect">
            <a:avLst/>
          </a:prstGeom>
          <a:noFill/>
          <a:ln>
            <a:noFill/>
          </a:ln>
        </p:spPr>
      </p:pic>
      <p:pic>
        <p:nvPicPr>
          <p:cNvPr descr="Tuljave in kondenzatorji" id="397" name="Google Shape;397;p33"/>
          <p:cNvPicPr preferRelativeResize="0"/>
          <p:nvPr/>
        </p:nvPicPr>
        <p:blipFill rotWithShape="1">
          <a:blip r:embed="rId5">
            <a:alphaModFix/>
          </a:blip>
          <a:srcRect b="0" l="0" r="0" t="0"/>
          <a:stretch/>
        </p:blipFill>
        <p:spPr>
          <a:xfrm>
            <a:off x="6780357" y="5153891"/>
            <a:ext cx="2120471" cy="87376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4"/>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404" name="Google Shape;404;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sl-SI"/>
              <a:t>5. Kateri je pozitivni priključek na diodi, ki je tudi daljši?</a:t>
            </a:r>
            <a:endParaRPr/>
          </a:p>
          <a:p>
            <a:pPr indent="-228600" lvl="0" marL="228600" rtl="0" algn="l">
              <a:lnSpc>
                <a:spcPct val="90000"/>
              </a:lnSpc>
              <a:spcBef>
                <a:spcPts val="1000"/>
              </a:spcBef>
              <a:spcAft>
                <a:spcPts val="0"/>
              </a:spcAft>
              <a:buClr>
                <a:schemeClr val="dk1"/>
              </a:buClr>
              <a:buSzPts val="2800"/>
              <a:buChar char="•"/>
            </a:pPr>
            <a:r>
              <a:rPr lang="sl-SI"/>
              <a:t>Baza</a:t>
            </a:r>
            <a:endParaRPr/>
          </a:p>
          <a:p>
            <a:pPr indent="-228600" lvl="0" marL="228600" rtl="0" algn="l">
              <a:lnSpc>
                <a:spcPct val="90000"/>
              </a:lnSpc>
              <a:spcBef>
                <a:spcPts val="1000"/>
              </a:spcBef>
              <a:spcAft>
                <a:spcPts val="0"/>
              </a:spcAft>
              <a:buClr>
                <a:schemeClr val="dk1"/>
              </a:buClr>
              <a:buSzPts val="2800"/>
              <a:buChar char="•"/>
            </a:pPr>
            <a:r>
              <a:rPr lang="sl-SI"/>
              <a:t>Anoda</a:t>
            </a:r>
            <a:endParaRPr/>
          </a:p>
          <a:p>
            <a:pPr indent="-228600" lvl="0" marL="228600" rtl="0" algn="l">
              <a:lnSpc>
                <a:spcPct val="90000"/>
              </a:lnSpc>
              <a:spcBef>
                <a:spcPts val="1000"/>
              </a:spcBef>
              <a:spcAft>
                <a:spcPts val="0"/>
              </a:spcAft>
              <a:buClr>
                <a:schemeClr val="dk1"/>
              </a:buClr>
              <a:buSzPts val="2800"/>
              <a:buChar char="•"/>
            </a:pPr>
            <a:r>
              <a:rPr lang="sl-SI"/>
              <a:t>Katoda</a:t>
            </a:r>
            <a:endParaRPr/>
          </a:p>
          <a:p>
            <a:pPr indent="0" lvl="0" marL="0" rtl="0" algn="l">
              <a:lnSpc>
                <a:spcPct val="90000"/>
              </a:lnSpc>
              <a:spcBef>
                <a:spcPts val="1000"/>
              </a:spcBef>
              <a:spcAft>
                <a:spcPts val="0"/>
              </a:spcAft>
              <a:buClr>
                <a:schemeClr val="dk1"/>
              </a:buClr>
              <a:buSzPts val="2800"/>
              <a:buNone/>
            </a:pPr>
            <a:r>
              <a:rPr lang="sl-SI"/>
              <a:t>6. Katera dioda sveti?</a:t>
            </a:r>
            <a:endParaRPr/>
          </a:p>
          <a:p>
            <a:pPr indent="-228600" lvl="0" marL="228600" rtl="0" algn="l">
              <a:lnSpc>
                <a:spcPct val="90000"/>
              </a:lnSpc>
              <a:spcBef>
                <a:spcPts val="1000"/>
              </a:spcBef>
              <a:spcAft>
                <a:spcPts val="0"/>
              </a:spcAft>
              <a:buClr>
                <a:schemeClr val="dk1"/>
              </a:buClr>
              <a:buSzPts val="2800"/>
              <a:buChar char="•"/>
            </a:pPr>
            <a:r>
              <a:rPr lang="sl-SI"/>
              <a:t>LED dioda</a:t>
            </a:r>
            <a:endParaRPr/>
          </a:p>
          <a:p>
            <a:pPr indent="-228600" lvl="0" marL="228600" rtl="0" algn="l">
              <a:lnSpc>
                <a:spcPct val="90000"/>
              </a:lnSpc>
              <a:spcBef>
                <a:spcPts val="1000"/>
              </a:spcBef>
              <a:spcAft>
                <a:spcPts val="0"/>
              </a:spcAft>
              <a:buClr>
                <a:schemeClr val="dk1"/>
              </a:buClr>
              <a:buSzPts val="2800"/>
              <a:buChar char="•"/>
            </a:pPr>
            <a:r>
              <a:rPr lang="sl-SI"/>
              <a:t>Dioda</a:t>
            </a:r>
            <a:endParaRPr/>
          </a:p>
          <a:p>
            <a:pPr indent="-228600" lvl="0" marL="228600" rtl="0" algn="l">
              <a:lnSpc>
                <a:spcPct val="90000"/>
              </a:lnSpc>
              <a:spcBef>
                <a:spcPts val="1000"/>
              </a:spcBef>
              <a:spcAft>
                <a:spcPts val="0"/>
              </a:spcAft>
              <a:buClr>
                <a:schemeClr val="dk1"/>
              </a:buClr>
              <a:buSzPts val="2800"/>
              <a:buChar char="•"/>
            </a:pPr>
            <a:r>
              <a:rPr lang="sl-SI"/>
              <a:t>Fotodioda</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5"/>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411" name="Google Shape;411;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sl-SI"/>
              <a:t>7. Za kaj se uporabljajo tipke in stikala v vezju?</a:t>
            </a:r>
            <a:endParaRPr/>
          </a:p>
          <a:p>
            <a:pPr indent="-228600" lvl="0" marL="228600" rtl="0" algn="l">
              <a:lnSpc>
                <a:spcPct val="90000"/>
              </a:lnSpc>
              <a:spcBef>
                <a:spcPts val="1000"/>
              </a:spcBef>
              <a:spcAft>
                <a:spcPts val="0"/>
              </a:spcAft>
              <a:buClr>
                <a:schemeClr val="dk1"/>
              </a:buClr>
              <a:buSzPts val="2800"/>
              <a:buChar char="•"/>
            </a:pPr>
            <a:r>
              <a:rPr lang="sl-SI"/>
              <a:t>Za spreminjanje temperature vezja.</a:t>
            </a:r>
            <a:endParaRPr/>
          </a:p>
          <a:p>
            <a:pPr indent="-228600" lvl="0" marL="228600" rtl="0" algn="l">
              <a:lnSpc>
                <a:spcPct val="90000"/>
              </a:lnSpc>
              <a:spcBef>
                <a:spcPts val="1000"/>
              </a:spcBef>
              <a:spcAft>
                <a:spcPts val="0"/>
              </a:spcAft>
              <a:buClr>
                <a:schemeClr val="dk1"/>
              </a:buClr>
              <a:buSzPts val="2800"/>
              <a:buChar char="•"/>
            </a:pPr>
            <a:r>
              <a:rPr lang="sl-SI"/>
              <a:t>Ker mora vsako vezje imeti tipko ali stikalo.</a:t>
            </a:r>
            <a:endParaRPr/>
          </a:p>
          <a:p>
            <a:pPr indent="-228600" lvl="0" marL="228600" rtl="0" algn="l">
              <a:lnSpc>
                <a:spcPct val="90000"/>
              </a:lnSpc>
              <a:spcBef>
                <a:spcPts val="1000"/>
              </a:spcBef>
              <a:spcAft>
                <a:spcPts val="0"/>
              </a:spcAft>
              <a:buClr>
                <a:schemeClr val="dk1"/>
              </a:buClr>
              <a:buSzPts val="2800"/>
              <a:buChar char="•"/>
            </a:pPr>
            <a:r>
              <a:rPr lang="sl-SI"/>
              <a:t>Za vklop in izklop vezja.</a:t>
            </a:r>
            <a:endParaRPr/>
          </a:p>
          <a:p>
            <a:pPr indent="0" lvl="0" marL="0" rtl="0" algn="l">
              <a:lnSpc>
                <a:spcPct val="90000"/>
              </a:lnSpc>
              <a:spcBef>
                <a:spcPts val="1000"/>
              </a:spcBef>
              <a:spcAft>
                <a:spcPts val="0"/>
              </a:spcAft>
              <a:buClr>
                <a:schemeClr val="dk1"/>
              </a:buClr>
              <a:buSzPts val="2800"/>
              <a:buNone/>
            </a:pPr>
            <a:r>
              <a:rPr lang="sl-SI"/>
              <a:t>8. Katere priključke ima tranzistor?</a:t>
            </a:r>
            <a:endParaRPr/>
          </a:p>
          <a:p>
            <a:pPr indent="-228600" lvl="0" marL="228600" rtl="0" algn="l">
              <a:lnSpc>
                <a:spcPct val="90000"/>
              </a:lnSpc>
              <a:spcBef>
                <a:spcPts val="1000"/>
              </a:spcBef>
              <a:spcAft>
                <a:spcPts val="0"/>
              </a:spcAft>
              <a:buClr>
                <a:schemeClr val="dk1"/>
              </a:buClr>
              <a:buSzPts val="2800"/>
              <a:buChar char="•"/>
            </a:pPr>
            <a:r>
              <a:rPr lang="sl-SI"/>
              <a:t>Baza, kolektor, emitor</a:t>
            </a:r>
            <a:endParaRPr/>
          </a:p>
          <a:p>
            <a:pPr indent="-228600" lvl="0" marL="228600" rtl="0" algn="l">
              <a:lnSpc>
                <a:spcPct val="90000"/>
              </a:lnSpc>
              <a:spcBef>
                <a:spcPts val="1000"/>
              </a:spcBef>
              <a:spcAft>
                <a:spcPts val="0"/>
              </a:spcAft>
              <a:buClr>
                <a:schemeClr val="dk1"/>
              </a:buClr>
              <a:buSzPts val="2800"/>
              <a:buChar char="•"/>
            </a:pPr>
            <a:r>
              <a:rPr lang="sl-SI"/>
              <a:t>Anoda, katoda, baza</a:t>
            </a:r>
            <a:endParaRPr/>
          </a:p>
          <a:p>
            <a:pPr indent="-228600" lvl="0" marL="228600" rtl="0" algn="l">
              <a:lnSpc>
                <a:spcPct val="90000"/>
              </a:lnSpc>
              <a:spcBef>
                <a:spcPts val="1000"/>
              </a:spcBef>
              <a:spcAft>
                <a:spcPts val="0"/>
              </a:spcAft>
              <a:buClr>
                <a:schemeClr val="dk1"/>
              </a:buClr>
              <a:buSzPts val="2800"/>
              <a:buChar char="•"/>
            </a:pPr>
            <a:r>
              <a:rPr lang="sl-SI"/>
              <a:t>Faza, zemlja, nula</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6"/>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418" name="Google Shape;418;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sl-SI"/>
              <a:t>9. Kako deluje senzor vode?</a:t>
            </a:r>
            <a:endParaRPr/>
          </a:p>
          <a:p>
            <a:pPr indent="-228600" lvl="0" marL="228600" rtl="0" algn="l">
              <a:lnSpc>
                <a:spcPct val="90000"/>
              </a:lnSpc>
              <a:spcBef>
                <a:spcPts val="1000"/>
              </a:spcBef>
              <a:spcAft>
                <a:spcPts val="0"/>
              </a:spcAft>
              <a:buClr>
                <a:schemeClr val="dk1"/>
              </a:buClr>
              <a:buSzPts val="2800"/>
              <a:buChar char="•"/>
            </a:pPr>
            <a:r>
              <a:rPr lang="sl-SI"/>
              <a:t>Ko na njega posveti svetloba, se mu spremeni upornost.</a:t>
            </a:r>
            <a:endParaRPr/>
          </a:p>
          <a:p>
            <a:pPr indent="-228600" lvl="0" marL="228600" rtl="0" algn="l">
              <a:lnSpc>
                <a:spcPct val="90000"/>
              </a:lnSpc>
              <a:spcBef>
                <a:spcPts val="1000"/>
              </a:spcBef>
              <a:spcAft>
                <a:spcPts val="0"/>
              </a:spcAft>
              <a:buClr>
                <a:schemeClr val="dk1"/>
              </a:buClr>
              <a:buSzPts val="2800"/>
              <a:buChar char="•"/>
            </a:pPr>
            <a:r>
              <a:rPr lang="sl-SI"/>
              <a:t>Ko začuti vodo se mu spremeni barva in tako vemo, da deluje.</a:t>
            </a:r>
            <a:endParaRPr/>
          </a:p>
          <a:p>
            <a:pPr indent="-228600" lvl="0" marL="228600" rtl="0" algn="l">
              <a:lnSpc>
                <a:spcPct val="90000"/>
              </a:lnSpc>
              <a:spcBef>
                <a:spcPts val="1000"/>
              </a:spcBef>
              <a:spcAft>
                <a:spcPts val="0"/>
              </a:spcAft>
              <a:buClr>
                <a:schemeClr val="dk1"/>
              </a:buClr>
              <a:buSzPts val="2800"/>
              <a:buChar char="•"/>
            </a:pPr>
            <a:r>
              <a:rPr lang="sl-SI"/>
              <a:t>Ko začuti vodo, se mu spremeni upornost in tako vpliva na omejitev toka.</a:t>
            </a:r>
            <a:endParaRPr/>
          </a:p>
          <a:p>
            <a:pPr indent="0" lvl="0" marL="0" rtl="0" algn="l">
              <a:lnSpc>
                <a:spcPct val="90000"/>
              </a:lnSpc>
              <a:spcBef>
                <a:spcPts val="1000"/>
              </a:spcBef>
              <a:spcAft>
                <a:spcPts val="0"/>
              </a:spcAft>
              <a:buClr>
                <a:schemeClr val="dk1"/>
              </a:buClr>
              <a:buSzPts val="2800"/>
              <a:buNone/>
            </a:pPr>
            <a:r>
              <a:rPr lang="sl-SI"/>
              <a:t>10. Kateri inštrument uporabljamo, da pritrdimo elemente na vezje?</a:t>
            </a:r>
            <a:endParaRPr/>
          </a:p>
          <a:p>
            <a:pPr indent="-228600" lvl="0" marL="228600" rtl="0" algn="l">
              <a:lnSpc>
                <a:spcPct val="90000"/>
              </a:lnSpc>
              <a:spcBef>
                <a:spcPts val="1000"/>
              </a:spcBef>
              <a:spcAft>
                <a:spcPts val="0"/>
              </a:spcAft>
              <a:buClr>
                <a:schemeClr val="dk1"/>
              </a:buClr>
              <a:buSzPts val="2800"/>
              <a:buChar char="•"/>
            </a:pPr>
            <a:r>
              <a:rPr lang="sl-SI"/>
              <a:t>Multimeter in cin</a:t>
            </a:r>
            <a:endParaRPr/>
          </a:p>
          <a:p>
            <a:pPr indent="-228600" lvl="0" marL="228600" rtl="0" algn="l">
              <a:lnSpc>
                <a:spcPct val="90000"/>
              </a:lnSpc>
              <a:spcBef>
                <a:spcPts val="1000"/>
              </a:spcBef>
              <a:spcAft>
                <a:spcPts val="0"/>
              </a:spcAft>
              <a:buClr>
                <a:schemeClr val="dk1"/>
              </a:buClr>
              <a:buSzPts val="2800"/>
              <a:buChar char="•"/>
            </a:pPr>
            <a:r>
              <a:rPr lang="sl-SI"/>
              <a:t>Spajkalnik in cin</a:t>
            </a:r>
            <a:endParaRPr/>
          </a:p>
          <a:p>
            <a:pPr indent="-228600" lvl="0" marL="228600" rtl="0" algn="l">
              <a:lnSpc>
                <a:spcPct val="90000"/>
              </a:lnSpc>
              <a:spcBef>
                <a:spcPts val="1000"/>
              </a:spcBef>
              <a:spcAft>
                <a:spcPts val="0"/>
              </a:spcAft>
              <a:buClr>
                <a:schemeClr val="dk1"/>
              </a:buClr>
              <a:buSzPts val="2800"/>
              <a:buChar char="•"/>
            </a:pPr>
            <a:r>
              <a:rPr lang="sl-SI"/>
              <a:t>Laboratorijski napajalnik</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4"/>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Električna napetost</a:t>
            </a:r>
            <a:endParaRPr/>
          </a:p>
        </p:txBody>
      </p:sp>
      <p:sp>
        <p:nvSpPr>
          <p:cNvPr id="137" name="Google Shape;13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2800"/>
              <a:buNone/>
            </a:pPr>
            <a:br>
              <a:rPr lang="sl-SI"/>
            </a:br>
            <a:endParaRPr/>
          </a:p>
        </p:txBody>
      </p:sp>
      <p:pic>
        <p:nvPicPr>
          <p:cNvPr id="138" name="Google Shape;138;p4"/>
          <p:cNvPicPr preferRelativeResize="0"/>
          <p:nvPr/>
        </p:nvPicPr>
        <p:blipFill rotWithShape="1">
          <a:blip r:embed="rId4">
            <a:alphaModFix/>
          </a:blip>
          <a:srcRect b="0" l="0" r="0" t="0"/>
          <a:stretch/>
        </p:blipFill>
        <p:spPr>
          <a:xfrm>
            <a:off x="607735" y="1444043"/>
            <a:ext cx="9092447" cy="5114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7"/>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425" name="Google Shape;425;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sl-SI"/>
              <a:t>11. S katerim inštrumentom lahko merimo tok in napetost?</a:t>
            </a:r>
            <a:endParaRPr/>
          </a:p>
          <a:p>
            <a:pPr indent="-228600" lvl="0" marL="228600" rtl="0" algn="l">
              <a:lnSpc>
                <a:spcPct val="90000"/>
              </a:lnSpc>
              <a:spcBef>
                <a:spcPts val="1000"/>
              </a:spcBef>
              <a:spcAft>
                <a:spcPts val="0"/>
              </a:spcAft>
              <a:buClr>
                <a:schemeClr val="dk1"/>
              </a:buClr>
              <a:buSzPts val="2800"/>
              <a:buChar char="•"/>
            </a:pPr>
            <a:r>
              <a:rPr lang="sl-SI"/>
              <a:t>Laboratorijskem napajalnikom</a:t>
            </a:r>
            <a:endParaRPr/>
          </a:p>
          <a:p>
            <a:pPr indent="-228600" lvl="0" marL="228600" rtl="0" algn="l">
              <a:lnSpc>
                <a:spcPct val="90000"/>
              </a:lnSpc>
              <a:spcBef>
                <a:spcPts val="1000"/>
              </a:spcBef>
              <a:spcAft>
                <a:spcPts val="0"/>
              </a:spcAft>
              <a:buClr>
                <a:schemeClr val="dk1"/>
              </a:buClr>
              <a:buSzPts val="2800"/>
              <a:buChar char="•"/>
            </a:pPr>
            <a:r>
              <a:rPr lang="sl-SI"/>
              <a:t>Kleščami in pinceto</a:t>
            </a:r>
            <a:endParaRPr/>
          </a:p>
          <a:p>
            <a:pPr indent="-228600" lvl="0" marL="228600" rtl="0" algn="l">
              <a:lnSpc>
                <a:spcPct val="90000"/>
              </a:lnSpc>
              <a:spcBef>
                <a:spcPts val="1000"/>
              </a:spcBef>
              <a:spcAft>
                <a:spcPts val="0"/>
              </a:spcAft>
              <a:buClr>
                <a:schemeClr val="dk1"/>
              </a:buClr>
              <a:buSzPts val="2800"/>
              <a:buChar char="•"/>
            </a:pPr>
            <a:r>
              <a:rPr lang="sl-SI"/>
              <a:t>Multimetrom</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5"/>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Električni naboj:</a:t>
            </a:r>
            <a:endParaRPr/>
          </a:p>
        </p:txBody>
      </p:sp>
      <p:pic>
        <p:nvPicPr>
          <p:cNvPr id="144" name="Google Shape;144;p5"/>
          <p:cNvPicPr preferRelativeResize="0"/>
          <p:nvPr/>
        </p:nvPicPr>
        <p:blipFill rotWithShape="1">
          <a:blip r:embed="rId3">
            <a:alphaModFix/>
          </a:blip>
          <a:srcRect b="0" l="0" r="0" t="0"/>
          <a:stretch/>
        </p:blipFill>
        <p:spPr>
          <a:xfrm>
            <a:off x="3081961" y="1424838"/>
            <a:ext cx="5922190" cy="5062398"/>
          </a:xfrm>
          <a:prstGeom prst="rect">
            <a:avLst/>
          </a:prstGeom>
          <a:noFill/>
          <a:ln>
            <a:noFill/>
          </a:ln>
        </p:spPr>
      </p:pic>
      <p:sp>
        <p:nvSpPr>
          <p:cNvPr id="145" name="Google Shape;145;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6"/>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Električni tok:</a:t>
            </a:r>
            <a:endParaRPr/>
          </a:p>
        </p:txBody>
      </p:sp>
      <p:sp>
        <p:nvSpPr>
          <p:cNvPr id="152" name="Google Shape;152;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br>
              <a:rPr lang="sl-SI"/>
            </a:br>
            <a:endParaRPr/>
          </a:p>
        </p:txBody>
      </p:sp>
      <p:pic>
        <p:nvPicPr>
          <p:cNvPr descr="L1: Voltage, Current, and Resistance - Physical Computing" id="153" name="Google Shape;153;p6"/>
          <p:cNvPicPr preferRelativeResize="0"/>
          <p:nvPr/>
        </p:nvPicPr>
        <p:blipFill rotWithShape="1">
          <a:blip r:embed="rId3">
            <a:alphaModFix/>
          </a:blip>
          <a:srcRect b="0" l="0" r="0" t="0"/>
          <a:stretch/>
        </p:blipFill>
        <p:spPr>
          <a:xfrm>
            <a:off x="2230582" y="1825625"/>
            <a:ext cx="8077200" cy="34933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7"/>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Potek vaje</a:t>
            </a:r>
            <a:endParaRPr/>
          </a:p>
        </p:txBody>
      </p:sp>
      <p:sp>
        <p:nvSpPr>
          <p:cNvPr id="159" name="Google Shape;159;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sl-SI"/>
              <a:t>Namen te vaje je otrokom predstaviti osnovne električne veličine in pokazati različne električne elemente in orodje. Na začetku, bomo vse opisali posebej, poleg bomo prikazali slike elementa/inštrumenta, da bodo učenci videli kako izgleda, ter sliko simbola, ki ga lahko najdemo v električni shemi.</a:t>
            </a:r>
            <a:endParaRPr b="0"/>
          </a:p>
          <a:p>
            <a:pPr indent="0" lvl="0" marL="0" rtl="0" algn="l">
              <a:lnSpc>
                <a:spcPct val="90000"/>
              </a:lnSpc>
              <a:spcBef>
                <a:spcPts val="1000"/>
              </a:spcBef>
              <a:spcAft>
                <a:spcPts val="0"/>
              </a:spcAft>
              <a:buClr>
                <a:schemeClr val="dk1"/>
              </a:buClr>
              <a:buSzPts val="2800"/>
              <a:buNone/>
            </a:pPr>
            <a:br>
              <a:rPr lang="sl-SI"/>
            </a:br>
            <a:endParaRPr b="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8"/>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Upor</a:t>
            </a:r>
            <a:endParaRPr/>
          </a:p>
        </p:txBody>
      </p:sp>
      <p:pic>
        <p:nvPicPr>
          <p:cNvPr descr="https://upload.wikimedia.org/wikipedia/commons/thumb/9/91/Upor_simbol1.png/250px-Upor_simbol1.png" id="166" name="Google Shape;166;p8"/>
          <p:cNvPicPr preferRelativeResize="0"/>
          <p:nvPr>
            <p:ph idx="1" type="body"/>
          </p:nvPr>
        </p:nvPicPr>
        <p:blipFill rotWithShape="1">
          <a:blip r:embed="rId4">
            <a:alphaModFix/>
          </a:blip>
          <a:srcRect b="0" l="0" r="0" t="0"/>
          <a:stretch/>
        </p:blipFill>
        <p:spPr>
          <a:xfrm>
            <a:off x="2300721" y="1800584"/>
            <a:ext cx="7212597" cy="1413669"/>
          </a:xfrm>
          <a:prstGeom prst="rect">
            <a:avLst/>
          </a:prstGeom>
          <a:noFill/>
          <a:ln>
            <a:noFill/>
          </a:ln>
        </p:spPr>
      </p:pic>
      <p:pic>
        <p:nvPicPr>
          <p:cNvPr descr="1K upor @ Slo-Tech" id="167" name="Google Shape;167;p8"/>
          <p:cNvPicPr preferRelativeResize="0"/>
          <p:nvPr/>
        </p:nvPicPr>
        <p:blipFill rotWithShape="1">
          <a:blip r:embed="rId5">
            <a:alphaModFix/>
          </a:blip>
          <a:srcRect b="0" l="0" r="0" t="0"/>
          <a:stretch/>
        </p:blipFill>
        <p:spPr>
          <a:xfrm>
            <a:off x="1600207" y="3255818"/>
            <a:ext cx="3733217" cy="2806627"/>
          </a:xfrm>
          <a:prstGeom prst="rect">
            <a:avLst/>
          </a:prstGeom>
          <a:noFill/>
          <a:ln>
            <a:noFill/>
          </a:ln>
        </p:spPr>
      </p:pic>
      <p:pic>
        <p:nvPicPr>
          <p:cNvPr descr="SMD-upori: Opis, označevanje" id="168" name="Google Shape;168;p8"/>
          <p:cNvPicPr preferRelativeResize="0"/>
          <p:nvPr/>
        </p:nvPicPr>
        <p:blipFill rotWithShape="1">
          <a:blip r:embed="rId6">
            <a:alphaModFix/>
          </a:blip>
          <a:srcRect b="0" l="0" r="0" t="0"/>
          <a:stretch/>
        </p:blipFill>
        <p:spPr>
          <a:xfrm>
            <a:off x="6541146" y="3255817"/>
            <a:ext cx="3750129" cy="28066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9"/>
          <p:cNvSpPr txBox="1"/>
          <p:nvPr>
            <p:ph type="title"/>
          </p:nvPr>
        </p:nvSpPr>
        <p:spPr>
          <a:xfrm>
            <a:off x="838200" y="365125"/>
            <a:ext cx="895531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sl-SI"/>
              <a:t>Upor-animacija</a:t>
            </a:r>
            <a:endParaRPr/>
          </a:p>
        </p:txBody>
      </p:sp>
      <p:pic>
        <p:nvPicPr>
          <p:cNvPr descr="An animated gif showing how resistors can be placed in a circuit to resist current flow." id="175" name="Google Shape;175;p9"/>
          <p:cNvPicPr preferRelativeResize="0"/>
          <p:nvPr>
            <p:ph idx="1" type="body"/>
          </p:nvPr>
        </p:nvPicPr>
        <p:blipFill rotWithShape="1">
          <a:blip r:embed="rId4">
            <a:alphaModFix/>
          </a:blip>
          <a:srcRect b="0" l="0" r="0" t="0"/>
          <a:stretch/>
        </p:blipFill>
        <p:spPr>
          <a:xfrm>
            <a:off x="2286000" y="2548731"/>
            <a:ext cx="7620000" cy="2905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ova tema">
  <a:themeElements>
    <a:clrScheme name="Pisarn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ova tema">
  <a:themeElements>
    <a:clrScheme name="Pisarn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2021-09-06T16:04:03Z</dcterms:created>
  <dc:creator>Mitja Brkopec</dc:creator>
</cp:coreProperties>
</file>