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9" r:id="rId3"/>
    <p:sldId id="260" r:id="rId4"/>
    <p:sldId id="262" r:id="rId5"/>
    <p:sldId id="263" r:id="rId6"/>
    <p:sldId id="265" r:id="rId7"/>
    <p:sldId id="267" r:id="rId8"/>
    <p:sldId id="261" r:id="rId9"/>
    <p:sldId id="270" r:id="rId10"/>
    <p:sldId id="269" r:id="rId11"/>
    <p:sldId id="268" r:id="rId12"/>
    <p:sldId id="266" r:id="rId13"/>
    <p:sldId id="272" r:id="rId14"/>
    <p:sldId id="273" r:id="rId15"/>
    <p:sldId id="271" r:id="rId16"/>
    <p:sldId id="274" r:id="rId17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BB95739-00AC-4F0C-958B-234738343CF0}" type="datetime1">
              <a:rPr lang="sl-SI" smtClean="0"/>
              <a:t>9. 02. 2021</a:t>
            </a:fld>
            <a:endParaRPr lang="en-US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D8E3FBF-49A9-407E-810D-22ED386E059F}" type="datetime1">
              <a:rPr lang="sl-SI" smtClean="0"/>
              <a:t>9. 02. 2021</a:t>
            </a:fld>
            <a:endParaRPr lang="en-US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"/>
              <a:t>Uredite sloge besedila matrice</a:t>
            </a:r>
            <a:endParaRPr lang="en-US"/>
          </a:p>
          <a:p>
            <a:pPr lvl="1" rtl="0"/>
            <a:r>
              <a:rPr lang="sl"/>
              <a:t>Druga raven</a:t>
            </a:r>
          </a:p>
          <a:p>
            <a:pPr lvl="2" rtl="0"/>
            <a:r>
              <a:rPr lang="sl"/>
              <a:t>Tretja raven</a:t>
            </a:r>
          </a:p>
          <a:p>
            <a:pPr lvl="3" rtl="0"/>
            <a:r>
              <a:rPr lang="sl"/>
              <a:t>Četrta raven</a:t>
            </a:r>
          </a:p>
          <a:p>
            <a:pPr lvl="4" rtl="0"/>
            <a:r>
              <a:rPr lang="sl"/>
              <a:t>Peta raven</a:t>
            </a:r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sl-SI"/>
              <a:t>Kliknite, če želite urediti slog podnaslova matrice</a:t>
            </a:r>
            <a:endParaRPr lang="en-US" dirty="0"/>
          </a:p>
        </p:txBody>
      </p:sp>
      <p:cxnSp>
        <p:nvCxnSpPr>
          <p:cNvPr id="9" name="Raven povezovalnik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značba mesta za datum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311B35-8FBC-4148-BD54-FC70033A1968}" type="datetime1">
              <a:rPr lang="sl-SI" smtClean="0"/>
              <a:t>9. 02. 2021</a:t>
            </a:fld>
            <a:endParaRPr lang="en-US" dirty="0"/>
          </a:p>
        </p:txBody>
      </p:sp>
      <p:sp>
        <p:nvSpPr>
          <p:cNvPr id="5" name="Označba mesta za nogo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7" name="Označba mesta za datum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351B71-7A05-474E-98BA-81C040A23C51}" type="datetime1">
              <a:rPr lang="sl-SI" smtClean="0"/>
              <a:t>9. 02. 2021</a:t>
            </a:fld>
            <a:endParaRPr lang="en-US" dirty="0"/>
          </a:p>
        </p:txBody>
      </p:sp>
      <p:sp>
        <p:nvSpPr>
          <p:cNvPr id="8" name="Označba mesta za nogo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Označba mesta za številko diapoz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7" name="Označba mesta za datum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E5678D-5778-4256-A2F4-3517EFE2949D}" type="datetime1">
              <a:rPr lang="sl-SI" smtClean="0"/>
              <a:t>9. 02. 2021</a:t>
            </a:fld>
            <a:endParaRPr lang="en-US" dirty="0"/>
          </a:p>
        </p:txBody>
      </p:sp>
      <p:sp>
        <p:nvSpPr>
          <p:cNvPr id="8" name="Označba mesta za nogo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Označba mesta za številko diapoz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7" name="Označba mesta za datum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E23136-8872-4229-887B-F91C90761564}" type="datetime1">
              <a:rPr lang="sl-SI" smtClean="0"/>
              <a:t>9. 02. 2021</a:t>
            </a:fld>
            <a:endParaRPr lang="en-US" dirty="0"/>
          </a:p>
        </p:txBody>
      </p:sp>
      <p:sp>
        <p:nvSpPr>
          <p:cNvPr id="8" name="Označba mesta za nogo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Označba mesta za številko diapoz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cxnSp>
        <p:nvCxnSpPr>
          <p:cNvPr id="9" name="Raven povezovalnik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značba mesta za datum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42BD50-21E0-4351-9970-4E7155DD1B97}" type="datetime1">
              <a:rPr lang="sl-SI" smtClean="0"/>
              <a:t>9. 02. 2021</a:t>
            </a:fld>
            <a:endParaRPr lang="en-US" dirty="0"/>
          </a:p>
        </p:txBody>
      </p:sp>
      <p:sp>
        <p:nvSpPr>
          <p:cNvPr id="8" name="Označba mesta za nogo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Označba mesta za številko diapoz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2" name="Označba mesta za datum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2F2826-1F90-42B3-841B-3B8241CC4A68}" type="datetime1">
              <a:rPr lang="sl-SI" smtClean="0"/>
              <a:t>9. 02. 2021</a:t>
            </a:fld>
            <a:endParaRPr lang="en-US" dirty="0"/>
          </a:p>
        </p:txBody>
      </p:sp>
      <p:sp>
        <p:nvSpPr>
          <p:cNvPr id="9" name="Označba mesta za nogo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Označba mesta za številko diapoz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2" name="Označba mesta za datum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EE8E56-7AC4-4412-AB93-88A1FFF2110C}" type="datetime1">
              <a:rPr lang="sl-SI" smtClean="0"/>
              <a:t>9. 02. 2021</a:t>
            </a:fld>
            <a:endParaRPr lang="en-US" dirty="0"/>
          </a:p>
        </p:txBody>
      </p:sp>
      <p:sp>
        <p:nvSpPr>
          <p:cNvPr id="11" name="Označba mesta za nogo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Označba mesta za številko diapoz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6" name="Označba mesta za datum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942127-38D2-4491-B1C6-44E28DAA2792}" type="datetime1">
              <a:rPr lang="sl-SI" smtClean="0"/>
              <a:t>9. 02. 2021</a:t>
            </a:fld>
            <a:endParaRPr lang="en-US" dirty="0"/>
          </a:p>
        </p:txBody>
      </p:sp>
      <p:sp>
        <p:nvSpPr>
          <p:cNvPr id="7" name="Označba mesta za nogo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Označba mesta za številko diapoz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značba mesta za datum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02BDC8-E614-48E3-A52F-4A87E6541DDE}" type="datetime1">
              <a:rPr lang="sl-SI" smtClean="0"/>
              <a:t>9. 02. 2021</a:t>
            </a:fld>
            <a:endParaRPr lang="en-US" dirty="0"/>
          </a:p>
        </p:txBody>
      </p:sp>
      <p:sp>
        <p:nvSpPr>
          <p:cNvPr id="3" name="Označba mesta za nogo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sl" dirty="0"/>
              <a:t>Kliknite, da uredite slog naslova matrice.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324A261C-28C6-4542-BBD5-96104C3F5B3B}" type="datetime1">
              <a:rPr lang="sl-SI" smtClean="0"/>
              <a:t>9. 02. 2021</a:t>
            </a:fld>
            <a:endParaRPr lang="en-US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Označba mest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značba mesta za sliko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10613C73-19E6-4E33-B408-9F7C8276A58D}" type="datetime1">
              <a:rPr lang="sl-SI" smtClean="0"/>
              <a:t>9. 02. 2021</a:t>
            </a:fld>
            <a:endParaRPr lang="en-US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"/>
              <a:t>Kliknite, da uredite slog naslova matrice.</a:t>
            </a:r>
            <a:endParaRPr lang="en-US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sl"/>
              <a:t>Uredite sloge besedila matrice</a:t>
            </a:r>
          </a:p>
          <a:p>
            <a:pPr lvl="1" rtl="0"/>
            <a:r>
              <a:rPr lang="sl"/>
              <a:t>Druga raven</a:t>
            </a:r>
          </a:p>
          <a:p>
            <a:pPr lvl="2" rtl="0"/>
            <a:r>
              <a:rPr lang="sl"/>
              <a:t>Tretja raven</a:t>
            </a:r>
          </a:p>
          <a:p>
            <a:pPr lvl="3" rtl="0"/>
            <a:r>
              <a:rPr lang="sl"/>
              <a:t>Četrta raven</a:t>
            </a:r>
          </a:p>
          <a:p>
            <a:pPr lvl="4" rtl="0"/>
            <a:r>
              <a:rPr lang="sl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7DF312B3-6597-4B06-804D-8D822477F7BF}" type="datetime1">
              <a:rPr lang="sl-SI" smtClean="0"/>
              <a:t>9. 02. 2021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Pravokotnik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rtl="0"/>
            <a:r>
              <a:rPr lang="sl" sz="8000" dirty="0"/>
              <a:t>STOPNICE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s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Sašo Turnšek</a:t>
            </a:r>
          </a:p>
        </p:txBody>
      </p:sp>
      <p:pic>
        <p:nvPicPr>
          <p:cNvPr id="5" name="Slika 4" descr="Slika, na kateri je stavba, seja, klop, stran&#10;&#10;Opis je bil samodejno ustvarjen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Raven povezovalnik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>
            <a:extLst>
              <a:ext uri="{FF2B5EF4-FFF2-40B4-BE49-F238E27FC236}">
                <a16:creationId xmlns:a16="http://schemas.microsoft.com/office/drawing/2014/main" id="{53209753-452E-43F7-9F31-0321776A08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763" y="0"/>
            <a:ext cx="4162088" cy="316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346ACC-F58E-484A-A730-F0B9CCE23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59" y="298801"/>
            <a:ext cx="10058400" cy="756410"/>
          </a:xfrm>
        </p:spPr>
        <p:txBody>
          <a:bodyPr/>
          <a:lstStyle/>
          <a:p>
            <a:r>
              <a:rPr lang="sl-SI" dirty="0"/>
              <a:t>IZRAČUN STOPNIC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1E5F4C2-7C6A-4E80-9D0B-E49028463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464" y="68843"/>
            <a:ext cx="6123454" cy="3112507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209FD5BB-3878-432C-811F-05CF7D0B6E28}"/>
              </a:ext>
            </a:extLst>
          </p:cNvPr>
          <p:cNvSpPr txBox="1"/>
          <p:nvPr/>
        </p:nvSpPr>
        <p:spPr>
          <a:xfrm>
            <a:off x="363273" y="1963815"/>
            <a:ext cx="523157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b="1" dirty="0">
                <a:effectLst/>
                <a:latin typeface="Arial" panose="020B0604020202020204" pitchFamily="34" charset="0"/>
              </a:rPr>
              <a:t>Širina stopnic (Š1)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effectLst/>
                <a:latin typeface="Arial" panose="020B0604020202020204" pitchFamily="34" charset="0"/>
              </a:rPr>
              <a:t>V stanovanjskih objektih – min. 800mm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effectLst/>
                <a:latin typeface="Arial" panose="020B0604020202020204" pitchFamily="34" charset="0"/>
              </a:rPr>
              <a:t>V ostalih objektih najmanj 1000mm</a:t>
            </a:r>
            <a:endParaRPr lang="sl-SI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effectLst/>
                <a:latin typeface="Arial" panose="020B0604020202020204" pitchFamily="34" charset="0"/>
              </a:rPr>
              <a:t>Širina odvisna od števila uporabnikov stopnic</a:t>
            </a:r>
            <a:endParaRPr lang="sl-SI" dirty="0"/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54E6C128-6AB4-48B9-A738-6B097D0C832A}"/>
              </a:ext>
            </a:extLst>
          </p:cNvPr>
          <p:cNvSpPr txBox="1"/>
          <p:nvPr/>
        </p:nvSpPr>
        <p:spPr>
          <a:xfrm>
            <a:off x="363273" y="3674455"/>
            <a:ext cx="620162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b="1" dirty="0">
                <a:latin typeface="Arial" panose="020B0604020202020204" pitchFamily="34" charset="0"/>
              </a:rPr>
              <a:t>Višina (h) in globina (g) stopnice </a:t>
            </a:r>
          </a:p>
          <a:p>
            <a:r>
              <a:rPr lang="sl-SI" dirty="0">
                <a:effectLst/>
                <a:latin typeface="Arial" panose="020B0604020202020204" pitchFamily="34" charset="0"/>
              </a:rPr>
              <a:t>najprimernejša višina stopnice 17cm</a:t>
            </a:r>
          </a:p>
          <a:p>
            <a:r>
              <a:rPr lang="sl-SI" dirty="0">
                <a:effectLst/>
                <a:latin typeface="Arial" panose="020B0604020202020204" pitchFamily="34" charset="0"/>
              </a:rPr>
              <a:t>Globina stopnice se izračuna </a:t>
            </a:r>
          </a:p>
          <a:p>
            <a:endParaRPr lang="sl-SI" dirty="0">
              <a:effectLst/>
              <a:latin typeface="Arial" panose="020B0604020202020204" pitchFamily="34" charset="0"/>
            </a:endParaRPr>
          </a:p>
          <a:p>
            <a:endParaRPr lang="sl-SI" dirty="0">
              <a:latin typeface="Arial" panose="020B0604020202020204" pitchFamily="34" charset="0"/>
            </a:endParaRPr>
          </a:p>
          <a:p>
            <a:endParaRPr lang="sl-SI" dirty="0">
              <a:latin typeface="Arial" panose="020B0604020202020204" pitchFamily="34" charset="0"/>
            </a:endParaRPr>
          </a:p>
          <a:p>
            <a:r>
              <a:rPr lang="sl-SI" dirty="0">
                <a:effectLst/>
                <a:latin typeface="Arial" panose="020B0604020202020204" pitchFamily="34" charset="0"/>
              </a:rPr>
              <a:t>630mm = povprečna dolžina koraka odraslega človeka </a:t>
            </a:r>
            <a:endParaRPr lang="sl-SI" dirty="0"/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381D45E6-09C5-43FB-9F36-4BED6A85F117}"/>
              </a:ext>
            </a:extLst>
          </p:cNvPr>
          <p:cNvSpPr txBox="1"/>
          <p:nvPr/>
        </p:nvSpPr>
        <p:spPr>
          <a:xfrm>
            <a:off x="4043705" y="4705506"/>
            <a:ext cx="6201624" cy="461665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l-SI" sz="2400" dirty="0">
                <a:effectLst/>
                <a:latin typeface="Arial" panose="020B0604020202020204" pitchFamily="34" charset="0"/>
              </a:rPr>
              <a:t>globina (g) = 630mm - 2×višina stopnice (h) </a:t>
            </a:r>
          </a:p>
        </p:txBody>
      </p:sp>
    </p:spTree>
    <p:extLst>
      <p:ext uri="{BB962C8B-B14F-4D97-AF65-F5344CB8AC3E}">
        <p14:creationId xmlns:p14="http://schemas.microsoft.com/office/powerpoint/2010/main" val="23141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346ACC-F58E-484A-A730-F0B9CCE23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73" y="117095"/>
            <a:ext cx="5931227" cy="756410"/>
          </a:xfrm>
        </p:spPr>
        <p:txBody>
          <a:bodyPr/>
          <a:lstStyle/>
          <a:p>
            <a:r>
              <a:rPr lang="sl-SI" dirty="0"/>
              <a:t>IZRAČUN STOPNIC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1E5F4C2-7C6A-4E80-9D0B-E49028463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24" y="49674"/>
            <a:ext cx="5446885" cy="2768611"/>
          </a:xfrm>
          <a:prstGeom prst="rect">
            <a:avLst/>
          </a:prstGeom>
        </p:spPr>
      </p:pic>
      <p:pic>
        <p:nvPicPr>
          <p:cNvPr id="3074" name="Picture 2" descr="Rezultat iskanja slik za stairs nonsens">
            <a:extLst>
              <a:ext uri="{FF2B5EF4-FFF2-40B4-BE49-F238E27FC236}">
                <a16:creationId xmlns:a16="http://schemas.microsoft.com/office/drawing/2014/main" id="{806D46AB-6C1D-4C66-A14B-7063A0C2B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25" y="4630364"/>
            <a:ext cx="28575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4829B1D4-EF3E-414B-B742-02B72DC8E2BB}"/>
              </a:ext>
            </a:extLst>
          </p:cNvPr>
          <p:cNvSpPr txBox="1"/>
          <p:nvPr/>
        </p:nvSpPr>
        <p:spPr>
          <a:xfrm>
            <a:off x="816622" y="1755212"/>
            <a:ext cx="2546286" cy="646331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l-SI" sz="3600" dirty="0">
                <a:effectLst/>
                <a:latin typeface="Times New Roman" panose="02020603050405020304" pitchFamily="18" charset="0"/>
              </a:rPr>
              <a:t>n = H / h </a:t>
            </a:r>
            <a:endParaRPr lang="sl-SI" sz="3600" dirty="0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38C3EE3A-E4E5-462C-B62B-DA112E2C3CD6}"/>
              </a:ext>
            </a:extLst>
          </p:cNvPr>
          <p:cNvSpPr txBox="1"/>
          <p:nvPr/>
        </p:nvSpPr>
        <p:spPr>
          <a:xfrm>
            <a:off x="896292" y="2936722"/>
            <a:ext cx="12065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1" dirty="0">
                <a:effectLst/>
                <a:latin typeface="Arial" panose="020B0604020202020204" pitchFamily="34" charset="0"/>
              </a:rPr>
              <a:t>Primer; </a:t>
            </a:r>
            <a:r>
              <a:rPr lang="sl-SI" dirty="0">
                <a:effectLst/>
                <a:latin typeface="Arial" panose="020B0604020202020204" pitchFamily="34" charset="0"/>
              </a:rPr>
              <a:t>etažna višina (H) je 1344mm, stopnice bodo v stanovanju, zato bo predvidena višina (h) 160mm. </a:t>
            </a:r>
            <a:endParaRPr lang="sl-SI" dirty="0"/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FFC71103-D565-48FE-B679-9ED686ABED7E}"/>
              </a:ext>
            </a:extLst>
          </p:cNvPr>
          <p:cNvSpPr txBox="1"/>
          <p:nvPr/>
        </p:nvSpPr>
        <p:spPr>
          <a:xfrm>
            <a:off x="2728517" y="3428903"/>
            <a:ext cx="6734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>
                <a:effectLst/>
                <a:latin typeface="Arial" panose="020B0604020202020204" pitchFamily="34" charset="0"/>
              </a:rPr>
              <a:t>n = 1344mm/160mm = 8,4 -  zaokrožimo na 8 stopnic.</a:t>
            </a:r>
            <a:endParaRPr lang="sl-SI" dirty="0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EF1932CB-ED68-4020-B2D0-C133C87A4606}"/>
              </a:ext>
            </a:extLst>
          </p:cNvPr>
          <p:cNvSpPr txBox="1"/>
          <p:nvPr/>
        </p:nvSpPr>
        <p:spPr>
          <a:xfrm>
            <a:off x="207775" y="4141999"/>
            <a:ext cx="116251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1" dirty="0">
                <a:effectLst/>
                <a:latin typeface="Arial" panose="020B0604020202020204" pitchFamily="34" charset="0"/>
              </a:rPr>
              <a:t>Dolžina stopniščne rame (R)</a:t>
            </a:r>
          </a:p>
          <a:p>
            <a:r>
              <a:rPr lang="sl-SI" dirty="0">
                <a:effectLst/>
                <a:latin typeface="Arial" panose="020B0604020202020204" pitchFamily="34" charset="0"/>
              </a:rPr>
              <a:t>prostor, ki ga zasedejo stopnice brez podestov po dolžini prostora</a:t>
            </a:r>
          </a:p>
          <a:p>
            <a:endParaRPr lang="sl-SI" dirty="0">
              <a:latin typeface="Arial" panose="020B0604020202020204" pitchFamily="34" charset="0"/>
            </a:endParaRPr>
          </a:p>
          <a:p>
            <a:endParaRPr lang="sl-SI" dirty="0">
              <a:latin typeface="Arial" panose="020B0604020202020204" pitchFamily="34" charset="0"/>
            </a:endParaRPr>
          </a:p>
          <a:p>
            <a:endParaRPr lang="sl-SI" dirty="0">
              <a:latin typeface="Arial" panose="020B0604020202020204" pitchFamily="34" charset="0"/>
            </a:endParaRPr>
          </a:p>
          <a:p>
            <a:r>
              <a:rPr lang="sl-SI" b="1" dirty="0">
                <a:effectLst/>
                <a:latin typeface="Arial" panose="020B0604020202020204" pitchFamily="34" charset="0"/>
              </a:rPr>
              <a:t>Primer; </a:t>
            </a:r>
            <a:r>
              <a:rPr lang="sl-SI" dirty="0">
                <a:effectLst/>
                <a:latin typeface="Arial" panose="020B0604020202020204" pitchFamily="34" charset="0"/>
              </a:rPr>
              <a:t>8 stopnic globine 294mm ima stopniščno ramo dolžine</a:t>
            </a:r>
            <a:endParaRPr lang="sl-SI" dirty="0">
              <a:latin typeface="Arial" panose="020B0604020202020204" pitchFamily="34" charset="0"/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DED1D287-9308-44AB-B0AE-D8638C0D9ADB}"/>
              </a:ext>
            </a:extLst>
          </p:cNvPr>
          <p:cNvSpPr txBox="1"/>
          <p:nvPr/>
        </p:nvSpPr>
        <p:spPr>
          <a:xfrm>
            <a:off x="207776" y="1107317"/>
            <a:ext cx="63102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b="1" dirty="0">
                <a:effectLst/>
                <a:latin typeface="Arial" panose="020B0604020202020204" pitchFamily="34" charset="0"/>
              </a:rPr>
              <a:t>Število stopnic (n)</a:t>
            </a:r>
            <a:endParaRPr lang="sl-SI" sz="2000" b="1" dirty="0"/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617EC4DA-98E3-4A7A-BA4D-310C6D8FF23F}"/>
              </a:ext>
            </a:extLst>
          </p:cNvPr>
          <p:cNvSpPr txBox="1"/>
          <p:nvPr/>
        </p:nvSpPr>
        <p:spPr>
          <a:xfrm>
            <a:off x="3660616" y="5884890"/>
            <a:ext cx="6536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effectLst/>
                <a:latin typeface="Arial" panose="020B0604020202020204" pitchFamily="34" charset="0"/>
              </a:rPr>
              <a:t>(8-1)×294mm = 7×294mm = 2058mm.</a:t>
            </a:r>
            <a:endParaRPr lang="sl-SI" dirty="0"/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08B1E7BE-BB9A-4015-9D35-945229B237AE}"/>
              </a:ext>
            </a:extLst>
          </p:cNvPr>
          <p:cNvSpPr txBox="1"/>
          <p:nvPr/>
        </p:nvSpPr>
        <p:spPr>
          <a:xfrm>
            <a:off x="4339626" y="4889237"/>
            <a:ext cx="2957467" cy="584775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rtl="0">
              <a:defRPr lang="sl-si"/>
            </a:defPPr>
            <a:lvl1pPr algn="ctr">
              <a:defRPr sz="4000">
                <a:solidFill>
                  <a:schemeClr val="dk1"/>
                </a:solidFill>
                <a:effectLst/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sl-SI" sz="3200" dirty="0"/>
              <a:t>R = (n-1)×g</a:t>
            </a:r>
          </a:p>
        </p:txBody>
      </p:sp>
    </p:spTree>
    <p:extLst>
      <p:ext uri="{BB962C8B-B14F-4D97-AF65-F5344CB8AC3E}">
        <p14:creationId xmlns:p14="http://schemas.microsoft.com/office/powerpoint/2010/main" val="100011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>
            <a:extLst>
              <a:ext uri="{FF2B5EF4-FFF2-40B4-BE49-F238E27FC236}">
                <a16:creationId xmlns:a16="http://schemas.microsoft.com/office/drawing/2014/main" id="{635BC465-D948-4390-881C-D6669D809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38" y="286603"/>
            <a:ext cx="10058400" cy="714318"/>
          </a:xfrm>
        </p:spPr>
        <p:txBody>
          <a:bodyPr>
            <a:normAutofit fontScale="90000"/>
          </a:bodyPr>
          <a:lstStyle/>
          <a:p>
            <a:r>
              <a:rPr lang="sl-SI" dirty="0"/>
              <a:t>REZULTAT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A7594BD2-2721-462B-B61E-4BD103245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63" y="1259603"/>
            <a:ext cx="5344879" cy="4638827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6057C3D-4328-463F-A76F-4C8910F82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325" y="1789968"/>
            <a:ext cx="6117757" cy="357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770DCB-B3EC-41ED-850F-97700F137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900" y="344905"/>
            <a:ext cx="10613457" cy="710665"/>
          </a:xfrm>
        </p:spPr>
        <p:txBody>
          <a:bodyPr anchor="b">
            <a:normAutofit fontScale="90000"/>
          </a:bodyPr>
          <a:lstStyle/>
          <a:p>
            <a:r>
              <a:rPr lang="sl-SI" dirty="0"/>
              <a:t>NOSILNOST </a:t>
            </a:r>
            <a:r>
              <a:rPr lang="sl-SI" dirty="0" smtClean="0"/>
              <a:t>STOPNIC - MEHANIKA</a:t>
            </a:r>
            <a:endParaRPr lang="sl-SI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C71CE748-A975-41B0-8BF8-ECEB1A24E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8220" y="2108201"/>
            <a:ext cx="7738137" cy="4159249"/>
          </a:xfrm>
          <a:noFill/>
        </p:spPr>
      </p:pic>
      <p:sp>
        <p:nvSpPr>
          <p:cNvPr id="3" name="Pravokotnik 2"/>
          <p:cNvSpPr/>
          <p:nvPr/>
        </p:nvSpPr>
        <p:spPr>
          <a:xfrm>
            <a:off x="341742" y="1397219"/>
            <a:ext cx="5584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POMEMBNO PRI NAČRTOVANJU STOPNIC</a:t>
            </a:r>
            <a:endParaRPr lang="sl-SI" sz="2400" dirty="0"/>
          </a:p>
        </p:txBody>
      </p:sp>
      <p:sp>
        <p:nvSpPr>
          <p:cNvPr id="5" name="Pravokotnik 4"/>
          <p:cNvSpPr/>
          <p:nvPr/>
        </p:nvSpPr>
        <p:spPr>
          <a:xfrm>
            <a:off x="570341" y="2406134"/>
            <a:ext cx="1691489" cy="1200329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sl-SI" sz="24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DVE CONI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rgbClr val="92D05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Tlačna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rgbClr val="FF000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Natezna</a:t>
            </a:r>
            <a:r>
              <a:rPr lang="sl-SI" sz="2400" dirty="0" smtClean="0">
                <a:solidFill>
                  <a:srgbClr val="00000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endParaRPr lang="sl-SI" sz="2400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5676900" y="3006298"/>
            <a:ext cx="4676775" cy="2003852"/>
            <a:chOff x="5676900" y="3006298"/>
            <a:chExt cx="4676775" cy="2003852"/>
          </a:xfrm>
        </p:grpSpPr>
        <p:cxnSp>
          <p:nvCxnSpPr>
            <p:cNvPr id="8" name="Raven povezovalnik 7"/>
            <p:cNvCxnSpPr/>
            <p:nvPr/>
          </p:nvCxnSpPr>
          <p:spPr>
            <a:xfrm flipV="1">
              <a:off x="5676900" y="3006298"/>
              <a:ext cx="3219450" cy="2003852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ven povezovalnik 8"/>
            <p:cNvCxnSpPr/>
            <p:nvPr/>
          </p:nvCxnSpPr>
          <p:spPr>
            <a:xfrm>
              <a:off x="8896350" y="3006298"/>
              <a:ext cx="1457325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227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1F0718-50DD-4448-96F1-B7DF0693F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30442"/>
            <a:ext cx="10058400" cy="806918"/>
          </a:xfrm>
        </p:spPr>
        <p:txBody>
          <a:bodyPr/>
          <a:lstStyle/>
          <a:p>
            <a:r>
              <a:rPr lang="sl-SI" dirty="0" smtClean="0"/>
              <a:t>PREVERJANJE </a:t>
            </a: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1E5F4C2-7C6A-4E80-9D0B-E490284632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75470" y="183983"/>
            <a:ext cx="5753100" cy="2924175"/>
          </a:xfrm>
          <a:prstGeom prst="rect">
            <a:avLst/>
          </a:prstGeom>
        </p:spPr>
      </p:pic>
      <p:pic>
        <p:nvPicPr>
          <p:cNvPr id="1027" name="Slika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20" y="3176318"/>
            <a:ext cx="5102392" cy="51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Slika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20" y="4096443"/>
            <a:ext cx="1698740" cy="63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Slika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20" y="5074365"/>
            <a:ext cx="2368552" cy="6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8968" y="2665197"/>
            <a:ext cx="44356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Višina (h) in globina (g) stopnice </a:t>
            </a:r>
            <a:endParaRPr kumimoji="0" lang="sl-SI" altLang="sl-SI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8968" y="3657123"/>
            <a:ext cx="3489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Število stopnic (n)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8968" y="4628516"/>
            <a:ext cx="37766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sl-SI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Dolžina stopniščne rame </a:t>
            </a:r>
            <a:r>
              <a:rPr lang="sl-SI" altLang="sl-SI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(R)</a:t>
            </a:r>
            <a:endParaRPr kumimoji="0" lang="sl-SI" altLang="sl-SI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888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638496-B6F9-4614-8106-FA3A687B7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PREVERJANJE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CD25329-E2A0-4B2F-B242-71971F9E5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sl-SI" dirty="0"/>
              <a:t>Del stavbe med dvema </a:t>
            </a:r>
            <a:r>
              <a:rPr lang="sl-SI" dirty="0" err="1"/>
              <a:t>stropovoma</a:t>
            </a:r>
            <a:r>
              <a:rPr lang="sl-SI" dirty="0"/>
              <a:t> – višina 2,80 m</a:t>
            </a:r>
          </a:p>
          <a:p>
            <a:pPr marL="457200" lvl="0" indent="-457200">
              <a:buFont typeface="+mj-lt"/>
              <a:buAutoNum type="arabicPeriod"/>
            </a:pPr>
            <a:r>
              <a:rPr lang="sl-SI" dirty="0"/>
              <a:t>Večja ploskev med stopnicami ali na koncu stopnic</a:t>
            </a:r>
          </a:p>
          <a:p>
            <a:pPr marL="457200" lvl="0" indent="-457200">
              <a:buFont typeface="+mj-lt"/>
              <a:buAutoNum type="arabicPeriod"/>
            </a:pPr>
            <a:r>
              <a:rPr lang="sl-SI" dirty="0"/>
              <a:t>Puščica, ki poteka od začetka do konca stopnic in kaže smer hoje </a:t>
            </a:r>
          </a:p>
          <a:p>
            <a:pPr marL="457200" lvl="0" indent="-457200">
              <a:buFont typeface="+mj-lt"/>
              <a:buAutoNum type="arabicPeriod"/>
            </a:pPr>
            <a:r>
              <a:rPr lang="sl-SI" dirty="0"/>
              <a:t>Konstrukcijski in hkrati tudi komunikacijski element za premagovanje višine</a:t>
            </a:r>
          </a:p>
          <a:p>
            <a:pPr marL="457200" lvl="0" indent="-457200">
              <a:buFont typeface="+mj-lt"/>
              <a:buAutoNum type="arabicPeriod"/>
            </a:pPr>
            <a:r>
              <a:rPr lang="sl-SI" dirty="0"/>
              <a:t>Varovalni element na stopnišču</a:t>
            </a:r>
          </a:p>
          <a:p>
            <a:pPr marL="457200" lvl="0" indent="-457200">
              <a:buFont typeface="+mj-lt"/>
              <a:buAutoNum type="arabicPeriod"/>
            </a:pPr>
            <a:r>
              <a:rPr lang="sl-SI" dirty="0"/>
              <a:t>Poznamo več vrst stopnišč oziroma</a:t>
            </a:r>
          </a:p>
          <a:p>
            <a:pPr marL="457200" lvl="0" indent="-457200">
              <a:buFont typeface="+mj-lt"/>
              <a:buAutoNum type="arabicPeriod"/>
            </a:pPr>
            <a:r>
              <a:rPr lang="sl-SI" dirty="0"/>
              <a:t>Klančina</a:t>
            </a:r>
          </a:p>
          <a:p>
            <a:pPr marL="457200" lvl="0" indent="-457200">
              <a:buFont typeface="+mj-lt"/>
              <a:buAutoNum type="arabicPeriod"/>
            </a:pPr>
            <a:r>
              <a:rPr lang="sl-SI" dirty="0"/>
              <a:t>Najudobnejša in najhitrejša vertikalna komunikacija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868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zultat iskanja slik za eksperimetn stop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26" y="2993315"/>
            <a:ext cx="5711892" cy="321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zultat iskanja slik za stopnice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264" y="256674"/>
            <a:ext cx="3893020" cy="389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03639" y="-76061"/>
            <a:ext cx="6071937" cy="245577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V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sl-SI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    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sl-SI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         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sl-SI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              A</a:t>
            </a:r>
            <a:endParaRPr lang="sl-SI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2" name="Označba mesta vsebine 2"/>
          <p:cNvSpPr txBox="1">
            <a:spLocks/>
          </p:cNvSpPr>
          <p:nvPr/>
        </p:nvSpPr>
        <p:spPr>
          <a:xfrm>
            <a:off x="4973052" y="1151828"/>
            <a:ext cx="6071937" cy="245577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ZA POZORNOST</a:t>
            </a:r>
            <a:endParaRPr lang="sl-SI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074" name="Picture 2" descr="Rezultat iskanja slik za test stopn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69" y="3694884"/>
            <a:ext cx="3511636" cy="263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1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5D70AE-C370-4871-9828-D1C8C714D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ZGODOVINA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7D4976-4955-4C2E-93F5-F8AAEE2A2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- Nekoč imele drug pomen</a:t>
            </a:r>
          </a:p>
          <a:p>
            <a:r>
              <a:rPr lang="sl-SI" dirty="0"/>
              <a:t>- Verski objekti</a:t>
            </a:r>
          </a:p>
          <a:p>
            <a:r>
              <a:rPr lang="sl-SI" dirty="0"/>
              <a:t>- Prve stopnice na Kitajskem – gora </a:t>
            </a:r>
            <a:r>
              <a:rPr lang="sl-SI" dirty="0" err="1"/>
              <a:t>Tai</a:t>
            </a:r>
            <a:endParaRPr lang="sl-SI" dirty="0"/>
          </a:p>
          <a:p>
            <a:r>
              <a:rPr lang="sl-SI" dirty="0"/>
              <a:t>- </a:t>
            </a:r>
            <a:r>
              <a:rPr lang="it-IT" dirty="0"/>
              <a:t>Stari </a:t>
            </a:r>
            <a:r>
              <a:rPr lang="it-IT" dirty="0" err="1"/>
              <a:t>Rimljani</a:t>
            </a:r>
            <a:r>
              <a:rPr lang="it-IT" dirty="0"/>
              <a:t> so bili </a:t>
            </a:r>
            <a:r>
              <a:rPr lang="it-IT" dirty="0" err="1"/>
              <a:t>odlični</a:t>
            </a:r>
            <a:r>
              <a:rPr lang="it-IT" dirty="0"/>
              <a:t> </a:t>
            </a:r>
            <a:r>
              <a:rPr lang="it-IT" dirty="0" err="1"/>
              <a:t>gradbeniki</a:t>
            </a:r>
            <a:endParaRPr lang="sl-SI" dirty="0"/>
          </a:p>
          <a:p>
            <a:r>
              <a:rPr lang="sl-SI" dirty="0"/>
              <a:t>- Iz kamna grajena stopnišča šele v 14. stoletju</a:t>
            </a:r>
          </a:p>
          <a:p>
            <a:r>
              <a:rPr lang="sl-SI" dirty="0"/>
              <a:t>- v 19. st. škotski arhitekt - Peter </a:t>
            </a:r>
            <a:r>
              <a:rPr lang="sl-SI" dirty="0" err="1"/>
              <a:t>Nicholson</a:t>
            </a:r>
            <a:endParaRPr lang="sl-SI" dirty="0"/>
          </a:p>
        </p:txBody>
      </p:sp>
      <p:pic>
        <p:nvPicPr>
          <p:cNvPr id="6" name="Slika 5" descr="Slika, ki vsebuje besede gora, zunanje, narava, dolina&#10;&#10;Opis je samodejno ustvarjen">
            <a:extLst>
              <a:ext uri="{FF2B5EF4-FFF2-40B4-BE49-F238E27FC236}">
                <a16:creationId xmlns:a16="http://schemas.microsoft.com/office/drawing/2014/main" id="{527C6178-33A9-46D6-A5F8-CF29812CE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395" y="104338"/>
            <a:ext cx="1895475" cy="2857500"/>
          </a:xfrm>
          <a:prstGeom prst="rect">
            <a:avLst/>
          </a:prstGeom>
        </p:spPr>
      </p:pic>
      <p:pic>
        <p:nvPicPr>
          <p:cNvPr id="8" name="Slika 7" descr="Slika, ki vsebuje besede tla, notranji, korak, cerkvena klop&#10;&#10;Opis je samodejno ustvarjen">
            <a:extLst>
              <a:ext uri="{FF2B5EF4-FFF2-40B4-BE49-F238E27FC236}">
                <a16:creationId xmlns:a16="http://schemas.microsoft.com/office/drawing/2014/main" id="{7854016B-771F-4899-9589-0D0F0FB46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142" y="1835735"/>
            <a:ext cx="3379064" cy="2532776"/>
          </a:xfrm>
          <a:prstGeom prst="rect">
            <a:avLst/>
          </a:prstGeom>
        </p:spPr>
      </p:pic>
      <p:pic>
        <p:nvPicPr>
          <p:cNvPr id="10" name="Slika 9" descr="Slika, ki vsebuje besede oseba&#10;&#10;Opis je samodejno ustvarjen">
            <a:extLst>
              <a:ext uri="{FF2B5EF4-FFF2-40B4-BE49-F238E27FC236}">
                <a16:creationId xmlns:a16="http://schemas.microsoft.com/office/drawing/2014/main" id="{C61DD06F-5463-470F-8259-15693CF5D8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143" y="3988646"/>
            <a:ext cx="20955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1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2D1EE2-4661-42E6-BB52-A950FAFE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81" y="338231"/>
            <a:ext cx="10058400" cy="786746"/>
          </a:xfrm>
        </p:spPr>
        <p:txBody>
          <a:bodyPr/>
          <a:lstStyle/>
          <a:p>
            <a:r>
              <a:rPr lang="sl-SI" sz="4800" b="1" i="1" dirty="0">
                <a:solidFill>
                  <a:srgbClr val="00000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VERTIKALNE KOMUNIKACIJE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7C94053-3213-458B-93AF-2098A3A3B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430" y="2035774"/>
            <a:ext cx="10058400" cy="3760891"/>
          </a:xfrm>
        </p:spPr>
        <p:txBody>
          <a:bodyPr/>
          <a:lstStyle/>
          <a:p>
            <a:r>
              <a:rPr lang="sl-SI" sz="2800" b="1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Torej </a:t>
            </a:r>
            <a:r>
              <a:rPr lang="sl-SI" sz="2800" b="1" i="1" dirty="0">
                <a:solidFill>
                  <a:srgbClr val="00000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kaj so VERTIKALNE KOMUNIKACIJE ?</a:t>
            </a:r>
          </a:p>
          <a:p>
            <a:r>
              <a:rPr lang="sl-SI" sz="2000" dirty="0">
                <a:solidFill>
                  <a:srgbClr val="00000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V to skupino spadajo:</a:t>
            </a:r>
          </a:p>
          <a:p>
            <a:r>
              <a:rPr lang="sl-SI" sz="2000" dirty="0">
                <a:solidFill>
                  <a:srgbClr val="00000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- Klančine </a:t>
            </a:r>
          </a:p>
          <a:p>
            <a:r>
              <a:rPr lang="sl-SI" sz="2000" dirty="0">
                <a:solidFill>
                  <a:srgbClr val="00000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- Lestve </a:t>
            </a:r>
          </a:p>
          <a:p>
            <a:r>
              <a:rPr lang="sl-SI" sz="2000" dirty="0">
                <a:solidFill>
                  <a:srgbClr val="00000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- Dvigala</a:t>
            </a:r>
          </a:p>
          <a:p>
            <a:r>
              <a:rPr lang="sl-SI" sz="2000" dirty="0">
                <a:solidFill>
                  <a:srgbClr val="00000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- Stopnice</a:t>
            </a:r>
          </a:p>
        </p:txBody>
      </p:sp>
      <p:pic>
        <p:nvPicPr>
          <p:cNvPr id="5" name="image2.jpeg">
            <a:extLst>
              <a:ext uri="{FF2B5EF4-FFF2-40B4-BE49-F238E27FC236}">
                <a16:creationId xmlns:a16="http://schemas.microsoft.com/office/drawing/2014/main" id="{60E260B1-0524-440A-A60F-E215F6B7D77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9783" y="817100"/>
            <a:ext cx="1859078" cy="2784859"/>
          </a:xfrm>
          <a:prstGeom prst="rect">
            <a:avLst/>
          </a:prstGeom>
        </p:spPr>
      </p:pic>
      <p:pic>
        <p:nvPicPr>
          <p:cNvPr id="6" name="image4.jpeg">
            <a:extLst>
              <a:ext uri="{FF2B5EF4-FFF2-40B4-BE49-F238E27FC236}">
                <a16:creationId xmlns:a16="http://schemas.microsoft.com/office/drawing/2014/main" id="{E6A16F46-A566-4BCE-BB4E-7C025A64226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97841" y="815733"/>
            <a:ext cx="1859078" cy="2786226"/>
          </a:xfrm>
          <a:prstGeom prst="rect">
            <a:avLst/>
          </a:prstGeom>
        </p:spPr>
      </p:pic>
      <p:pic>
        <p:nvPicPr>
          <p:cNvPr id="7" name="image24.jpeg">
            <a:extLst>
              <a:ext uri="{FF2B5EF4-FFF2-40B4-BE49-F238E27FC236}">
                <a16:creationId xmlns:a16="http://schemas.microsoft.com/office/drawing/2014/main" id="{433E6A32-8672-428D-BA3C-CB8D1336673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89256" y="3772952"/>
            <a:ext cx="1919605" cy="2798445"/>
          </a:xfrm>
          <a:prstGeom prst="rect">
            <a:avLst/>
          </a:prstGeom>
        </p:spPr>
      </p:pic>
      <p:pic>
        <p:nvPicPr>
          <p:cNvPr id="10" name="image16.jpeg">
            <a:extLst>
              <a:ext uri="{FF2B5EF4-FFF2-40B4-BE49-F238E27FC236}">
                <a16:creationId xmlns:a16="http://schemas.microsoft.com/office/drawing/2014/main" id="{C647C189-C328-41F4-80A5-FBDED58FB2D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97841" y="3772951"/>
            <a:ext cx="1859078" cy="2798445"/>
          </a:xfrm>
          <a:prstGeom prst="rect">
            <a:avLst/>
          </a:prstGeom>
        </p:spPr>
      </p:pic>
      <p:pic>
        <p:nvPicPr>
          <p:cNvPr id="11" name="image1.jpeg">
            <a:extLst>
              <a:ext uri="{FF2B5EF4-FFF2-40B4-BE49-F238E27FC236}">
                <a16:creationId xmlns:a16="http://schemas.microsoft.com/office/drawing/2014/main" id="{B1146BD5-95BF-4F60-875A-F066BC3F181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69412" y="2570548"/>
            <a:ext cx="4630864" cy="394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5ABD58-F39E-466D-B5D9-2A9BFE38F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45" y="251590"/>
            <a:ext cx="10058400" cy="748452"/>
          </a:xfrm>
        </p:spPr>
        <p:txBody>
          <a:bodyPr/>
          <a:lstStyle/>
          <a:p>
            <a:r>
              <a:rPr lang="sl-SI" dirty="0"/>
              <a:t>STOPNICE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928DE4B-E958-4BB1-B23A-9D1FEC695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687884" cy="3760891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buFont typeface="Trebuchet MS" panose="020B0603020202020204" pitchFamily="34" charset="0"/>
              <a:buChar char="-"/>
            </a:pPr>
            <a:r>
              <a:rPr lang="sl-SI" sz="18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POMEMBNO PRI NAČRTOVANJU STOPNIC</a:t>
            </a:r>
          </a:p>
          <a:p>
            <a:pPr marL="635508" lvl="1" indent="-342900">
              <a:lnSpc>
                <a:spcPct val="115000"/>
              </a:lnSpc>
              <a:buFont typeface="Trebuchet MS" panose="020B0603020202020204" pitchFamily="34" charset="0"/>
              <a:buChar char="-"/>
            </a:pPr>
            <a:r>
              <a:rPr lang="sl-SI" sz="200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Podest</a:t>
            </a:r>
            <a:endParaRPr lang="sl-SI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635508" lvl="1" indent="-342900">
              <a:lnSpc>
                <a:spcPct val="115000"/>
              </a:lnSpc>
              <a:buFont typeface="Trebuchet MS" panose="020B0603020202020204" pitchFamily="34" charset="0"/>
              <a:buChar char="-"/>
            </a:pPr>
            <a:r>
              <a:rPr lang="sl-SI" sz="20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Ograja</a:t>
            </a:r>
            <a:endParaRPr lang="sl-SI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635508" lvl="1" indent="-342900">
              <a:lnSpc>
                <a:spcPct val="115000"/>
              </a:lnSpc>
              <a:buFont typeface="Trebuchet MS" panose="020B0603020202020204" pitchFamily="34" charset="0"/>
              <a:buChar char="-"/>
            </a:pPr>
            <a:r>
              <a:rPr lang="sl-SI" sz="20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Vreteno</a:t>
            </a:r>
            <a:endParaRPr lang="sl-SI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635508" lvl="1" indent="-342900">
              <a:lnSpc>
                <a:spcPct val="115000"/>
              </a:lnSpc>
              <a:buFont typeface="Trebuchet MS" panose="020B0603020202020204" pitchFamily="34" charset="0"/>
              <a:buChar char="-"/>
            </a:pPr>
            <a:r>
              <a:rPr lang="sl-SI" sz="20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Hojnica</a:t>
            </a:r>
            <a:endParaRPr lang="sl-SI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635508" lvl="1" indent="-342900">
              <a:lnSpc>
                <a:spcPct val="115000"/>
              </a:lnSpc>
              <a:spcAft>
                <a:spcPts val="1000"/>
              </a:spcAft>
              <a:buFont typeface="Trebuchet MS" panose="020B0603020202020204" pitchFamily="34" charset="0"/>
              <a:buChar char="-"/>
            </a:pPr>
            <a:r>
              <a:rPr lang="sl-SI" sz="20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Etažna višina – </a:t>
            </a:r>
            <a:r>
              <a:rPr lang="sl-SI" sz="200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</a:p>
          <a:p>
            <a:pPr marL="635508" lvl="1" indent="-342900">
              <a:lnSpc>
                <a:spcPct val="115000"/>
              </a:lnSpc>
              <a:spcAft>
                <a:spcPts val="1000"/>
              </a:spcAft>
              <a:buFont typeface="Trebuchet MS" panose="020B0603020202020204" pitchFamily="34" charset="0"/>
              <a:buChar char="-"/>
            </a:pPr>
            <a:r>
              <a:rPr lang="sl-SI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Stopniščno rame</a:t>
            </a:r>
            <a:endParaRPr lang="sl-SI" sz="2000" dirty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92608" lvl="1" indent="0">
              <a:lnSpc>
                <a:spcPct val="115000"/>
              </a:lnSpc>
              <a:spcAft>
                <a:spcPts val="1000"/>
              </a:spcAft>
              <a:buNone/>
            </a:pPr>
            <a:endParaRPr lang="sl-SI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sl-SI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0408C6D6-5DA4-4B3C-8E6A-73073FBC2FFB}"/>
              </a:ext>
            </a:extLst>
          </p:cNvPr>
          <p:cNvSpPr txBox="1"/>
          <p:nvPr/>
        </p:nvSpPr>
        <p:spPr>
          <a:xfrm>
            <a:off x="481645" y="1180236"/>
            <a:ext cx="4923274" cy="53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Kaj so sestavni deli stopnic?</a:t>
            </a:r>
            <a:endParaRPr lang="sl-SI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9.jpeg">
            <a:extLst>
              <a:ext uri="{FF2B5EF4-FFF2-40B4-BE49-F238E27FC236}">
                <a16:creationId xmlns:a16="http://schemas.microsoft.com/office/drawing/2014/main" id="{27266973-11AF-44AE-A424-6DD07FCCFFE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5183" y="550153"/>
            <a:ext cx="5905172" cy="2878847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DC1613FC-8565-49A4-8A8D-1A82C7D7B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534" y="3595454"/>
            <a:ext cx="5403227" cy="291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E7FC60-AD9A-489E-9C03-64DF8FC5D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125" y="240456"/>
            <a:ext cx="10058400" cy="748452"/>
          </a:xfrm>
        </p:spPr>
        <p:txBody>
          <a:bodyPr/>
          <a:lstStyle/>
          <a:p>
            <a:r>
              <a:rPr lang="sl-SI" dirty="0"/>
              <a:t>VRSTE STOPNIC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D3D71E1-CF59-4B2E-86A2-4348C8D45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532" y="1220963"/>
            <a:ext cx="4624510" cy="426768"/>
          </a:xfrm>
        </p:spPr>
        <p:txBody>
          <a:bodyPr>
            <a:normAutofit fontScale="92500" lnSpcReduction="10000"/>
          </a:bodyPr>
          <a:lstStyle/>
          <a:p>
            <a:r>
              <a:rPr lang="sl-SI" sz="20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Naštetje vrste stopnic glede na obliko?</a:t>
            </a:r>
            <a:endParaRPr lang="sl-S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sz="2000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2875A84-761B-4569-9168-A95932295244}"/>
              </a:ext>
            </a:extLst>
          </p:cNvPr>
          <p:cNvSpPr txBox="1"/>
          <p:nvPr/>
        </p:nvSpPr>
        <p:spPr>
          <a:xfrm>
            <a:off x="563125" y="2221743"/>
            <a:ext cx="2804764" cy="341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POZNAMO:</a:t>
            </a:r>
          </a:p>
          <a:p>
            <a:pPr marL="342900" lvl="0" indent="-342900">
              <a:lnSpc>
                <a:spcPct val="115000"/>
              </a:lnSpc>
              <a:buFont typeface="Trebuchet MS" panose="020B0603020202020204" pitchFamily="34" charset="0"/>
              <a:buChar char="-"/>
            </a:pPr>
            <a:r>
              <a:rPr lang="sl-SI" sz="2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Enoramne</a:t>
            </a:r>
            <a:endParaRPr lang="sl-SI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Trebuchet MS" panose="020B0603020202020204" pitchFamily="34" charset="0"/>
              <a:buChar char="-"/>
            </a:pPr>
            <a:r>
              <a:rPr lang="sl-SI" sz="2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Dvoramne</a:t>
            </a:r>
            <a:endParaRPr lang="sl-SI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Trebuchet MS" panose="020B0603020202020204" pitchFamily="34" charset="0"/>
              <a:buChar char="-"/>
            </a:pPr>
            <a:r>
              <a:rPr lang="sl-SI" sz="2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Troramne</a:t>
            </a:r>
            <a:endParaRPr lang="sl-SI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Trebuchet MS" panose="020B0603020202020204" pitchFamily="34" charset="0"/>
              <a:buChar char="-"/>
            </a:pPr>
            <a:r>
              <a:rPr lang="sl-SI" sz="24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Štiriramne</a:t>
            </a:r>
            <a:endParaRPr lang="sl-SI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Trebuchet MS" panose="020B0603020202020204" pitchFamily="34" charset="0"/>
              <a:buChar char="-"/>
            </a:pPr>
            <a:r>
              <a:rPr lang="sl-SI" sz="2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Zavite</a:t>
            </a:r>
            <a:endParaRPr lang="sl-SI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rebuchet MS" panose="020B0603020202020204" pitchFamily="34" charset="0"/>
              <a:buChar char="-"/>
            </a:pPr>
            <a:r>
              <a:rPr lang="sl-SI" sz="2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Okrogle</a:t>
            </a:r>
            <a:endParaRPr lang="sl-SI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ABFA6FE-3EC7-40B6-9F5A-E384579E0CB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" t="2964" r="75877" b="48621"/>
          <a:stretch/>
        </p:blipFill>
        <p:spPr>
          <a:xfrm>
            <a:off x="7330291" y="1432"/>
            <a:ext cx="1493822" cy="2355157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0F9BB821-F402-43A6-9A48-6A3482821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264" y="149998"/>
            <a:ext cx="2126559" cy="1890275"/>
          </a:xfrm>
          <a:prstGeom prst="rect">
            <a:avLst/>
          </a:prstGeom>
        </p:spPr>
      </p:pic>
      <p:pic>
        <p:nvPicPr>
          <p:cNvPr id="12" name="Slika 11" descr="Slika, ki vsebuje besede tla, notranji, strop, soba&#10;&#10;Opis je samodejno ustvarjen">
            <a:extLst>
              <a:ext uri="{FF2B5EF4-FFF2-40B4-BE49-F238E27FC236}">
                <a16:creationId xmlns:a16="http://schemas.microsoft.com/office/drawing/2014/main" id="{4B0F5DC5-65ED-41C8-A0B2-E06DD40561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23" y="2404472"/>
            <a:ext cx="2498378" cy="1792586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FB4F9275-8F50-4988-9A75-A8DD9A6A6EA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9" t="3078" r="39962" b="49353"/>
          <a:stretch/>
        </p:blipFill>
        <p:spPr>
          <a:xfrm>
            <a:off x="5472093" y="2322990"/>
            <a:ext cx="1411781" cy="2212019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45F983AD-74DB-4A9E-A4A9-817ECE4EBB5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5" b="50000"/>
          <a:stretch/>
        </p:blipFill>
        <p:spPr>
          <a:xfrm>
            <a:off x="2708562" y="4318529"/>
            <a:ext cx="1842201" cy="2038498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3A7D1F36-92DE-47BC-942D-817A4016B01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9" t="62325"/>
          <a:stretch/>
        </p:blipFill>
        <p:spPr>
          <a:xfrm>
            <a:off x="7783968" y="2279297"/>
            <a:ext cx="3922623" cy="1664971"/>
          </a:xfrm>
          <a:prstGeom prst="rect">
            <a:avLst/>
          </a:prstGeom>
        </p:spPr>
      </p:pic>
      <p:pic>
        <p:nvPicPr>
          <p:cNvPr id="17" name="Slika 16" descr="Slika, ki vsebuje besede notranji, tla, stena, stavba&#10;&#10;Opis je samodejno ustvarjen">
            <a:extLst>
              <a:ext uri="{FF2B5EF4-FFF2-40B4-BE49-F238E27FC236}">
                <a16:creationId xmlns:a16="http://schemas.microsoft.com/office/drawing/2014/main" id="{B693EB53-C79E-47F2-B526-2CAD3558F4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119" y="3970651"/>
            <a:ext cx="1927917" cy="2268138"/>
          </a:xfrm>
          <a:prstGeom prst="rect">
            <a:avLst/>
          </a:prstGeom>
        </p:spPr>
      </p:pic>
      <p:pic>
        <p:nvPicPr>
          <p:cNvPr id="19" name="Slika 18" descr="Slika, ki vsebuje besede stena, notranji, lesen, les&#10;&#10;Opis je samodejno ustvarjen">
            <a:extLst>
              <a:ext uri="{FF2B5EF4-FFF2-40B4-BE49-F238E27FC236}">
                <a16:creationId xmlns:a16="http://schemas.microsoft.com/office/drawing/2014/main" id="{42DB41B6-7BD8-4C81-9732-2BA28C30C1E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33" y="4535009"/>
            <a:ext cx="2568166" cy="1926125"/>
          </a:xfrm>
          <a:prstGeom prst="rect">
            <a:avLst/>
          </a:prstGeom>
        </p:spPr>
      </p:pic>
      <p:pic>
        <p:nvPicPr>
          <p:cNvPr id="21" name="Slika 20" descr="Slika, ki vsebuje besede tla, stena, notranji&#10;&#10;Opis je samodejno ustvarjen">
            <a:extLst>
              <a:ext uri="{FF2B5EF4-FFF2-40B4-BE49-F238E27FC236}">
                <a16:creationId xmlns:a16="http://schemas.microsoft.com/office/drawing/2014/main" id="{5765FECE-6401-48D0-AD59-4105AD951F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362" y="2287983"/>
            <a:ext cx="2994384" cy="449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3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E7FC60-AD9A-489E-9C03-64DF8FC5D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125" y="240456"/>
            <a:ext cx="10058400" cy="748452"/>
          </a:xfrm>
        </p:spPr>
        <p:txBody>
          <a:bodyPr/>
          <a:lstStyle/>
          <a:p>
            <a:r>
              <a:rPr lang="sl-SI" dirty="0"/>
              <a:t>VRSTE STOPNIC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D3D71E1-CF59-4B2E-86A2-4348C8D45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532" y="1220963"/>
            <a:ext cx="4624510" cy="426768"/>
          </a:xfrm>
        </p:spPr>
        <p:txBody>
          <a:bodyPr>
            <a:normAutofit fontScale="92500" lnSpcReduction="10000"/>
          </a:bodyPr>
          <a:lstStyle/>
          <a:p>
            <a:r>
              <a:rPr lang="sl-SI" sz="20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Naštetje vrste stopnic glede na material?</a:t>
            </a:r>
            <a:endParaRPr lang="sl-S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sz="2000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2875A84-761B-4569-9168-A95932295244}"/>
              </a:ext>
            </a:extLst>
          </p:cNvPr>
          <p:cNvSpPr txBox="1"/>
          <p:nvPr/>
        </p:nvSpPr>
        <p:spPr>
          <a:xfrm>
            <a:off x="563125" y="2221743"/>
            <a:ext cx="28047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POZNAMO:</a:t>
            </a:r>
          </a:p>
          <a:p>
            <a:pPr marL="342900" lvl="0" indent="-342900">
              <a:lnSpc>
                <a:spcPct val="115000"/>
              </a:lnSpc>
              <a:buFont typeface="Trebuchet MS" panose="020B0603020202020204" pitchFamily="34" charset="0"/>
              <a:buChar char="-"/>
            </a:pPr>
            <a:r>
              <a:rPr lang="sl-SI" sz="2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Lesene</a:t>
            </a:r>
          </a:p>
          <a:p>
            <a:pPr marL="342900" lvl="0" indent="-342900">
              <a:lnSpc>
                <a:spcPct val="115000"/>
              </a:lnSpc>
              <a:buFont typeface="Trebuchet MS" panose="020B0603020202020204" pitchFamily="34" charset="0"/>
              <a:buChar char="-"/>
            </a:pP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Betonske</a:t>
            </a:r>
          </a:p>
          <a:p>
            <a:pPr marL="342900" lvl="0" indent="-342900">
              <a:lnSpc>
                <a:spcPct val="115000"/>
              </a:lnSpc>
              <a:buFont typeface="Trebuchet MS" panose="020B0603020202020204" pitchFamily="34" charset="0"/>
              <a:buChar char="-"/>
            </a:pPr>
            <a:r>
              <a:rPr lang="sl-SI" sz="2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Železne</a:t>
            </a:r>
          </a:p>
          <a:p>
            <a:pPr marL="342900" lvl="0" indent="-342900">
              <a:lnSpc>
                <a:spcPct val="115000"/>
              </a:lnSpc>
              <a:buFont typeface="Trebuchet MS" panose="020B0603020202020204" pitchFamily="34" charset="0"/>
              <a:buChar char="-"/>
            </a:pP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Kamnite</a:t>
            </a:r>
          </a:p>
          <a:p>
            <a:pPr marL="342900" lvl="0" indent="-342900">
              <a:lnSpc>
                <a:spcPct val="115000"/>
              </a:lnSpc>
              <a:buFont typeface="Trebuchet MS" panose="020B0603020202020204" pitchFamily="34" charset="0"/>
              <a:buChar char="-"/>
            </a:pPr>
            <a:r>
              <a:rPr lang="sl-SI" sz="2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Tekoče</a:t>
            </a:r>
            <a:endParaRPr lang="sl-SI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sl-SI" dirty="0"/>
          </a:p>
        </p:txBody>
      </p:sp>
      <p:pic>
        <p:nvPicPr>
          <p:cNvPr id="16" name="image21.jpeg">
            <a:extLst>
              <a:ext uri="{FF2B5EF4-FFF2-40B4-BE49-F238E27FC236}">
                <a16:creationId xmlns:a16="http://schemas.microsoft.com/office/drawing/2014/main" id="{B03CDFA1-9E25-47C3-B223-C70284764F9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482" y="3916727"/>
            <a:ext cx="3229071" cy="2421239"/>
          </a:xfrm>
          <a:prstGeom prst="rect">
            <a:avLst/>
          </a:prstGeom>
        </p:spPr>
      </p:pic>
      <p:pic>
        <p:nvPicPr>
          <p:cNvPr id="18" name="image20.jpeg">
            <a:extLst>
              <a:ext uri="{FF2B5EF4-FFF2-40B4-BE49-F238E27FC236}">
                <a16:creationId xmlns:a16="http://schemas.microsoft.com/office/drawing/2014/main" id="{21A6FBAC-F033-4AFD-AD86-478912BB1DA8}"/>
              </a:ext>
            </a:extLst>
          </p:cNvPr>
          <p:cNvPicPr/>
          <p:nvPr/>
        </p:nvPicPr>
        <p:blipFill rotWithShape="1">
          <a:blip r:embed="rId3" cstate="print"/>
          <a:srcRect r="10496"/>
          <a:stretch/>
        </p:blipFill>
        <p:spPr>
          <a:xfrm>
            <a:off x="2314575" y="3916726"/>
            <a:ext cx="3648075" cy="2421239"/>
          </a:xfrm>
          <a:prstGeom prst="rect">
            <a:avLst/>
          </a:prstGeom>
        </p:spPr>
      </p:pic>
      <p:pic>
        <p:nvPicPr>
          <p:cNvPr id="7" name="Slika 6" descr="Slika, ki vsebuje besede stena, tla, notranji&#10;&#10;Opis je samodejno ustvarjen">
            <a:extLst>
              <a:ext uri="{FF2B5EF4-FFF2-40B4-BE49-F238E27FC236}">
                <a16:creationId xmlns:a16="http://schemas.microsoft.com/office/drawing/2014/main" id="{57E207A5-7BFA-406C-AABA-8C22865F7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998" y="557879"/>
            <a:ext cx="2463146" cy="3032684"/>
          </a:xfrm>
          <a:prstGeom prst="rect">
            <a:avLst/>
          </a:prstGeom>
        </p:spPr>
      </p:pic>
      <p:pic>
        <p:nvPicPr>
          <p:cNvPr id="8" name="image15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03327" y="563944"/>
            <a:ext cx="2950198" cy="3026619"/>
          </a:xfrm>
          <a:prstGeom prst="rect">
            <a:avLst/>
          </a:prstGeom>
        </p:spPr>
      </p:pic>
      <p:pic>
        <p:nvPicPr>
          <p:cNvPr id="2050" name="Picture 2" descr="Rezultat iskanja slik za kamnite stopnice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3916727"/>
            <a:ext cx="3228318" cy="242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96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9E2E52-73DC-458F-AC9C-0DF4D0FC0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DA SE NE ZGODI TO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8F9D749-2143-4A05-9868-BD33D7BF2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1" y="2331564"/>
            <a:ext cx="4408985" cy="3527188"/>
          </a:xfrm>
          <a:prstGeom prst="rect">
            <a:avLst/>
          </a:prstGeom>
        </p:spPr>
      </p:pic>
      <p:pic>
        <p:nvPicPr>
          <p:cNvPr id="8" name="Slika 7" descr="Slika, ki vsebuje besede notranji, korak, zobnik, razpostavljeno&#10;&#10;Opis je samodejno ustvarjen">
            <a:extLst>
              <a:ext uri="{FF2B5EF4-FFF2-40B4-BE49-F238E27FC236}">
                <a16:creationId xmlns:a16="http://schemas.microsoft.com/office/drawing/2014/main" id="{E941A4D7-0BF9-4B24-97F6-FB50B71F0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831" y="2331564"/>
            <a:ext cx="4324120" cy="352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3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5ABD58-F39E-466D-B5D9-2A9BFE38F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45" y="251590"/>
            <a:ext cx="10058400" cy="748452"/>
          </a:xfrm>
        </p:spPr>
        <p:txBody>
          <a:bodyPr/>
          <a:lstStyle/>
          <a:p>
            <a:r>
              <a:rPr lang="sl-SI" dirty="0"/>
              <a:t>STOPNICE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928DE4B-E958-4BB1-B23A-9D1FEC695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446" y="2035774"/>
            <a:ext cx="4687884" cy="2653921"/>
          </a:xfrm>
        </p:spPr>
        <p:txBody>
          <a:bodyPr/>
          <a:lstStyle/>
          <a:p>
            <a:pPr marL="635508" lvl="1" indent="-342900">
              <a:lnSpc>
                <a:spcPct val="115000"/>
              </a:lnSpc>
              <a:buFont typeface="Trebuchet MS" panose="020B0603020202020204" pitchFamily="34" charset="0"/>
              <a:buChar char="-"/>
            </a:pPr>
            <a:r>
              <a:rPr lang="sl-SI" sz="190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Etažna </a:t>
            </a:r>
            <a:r>
              <a:rPr lang="sl-SI" sz="19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višina</a:t>
            </a:r>
            <a:endParaRPr lang="sl-SI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635508" lvl="1" indent="-342900">
              <a:lnSpc>
                <a:spcPct val="115000"/>
              </a:lnSpc>
              <a:buFont typeface="Trebuchet MS" panose="020B0603020202020204" pitchFamily="34" charset="0"/>
              <a:buChar char="-"/>
            </a:pPr>
            <a:r>
              <a:rPr lang="sl-SI" sz="19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Višina in globina posamezne stopnice</a:t>
            </a:r>
            <a:endParaRPr lang="sl-SI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635508" lvl="1" indent="-342900">
              <a:lnSpc>
                <a:spcPct val="115000"/>
              </a:lnSpc>
              <a:buFont typeface="Trebuchet MS" panose="020B0603020202020204" pitchFamily="34" charset="0"/>
              <a:buChar char="-"/>
            </a:pPr>
            <a:r>
              <a:rPr lang="sl-SI" sz="19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Naklon stopnic</a:t>
            </a:r>
            <a:endParaRPr lang="sl-SI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635508" lvl="1" indent="-342900">
              <a:lnSpc>
                <a:spcPct val="115000"/>
              </a:lnSpc>
              <a:buFont typeface="Trebuchet MS" panose="020B0603020202020204" pitchFamily="34" charset="0"/>
              <a:buChar char="-"/>
            </a:pPr>
            <a:r>
              <a:rPr lang="sl-SI" sz="19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Širina stopnic</a:t>
            </a:r>
            <a:endParaRPr lang="sl-SI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635508" lvl="1" indent="-342900">
              <a:lnSpc>
                <a:spcPct val="115000"/>
              </a:lnSpc>
              <a:spcAft>
                <a:spcPts val="1000"/>
              </a:spcAft>
              <a:buFont typeface="Trebuchet MS" panose="020B0603020202020204" pitchFamily="34" charset="0"/>
              <a:buChar char="-"/>
            </a:pPr>
            <a:r>
              <a:rPr lang="sl-SI" sz="19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Podest, nastop in sestop s stopnic</a:t>
            </a:r>
            <a:endParaRPr lang="sl-SI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sl-SI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DDB1C005-A5DC-4A5C-BA03-C9CE82D52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38" y="251590"/>
            <a:ext cx="2526536" cy="2902946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742E5F0E-9760-4005-8B4A-44B70E73284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9" r="68364"/>
          <a:stretch/>
        </p:blipFill>
        <p:spPr>
          <a:xfrm>
            <a:off x="9555048" y="369654"/>
            <a:ext cx="1701575" cy="2666818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E74B2FF1-5ABC-4738-9C85-F8F575B44B4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48625" r="24237" b="1427"/>
          <a:stretch/>
        </p:blipFill>
        <p:spPr>
          <a:xfrm>
            <a:off x="6744689" y="3272600"/>
            <a:ext cx="4207133" cy="3280600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617446" y="1244084"/>
            <a:ext cx="5584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POMEMBNO PRI NAČRTOVANJU STOPNIC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06265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1F0718-50DD-4448-96F1-B7DF0693F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30442"/>
            <a:ext cx="10058400" cy="806918"/>
          </a:xfrm>
        </p:spPr>
        <p:txBody>
          <a:bodyPr/>
          <a:lstStyle/>
          <a:p>
            <a:r>
              <a:rPr lang="sl-SI" dirty="0"/>
              <a:t>PRAKTIČNI PRIKAZ STOPNIC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A9AA7A6-E2D4-4719-B6B5-C3DE24F72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STOPNICE</a:t>
            </a:r>
          </a:p>
          <a:p>
            <a:r>
              <a:rPr lang="sl-SI" sz="2800" dirty="0" smtClean="0"/>
              <a:t>Kako preveriti ustreznost stopnic?</a:t>
            </a:r>
          </a:p>
          <a:p>
            <a:r>
              <a:rPr lang="sl-SI" sz="2800" dirty="0" smtClean="0"/>
              <a:t>Kaj je pomembno?</a:t>
            </a:r>
          </a:p>
          <a:p>
            <a:r>
              <a:rPr lang="sl-SI" sz="2800" dirty="0" smtClean="0"/>
              <a:t>Zakaj pride do razlik?</a:t>
            </a:r>
          </a:p>
          <a:p>
            <a:r>
              <a:rPr lang="sl-SI" sz="2800" dirty="0" smtClean="0"/>
              <a:t>Kako to preverimo računsko?</a:t>
            </a:r>
            <a:endParaRPr lang="sl-SI" sz="2800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3738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040_TF56160789" id="{5271EF13-119E-49BF-9912-45A22A693DC0}" vid="{A4A45C40-D36F-4F8B-B627-BFE9FB894D0E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6F91CC3EFBF4B409349CA3AE8EACBC4" ma:contentTypeVersion="7" ma:contentTypeDescription="Ustvari nov dokument." ma:contentTypeScope="" ma:versionID="99f30905a4b33bb4a1f8ba0c890182f4">
  <xsd:schema xmlns:xsd="http://www.w3.org/2001/XMLSchema" xmlns:xs="http://www.w3.org/2001/XMLSchema" xmlns:p="http://schemas.microsoft.com/office/2006/metadata/properties" xmlns:ns2="b3eb47c4-9d32-4cd6-8483-d5de5b05216a" targetNamespace="http://schemas.microsoft.com/office/2006/metadata/properties" ma:root="true" ma:fieldsID="2b39ac06c81c0ce4a9152153b348f8a2" ns2:_="">
    <xsd:import namespace="b3eb47c4-9d32-4cd6-8483-d5de5b0521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eb47c4-9d32-4cd6-8483-d5de5b0521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0E087A-64F8-4233-9E26-E2037537CADC}"/>
</file>

<file path=customXml/itemProps2.xml><?xml version="1.0" encoding="utf-8"?>
<ds:datastoreItem xmlns:ds="http://schemas.openxmlformats.org/officeDocument/2006/customXml" ds:itemID="{2265AB2D-EE04-403D-AD31-D1652ADD5B66}"/>
</file>

<file path=customXml/itemProps3.xml><?xml version="1.0" encoding="utf-8"?>
<ds:datastoreItem xmlns:ds="http://schemas.openxmlformats.org/officeDocument/2006/customXml" ds:itemID="{5CF8331C-920E-4B30-AB40-787F0DBFDF2E}"/>
</file>

<file path=docProps/app.xml><?xml version="1.0" encoding="utf-8"?>
<Properties xmlns="http://schemas.openxmlformats.org/officeDocument/2006/extended-properties" xmlns:vt="http://schemas.openxmlformats.org/officeDocument/2006/docPropsVTypes">
  <Template>{0A8E8B0B-EE9A-4C9F-9F73-C57A607AD990}tf56160789_win32</Template>
  <TotalTime>313</TotalTime>
  <Words>426</Words>
  <Application>Microsoft Office PowerPoint</Application>
  <PresentationFormat>Širokozaslonsko</PresentationFormat>
  <Paragraphs>107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3" baseType="lpstr">
      <vt:lpstr>Arial</vt:lpstr>
      <vt:lpstr>Bookman Old Style</vt:lpstr>
      <vt:lpstr>Calibri</vt:lpstr>
      <vt:lpstr>Franklin Gothic Book</vt:lpstr>
      <vt:lpstr>Times New Roman</vt:lpstr>
      <vt:lpstr>Trebuchet MS</vt:lpstr>
      <vt:lpstr>1_RetrospectVTI</vt:lpstr>
      <vt:lpstr>STOPNICE</vt:lpstr>
      <vt:lpstr>ZGODOVINA</vt:lpstr>
      <vt:lpstr>VERTIKALNE KOMUNIKACIJE</vt:lpstr>
      <vt:lpstr>STOPNICE</vt:lpstr>
      <vt:lpstr>VRSTE STOPNIC</vt:lpstr>
      <vt:lpstr>VRSTE STOPNIC</vt:lpstr>
      <vt:lpstr>DA SE NE ZGODI TO </vt:lpstr>
      <vt:lpstr>STOPNICE</vt:lpstr>
      <vt:lpstr>PRAKTIČNI PRIKAZ STOPNIC</vt:lpstr>
      <vt:lpstr>IZRAČUN STOPNIC</vt:lpstr>
      <vt:lpstr>IZRAČUN STOPNIC</vt:lpstr>
      <vt:lpstr>REZULTAT</vt:lpstr>
      <vt:lpstr>NOSILNOST STOPNIC - MEHANIKA</vt:lpstr>
      <vt:lpstr>PREVERJANJE </vt:lpstr>
      <vt:lpstr>PREVERJANJE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STOPNICE</dc:title>
  <dc:creator>Sašo Turnšek</dc:creator>
  <cp:lastModifiedBy>Windows User</cp:lastModifiedBy>
  <cp:revision>26</cp:revision>
  <dcterms:created xsi:type="dcterms:W3CDTF">2021-02-08T19:21:49Z</dcterms:created>
  <dcterms:modified xsi:type="dcterms:W3CDTF">2021-02-09T23:56:29Z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0x01010056F91CC3EFBF4B409349CA3AE8EACBC4</vt:lpwstr>
  </property>
</Properties>
</file>