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7.bin"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9" r:id="rId4"/>
    <p:sldId id="280" r:id="rId5"/>
    <p:sldId id="281" r:id="rId6"/>
    <p:sldId id="290" r:id="rId7"/>
    <p:sldId id="282" r:id="rId8"/>
    <p:sldId id="283" r:id="rId9"/>
    <p:sldId id="261" r:id="rId10"/>
    <p:sldId id="262" r:id="rId11"/>
    <p:sldId id="260" r:id="rId12"/>
    <p:sldId id="265" r:id="rId13"/>
    <p:sldId id="266" r:id="rId14"/>
    <p:sldId id="272" r:id="rId15"/>
    <p:sldId id="286" r:id="rId16"/>
    <p:sldId id="287" r:id="rId17"/>
    <p:sldId id="273" r:id="rId18"/>
    <p:sldId id="275" r:id="rId19"/>
    <p:sldId id="276" r:id="rId20"/>
    <p:sldId id="274" r:id="rId21"/>
    <p:sldId id="269" r:id="rId22"/>
    <p:sldId id="288" r:id="rId23"/>
    <p:sldId id="291" r:id="rId24"/>
    <p:sldId id="271" r:id="rId25"/>
    <p:sldId id="270" r:id="rId26"/>
    <p:sldId id="292" r:id="rId27"/>
    <p:sldId id="294" r:id="rId28"/>
    <p:sldId id="295" r:id="rId29"/>
    <p:sldId id="296" r:id="rId30"/>
    <p:sldId id="293" r:id="rId31"/>
    <p:sldId id="297" r:id="rId3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DB8882A4-3D2A-4721-AC65-65BD5239B07A}" type="datetimeFigureOut">
              <a:rPr lang="sl-SI" smtClean="0"/>
              <a:t>13.11.2015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DB8882A4-3D2A-4721-AC65-65BD5239B07A}" type="datetimeFigureOut">
              <a:rPr lang="sl-SI" smtClean="0"/>
              <a:t>13.11.2015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B8882A4-3D2A-4721-AC65-65BD5239B07A}" type="datetimeFigureOut">
              <a:rPr lang="sl-SI" smtClean="0"/>
              <a:t>13.11.2015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3A6D5E3-F306-4B24-B7E3-0665650EBDE5}" type="slidenum">
              <a:rPr lang="sl-SI" smtClean="0"/>
              <a:t>‹#›</a:t>
            </a:fld>
            <a:endParaRPr lang="sl-SI"/>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DB8882A4-3D2A-4721-AC65-65BD5239B07A}" type="datetimeFigureOut">
              <a:rPr lang="sl-SI" smtClean="0"/>
              <a:t>13.11.2015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3A6D5E3-F306-4B24-B7E3-0665650EBDE5}" type="slidenum">
              <a:rPr lang="sl-SI" smtClean="0"/>
              <a:t>‹#›</a:t>
            </a:fld>
            <a:endParaRPr lang="sl-SI"/>
          </a:p>
        </p:txBody>
      </p:sp>
      <p:sp>
        <p:nvSpPr>
          <p:cNvPr id="7" name="Title 6"/>
          <p:cNvSpPr>
            <a:spLocks noGrp="1"/>
          </p:cNvSpPr>
          <p:nvPr>
            <p:ph type="title"/>
          </p:nvPr>
        </p:nvSpPr>
        <p:spPr/>
        <p:txBody>
          <a:bodyPr/>
          <a:lstStyle/>
          <a:p>
            <a:r>
              <a:rPr lang="sl-SI" smtClean="0"/>
              <a:t>Uredite slog naslova matrice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DB8882A4-3D2A-4721-AC65-65BD5239B07A}" type="datetimeFigureOut">
              <a:rPr lang="sl-SI" smtClean="0"/>
              <a:t>13.11.2015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5" name="Date Placeholder 4"/>
          <p:cNvSpPr>
            <a:spLocks noGrp="1"/>
          </p:cNvSpPr>
          <p:nvPr>
            <p:ph type="dt" sz="half" idx="10"/>
          </p:nvPr>
        </p:nvSpPr>
        <p:spPr/>
        <p:txBody>
          <a:bodyPr/>
          <a:lstStyle/>
          <a:p>
            <a:fld id="{DB8882A4-3D2A-4721-AC65-65BD5239B07A}" type="datetimeFigureOut">
              <a:rPr lang="sl-SI" smtClean="0"/>
              <a:t>13.11.2015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13A6D5E3-F306-4B24-B7E3-0665650EBDE5}" type="slidenum">
              <a:rPr lang="sl-SI" smtClean="0"/>
              <a:t>‹#›</a:t>
            </a:fld>
            <a:endParaRPr lang="sl-SI"/>
          </a:p>
        </p:txBody>
      </p:sp>
      <p:sp>
        <p:nvSpPr>
          <p:cNvPr id="9" name="Content Placeholder 8"/>
          <p:cNvSpPr>
            <a:spLocks noGrp="1"/>
          </p:cNvSpPr>
          <p:nvPr>
            <p:ph sz="quarter" idx="13"/>
          </p:nvPr>
        </p:nvSpPr>
        <p:spPr>
          <a:xfrm>
            <a:off x="676655" y="2679192"/>
            <a:ext cx="3822192" cy="34472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DB8882A4-3D2A-4721-AC65-65BD5239B07A}" type="datetimeFigureOut">
              <a:rPr lang="sl-SI" smtClean="0"/>
              <a:t>13.11.2015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DB8882A4-3D2A-4721-AC65-65BD5239B07A}" type="datetimeFigureOut">
              <a:rPr lang="sl-SI" smtClean="0"/>
              <a:t>13.11.2015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B8882A4-3D2A-4721-AC65-65BD5239B07A}" type="datetimeFigureOut">
              <a:rPr lang="sl-SI" smtClean="0"/>
              <a:t>13.11.2015</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13A6D5E3-F306-4B24-B7E3-0665650EBDE5}"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8882A4-3D2A-4721-AC65-65BD5239B07A}" type="datetimeFigureOut">
              <a:rPr lang="sl-SI" smtClean="0"/>
              <a:t>13.11.2015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13A6D5E3-F306-4B24-B7E3-0665650EBDE5}" type="slidenum">
              <a:rPr lang="sl-SI" smtClean="0"/>
              <a:t>‹#›</a:t>
            </a:fld>
            <a:endParaRPr lang="sl-SI"/>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sl-SI" smtClean="0"/>
              <a:t>Uredite slog naslova matrice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sl-SI" smtClean="0"/>
              <a:t>Uredite slog naslova matrice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DB8882A4-3D2A-4721-AC65-65BD5239B07A}" type="datetimeFigureOut">
              <a:rPr lang="sl-SI" smtClean="0"/>
              <a:t>13.11.2015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13A6D5E3-F306-4B24-B7E3-0665650EBDE5}" type="slidenum">
              <a:rPr lang="sl-SI" smtClean="0"/>
              <a:t>‹#›</a:t>
            </a:fld>
            <a:endParaRPr lang="sl-SI"/>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B8882A4-3D2A-4721-AC65-65BD5239B07A}" type="datetimeFigureOut">
              <a:rPr lang="sl-SI" smtClean="0"/>
              <a:t>13.11.2015</a:t>
            </a:fld>
            <a:endParaRPr lang="sl-SI"/>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sl-SI"/>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3A6D5E3-F306-4B24-B7E3-0665650EBDE5}" type="slidenum">
              <a:rPr lang="sl-SI" smtClean="0"/>
              <a:t>‹#›</a:t>
            </a:fld>
            <a:endParaRPr lang="sl-SI"/>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nevnik.si/sport/kosarka/eurobasket-je-bil-uspesen-tudi-z-ekonomskega-vidika-051-milijona-evrov-cistega-dobick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iol.net/sportal/kosarka/2014/01/eurobasket_prinesel_kzs_dobicek_pol_milijona_drzava_ima_korist_23_7_milijona_evrov.aspx" TargetMode="External"/><Relationship Id="rId1" Type="http://schemas.openxmlformats.org/officeDocument/2006/relationships/slideLayout" Target="../slideLayouts/slideLayout8.xml"/><Relationship Id="rId6" Type="http://schemas.openxmlformats.org/officeDocument/2006/relationships/hyperlink" Target="http://www.youtube.com/watch?v=-Xy_Is1lUZo" TargetMode="External"/><Relationship Id="rId5" Type="http://schemas.openxmlformats.org/officeDocument/2006/relationships/hyperlink" Target="http://www.youtube.com/watch?v=Thfy1HF-2t4" TargetMode="External"/><Relationship Id="rId4" Type="http://schemas.openxmlformats.org/officeDocument/2006/relationships/hyperlink" Target="http://www.youtube.com/watch?v=dY_ADCTBKV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67544" y="404664"/>
            <a:ext cx="7772400" cy="1780108"/>
          </a:xfrm>
        </p:spPr>
        <p:txBody>
          <a:bodyPr/>
          <a:lstStyle/>
          <a:p>
            <a:r>
              <a:rPr lang="sl-SI" dirty="0"/>
              <a:t>KAZALNIKI USPEŠNOSTI</a:t>
            </a:r>
            <a:br>
              <a:rPr lang="sl-SI" dirty="0"/>
            </a:br>
            <a:r>
              <a:rPr lang="sl-SI" dirty="0" smtClean="0"/>
              <a:t>POSLOVANJA</a:t>
            </a:r>
            <a:endParaRPr lang="sl-SI" dirty="0"/>
          </a:p>
        </p:txBody>
      </p:sp>
      <p:sp>
        <p:nvSpPr>
          <p:cNvPr id="3" name="Podnaslov 2"/>
          <p:cNvSpPr>
            <a:spLocks noGrp="1"/>
          </p:cNvSpPr>
          <p:nvPr>
            <p:ph type="subTitle" idx="1"/>
          </p:nvPr>
        </p:nvSpPr>
        <p:spPr>
          <a:xfrm>
            <a:off x="971600" y="2132856"/>
            <a:ext cx="6400800" cy="1473200"/>
          </a:xfrm>
        </p:spPr>
        <p:txBody>
          <a:bodyPr>
            <a:normAutofit/>
          </a:bodyPr>
          <a:lstStyle/>
          <a:p>
            <a:r>
              <a:rPr lang="sl-SI" sz="2800" dirty="0">
                <a:solidFill>
                  <a:srgbClr val="FF0000"/>
                </a:solidFill>
              </a:rPr>
              <a:t>7</a:t>
            </a:r>
            <a:r>
              <a:rPr lang="sl-SI" sz="2800" dirty="0" smtClean="0">
                <a:solidFill>
                  <a:srgbClr val="FF0000"/>
                </a:solidFill>
              </a:rPr>
              <a:t>. </a:t>
            </a:r>
            <a:r>
              <a:rPr lang="sl-SI" sz="2800" dirty="0" smtClean="0">
                <a:solidFill>
                  <a:srgbClr val="FF0000"/>
                </a:solidFill>
              </a:rPr>
              <a:t>predavanje EKP/EMP</a:t>
            </a:r>
            <a:endParaRPr lang="sl-SI" sz="2800" dirty="0">
              <a:solidFill>
                <a:srgbClr val="FF0000"/>
              </a:solidFill>
            </a:endParaRPr>
          </a:p>
        </p:txBody>
      </p:sp>
      <p:pic>
        <p:nvPicPr>
          <p:cNvPr id="1026" name="Picture 2" descr="facility-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69704"/>
            <a:ext cx="4032448"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REBMSExQUFhQWGBgVFhgXFBcYFRgWIBgYFhUaFxgaHikgGBoxHBoWITEiJSosLi4uGiA0ODMsNygtLi4BCgoKDg0OGxAQGzAiICUwLCwvLjAsLC00LDE3LDQsLSwsLCwsLC80LzQ0LCwsNCwsLCwsLSwsLCwsLCwsLCwsLP/AABEIAGUAaAMBEQACEQEDEQH/xAAcAAACAgMBAQAAAAAAAAAAAAAABAEDAgUGBwj/xAA8EAACAAMEBQkHAwMFAAAAAAABAgADEQQSITEFQVFhgRMiMnFykaGx0QYUI0JSYsEzU6KS4fAHFRZDc//EABsBAQACAwEBAAAAAAAAAAAAAAABAwIEBQYH/8QAOBEAAgECAgUKBAYCAwAAAAAAAAECAxEEIRIxQVFxBRMUMmGBkaGx0SIzUsEWI0JDU/By4QYVYv/aAAwDAQACEQMRAD8A9xgAgAgAgAgCuZaFXpMo6yBFU69OHWkl3mShKWpFXv8AK/cXvEVdNw/1rxM+ZqfSy6XNVuiQeogxdCrCfVkn3mDi1rRnFhiEAEAEAEAEAEAEAJWi30a4gvvsGQ7R1Ro1salLm6S0peS4suhRutKTsjAWJ3xmueymA4nMxX0StVzrzdt0cvPWZc7CHUj3sulaOlLki8RXzi6ngMNDVBGEq1R7Sz3VPoX+kRd0elq0V4Ix05bymZoyU3yAHaMD4Rrz5Ow089Gz3rJ+RnHEVFtK/d5svoPfH0vnwaK+j4ih8qekt0vs/cy06c+srdq9i6y24ObpBVxmpz4bRF9DGRqS0JLRluf23mE6TirrNbxqNsqCACACACANXpC1k3kTJemw1fav3RyMZipTcqdLUutLd2LtNqlTStKW3UvuxezaXky1uqrDhiTvjVo8r4KhHQgmu71LZ4StN3Zf/v0ulaNsyHrGx/3mG0NPO3Ar6FUvYhdPSyaUbuHrCny5hpvRV/ASwVRK7Aafl7G7h6xjHl7DN2V/Al4KolcG09LGpu6Jly7hoycXfLsCwNRq4HT0vDBsdw9YmXLmGjFN3z7CFgqjdhe16UlTBS694dEgCoO6NWvynhMSlG0tLY0s0y2GGrU88rD+j7WTRJnTpUHUy7Rvjp4TFSb5qr1rXT+pb/c16tJW0oavQfjoGuEAEAKaRnlVCr03N1fyeEaWNrypwUKfWlkvfuLqMFJ3lqWbF7fZxLsrKNgqdZNRUxq4ygsPyfOEdi173vLaM3Oumzm25wva9frHjprnY6a1rX7nWXwvR8PYiVs24cdXjEUXduH1Zd+wVF+rcEnBh1woZVY8SZ5wZMpecBviaMfzku0ib+B8DECp6zFajp1Lb2Zt6MQmNU7sh1aoyrS0p5all3GMFZZknmj7j4D1jP5UP/T8l7sx677EdQ9lvyJd3B1VSh2Gg8I9tPD89hoOOUkk0+2xx41NCo76nrGLDaeUQNryYbCMxGzha6r01PU9q3PaV1YaErDEbBWEAa+Rz57tqli4Os4t+I5tJc9i51NkPhXHW/sbEvgpKO/Mz0yKyH6vyIy5UTeEmluIwrtVRyStQ1jwUJuLujuyimrMl11jI+B2RbVik1OOp+XYYxd8nrJmHENtx464mo1pxqLbZ9+0xjqcTMCjtuvHwMWpaOIk92k/L/ZjrprtsYS8ATwHHPw84ppfDBz7kZyzaj3ggpzjw3n0hTSiucl3Le/YSd3ooxJr1xTJub3tliSijtLIPhp2V8hH0jD/ACo8F6HnanXfEVk8y0MuqYL47QwaNOn+TjJQ2TWl3rJlsvjpJ7Vl7GwjpGuEAI6GHwr31Mzd5jnclq9DS+pt+ZsYnr23JBpr9B+HmIy5UbWEm1uIwyvVRy1Q2eB26j1+seH041cp5Pfv4+52bOOrNEDDBsj/AICIRvTehPU/7cl/EtJa0DYAqesb4SWjB05bM12kLNqSJaZix2gDjhX8xMq0XKUt6t6X9AotJLtClaDUBUnec/wIWUko3+GObf8AfBDNXe1kULHDIdwEQ9KtLLJLwSJygs9fqBemC9/psiHUVNWp+O3uCi5Zy8DsrH+mnZXyEfQsN8mHBehwanXfFi2kRR5LbHu8CD6RqY1NVaM19VvFP2LKOcZrsH46JQBgBLQw+Ag2YeMaPJuWFgtysX4n5rDTJ+A9dg8xEcptLCzvuGGvzqscpdU5GnX6iPDaFKWqVuPujtaUlrXgSagUOI1Y17iIyanCNpK6438GQrSd1rK41rlqCsCQgnYhosIJGoL10H942WpzWyMeOXuUpxi97I5o1k9WA7zGDVKKzek+zLzMk5vZY7Kx/pp2V8hH0PD/ACo23L0ODU674i+lP+r/ANF/Ma2O/a/zXoyyj+rgx6N8oCAENEmgdNaOe44iOdydeMZ0n+mT8816mxiM2pb0hf2ttqyLHOmsCVUAkClekBhWNyvhelU3RvbS2mFGWjNM8w/57I/anfw9Y5X4Pf8AL5HS6XLcZS/bqQxoJU8nYLpPcDD8Htfujpb3GwsvtCjsAZUxK/WyA023QS1N9KRXL/ill8zyI6Y9xuplokBLwm1anRpjvxyir8MO/X8iOnP6TR2j2kVCaSZrgYEoUanWtby8QItj/wAUT/dt3E9Ne4Qb28kA0MqcDsNyvnFn4Pb/AHfIdLe4g+3sj9qd/D1ifwc/5fInpUtx65oqcHkSXFaNLRhXOhUEVjrxp83FQ3ZeBypO8myq2c6dJXZVzwFB5mNDE/HiaUN15fZepbTypyfcPx0SgIA1888lPVvlmc07m+U/iObU/IxSn+meT47DYj8dNras+41n+oag6MtIY3RdFTStOcurXHYw9+cViqHWR4OZshOjLaYdsxrq/wBKY/yjrWm+w2M2NJOmXQzvyEo5LLUKz9lRie0xpvMYNK+WbIyMktnJyzMC3UJPJpm01xm81s2UbMq4Uzho3dn3/wChYvmWp1eZLB58uUjCuNXU359doPKWgncIjRTSe9ixTPtIIWYQxlHBSppNktrQN8y6wDqyoQYRjZ2Wv1FthXPnzAt4lLRJyBda03McHltx6iYySi8tTJFS0hxiryj9p5Re5qN4mMrTXaMz6M0BQWSz0NRyMuhyqLi401RxJ5N3NV6ydH893m6jzU7I18THNwa52pPEbHlHgvcvrfDFU+98R+Oia4QBTarOJiFTr8DqMU4ijGtTcJbTOnNwldHLe2TPM0baZBFZoUCn1C8vOFYw5MxT5xUquU4+a3oulBJqcdT8jxe4snoryswa7pMpD9oI+Id5w3GPSXc9eSMr3MbPZ3ms0ybfuLi7EGp2Ku85bsTqg5KCtHWLpGdnDT7TLvKQtQALpurLXGg3AA+MHaMHYakRYpjNag5VqO5BFD0XqpHVRiISsqdhsK7OGlOyOrMhJSYKHEA4EfcDiD+DEuzSa1h5kvKm2eZzL1CKqwWquhyqCKEbQcjWCcZLMZNGZsyzugvJzD8pB5Nuwx6B3HDfEKTjrzF7HvGjizWaz2dagiTKEw/SLigjrjyeNqSr1Hh6W3rPct3FkQioXqS7uJvZaBQFGAAoI3oQjCKjFWSNZtt3ZlGZAQAQArbrGJgByYdFvXaI1MVhVWtJO0lqf92FtOroZa0yiRaADcmqqvqNBdbqP4iqjjWpc1X+GW/Y+D+xlKldaUM16D3JLsHcI6FygOSXYO4QAckv0juEAHJL9I7hAENLWmIWg3CDdldk6zXzJ3KG5JVdjOVF0dW0xzZ4upXfN4bvlsXDezYjTjBaVTwHbJZVlrQcTrJ2mNrD4eFCOjHve972U1Kjm7svjYMAgAgAgAgDCdJVxRgCN8V1aMKsdGaujKMnF3Ql7i6fpTCB9Lc5eBzEaKwdWl8idluea9y7nYy6671kZe8Tl6UoNvVx5GMlXxcF8dO/+L97DQpPVK3FB78/7L96xHTa38EvGPuOZh9a8yDOntlLVd7NXwEHVxk+pTUeL+yI0aS1yb4IBo8vjNcv9owTuGcQsBKo74ibl2LJeHuTz6j8tW9R2WgUAAAAZAZR0IwjFWirIobbd2ZRkQEAEAEAEAEAEAEAEAEAEAEAEAEAEAEAf//Z"/>
          <p:cNvSpPr>
            <a:spLocks noChangeAspect="1" noChangeArrowheads="1"/>
          </p:cNvSpPr>
          <p:nvPr/>
        </p:nvSpPr>
        <p:spPr bwMode="auto">
          <a:xfrm>
            <a:off x="155575" y="-579438"/>
            <a:ext cx="124777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8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sl-SI"/>
              <a:t>PRODUKTIVNOST</a:t>
            </a:r>
          </a:p>
        </p:txBody>
      </p:sp>
      <p:sp>
        <p:nvSpPr>
          <p:cNvPr id="40963" name="Rectangle 3"/>
          <p:cNvSpPr>
            <a:spLocks noGrp="1" noChangeArrowheads="1"/>
          </p:cNvSpPr>
          <p:nvPr>
            <p:ph type="body" idx="1"/>
          </p:nvPr>
        </p:nvSpPr>
        <p:spPr>
          <a:xfrm>
            <a:off x="2286000" y="2590800"/>
            <a:ext cx="4495800" cy="2286000"/>
          </a:xfrm>
          <a:solidFill>
            <a:srgbClr val="FF9900"/>
          </a:solidFill>
          <a:ln w="41275" cap="rnd">
            <a:solidFill>
              <a:schemeClr val="tx1"/>
            </a:solidFill>
            <a:prstDash val="sysDot"/>
            <a:miter lim="800000"/>
            <a:headEnd/>
            <a:tailEnd/>
          </a:ln>
        </p:spPr>
        <p:txBody>
          <a:bodyPr/>
          <a:lstStyle/>
          <a:p>
            <a:pPr>
              <a:buFontTx/>
              <a:buNone/>
            </a:pPr>
            <a:r>
              <a:rPr lang="en-US" altLang="sl-SI"/>
              <a:t> </a:t>
            </a:r>
          </a:p>
          <a:p>
            <a:pPr>
              <a:buFontTx/>
              <a:buNone/>
            </a:pPr>
            <a:r>
              <a:rPr lang="en-US" altLang="sl-SI"/>
              <a:t>        količina izdelkov</a:t>
            </a:r>
          </a:p>
          <a:p>
            <a:pPr>
              <a:buFontTx/>
              <a:buNone/>
            </a:pPr>
            <a:r>
              <a:rPr lang="en-US" altLang="sl-SI"/>
              <a:t>        število delavcev</a:t>
            </a:r>
          </a:p>
        </p:txBody>
      </p:sp>
      <p:sp>
        <p:nvSpPr>
          <p:cNvPr id="40964" name="Line 4"/>
          <p:cNvSpPr>
            <a:spLocks noChangeShapeType="1"/>
          </p:cNvSpPr>
          <p:nvPr/>
        </p:nvSpPr>
        <p:spPr bwMode="auto">
          <a:xfrm>
            <a:off x="2895600" y="3501008"/>
            <a:ext cx="3124200" cy="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8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idx="1"/>
          </p:nvPr>
        </p:nvSpPr>
        <p:spPr>
          <a:xfrm>
            <a:off x="395536" y="620687"/>
            <a:ext cx="8160502" cy="5400601"/>
          </a:xfrm>
        </p:spPr>
        <p:txBody>
          <a:bodyPr>
            <a:normAutofit/>
          </a:bodyPr>
          <a:lstStyle/>
          <a:p>
            <a:pPr marL="0" indent="0">
              <a:buNone/>
            </a:pPr>
            <a:r>
              <a:rPr lang="sl-SI" sz="3000" b="1" dirty="0" smtClean="0">
                <a:solidFill>
                  <a:srgbClr val="FF0000"/>
                </a:solidFill>
              </a:rPr>
              <a:t>PRODUKTIVNOST </a:t>
            </a:r>
            <a:r>
              <a:rPr lang="sl-SI" sz="3000" b="1" dirty="0">
                <a:solidFill>
                  <a:srgbClr val="FF0000"/>
                </a:solidFill>
              </a:rPr>
              <a:t>oz. PROIZVODNOST</a:t>
            </a:r>
          </a:p>
          <a:p>
            <a:pPr>
              <a:buFont typeface="Wingdings" panose="05000000000000000000" pitchFamily="2" charset="2"/>
              <a:buChar char="Ø"/>
            </a:pPr>
            <a:r>
              <a:rPr lang="sl-SI" dirty="0"/>
              <a:t>Produktivnost oz. proizvodnost je razmerje med doseženimi rezultati in vloženim delom,</a:t>
            </a:r>
          </a:p>
          <a:p>
            <a:r>
              <a:rPr lang="sl-SI" dirty="0"/>
              <a:t>torej to </a:t>
            </a:r>
            <a:r>
              <a:rPr lang="sl-SI" dirty="0" smtClean="0"/>
              <a:t>pomeni, koliko </a:t>
            </a:r>
            <a:r>
              <a:rPr lang="sl-SI" dirty="0"/>
              <a:t>naredimo na </a:t>
            </a:r>
            <a:r>
              <a:rPr lang="sl-SI" dirty="0" smtClean="0"/>
              <a:t>enoto</a:t>
            </a:r>
          </a:p>
          <a:p>
            <a:endParaRPr lang="sl-SI" dirty="0"/>
          </a:p>
          <a:p>
            <a:r>
              <a:rPr lang="sl-SI" dirty="0"/>
              <a:t>Enota je lahko časovna (koliko naredimo na uro, dan, mesec, leto) ali pa je enota delavec (koliko</a:t>
            </a:r>
          </a:p>
          <a:p>
            <a:r>
              <a:rPr lang="sl-SI" dirty="0"/>
              <a:t>naredimo na delavca</a:t>
            </a:r>
            <a:r>
              <a:rPr lang="sl-SI" dirty="0" smtClean="0"/>
              <a:t>)</a:t>
            </a:r>
          </a:p>
          <a:p>
            <a:r>
              <a:rPr lang="sl-SI" dirty="0" smtClean="0"/>
              <a:t>Produktivnost </a:t>
            </a:r>
            <a:r>
              <a:rPr lang="sl-SI" dirty="0"/>
              <a:t>se lahko izraža v količinah ali v denarni </a:t>
            </a:r>
            <a:r>
              <a:rPr lang="sl-SI" dirty="0" smtClean="0"/>
              <a:t>obliki</a:t>
            </a:r>
          </a:p>
          <a:p>
            <a:r>
              <a:rPr lang="sl-SI" dirty="0" smtClean="0"/>
              <a:t>Poznamo</a:t>
            </a:r>
            <a:r>
              <a:rPr lang="sl-SI" dirty="0"/>
              <a:t>:</a:t>
            </a:r>
          </a:p>
          <a:p>
            <a:r>
              <a:rPr lang="sl-SI" dirty="0" smtClean="0"/>
              <a:t>a</a:t>
            </a:r>
            <a:r>
              <a:rPr lang="sl-SI" u="sng" dirty="0" smtClean="0">
                <a:solidFill>
                  <a:srgbClr val="C00000"/>
                </a:solidFill>
              </a:rPr>
              <a:t>) tehnično produktivnost</a:t>
            </a:r>
            <a:r>
              <a:rPr lang="sl-SI" dirty="0" smtClean="0"/>
              <a:t>, </a:t>
            </a:r>
            <a:r>
              <a:rPr lang="sl-SI" dirty="0"/>
              <a:t>ki se </a:t>
            </a:r>
            <a:r>
              <a:rPr lang="sl-SI" dirty="0" smtClean="0"/>
              <a:t>izraža </a:t>
            </a:r>
            <a:r>
              <a:rPr lang="sl-SI" dirty="0"/>
              <a:t>v </a:t>
            </a:r>
            <a:r>
              <a:rPr lang="sl-SI" dirty="0" smtClean="0"/>
              <a:t>količinah; količina </a:t>
            </a:r>
            <a:r>
              <a:rPr lang="sl-SI" dirty="0"/>
              <a:t>izdelkov ali storitev</a:t>
            </a:r>
          </a:p>
          <a:p>
            <a:endParaRPr lang="sl-SI" dirty="0" smtClean="0"/>
          </a:p>
          <a:p>
            <a:endParaRPr lang="sl-SI"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73" r="52873"/>
          <a:stretch/>
        </p:blipFill>
        <p:spPr bwMode="auto">
          <a:xfrm>
            <a:off x="3203848" y="5013176"/>
            <a:ext cx="3816424" cy="18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01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idx="1"/>
          </p:nvPr>
        </p:nvSpPr>
        <p:spPr>
          <a:xfrm>
            <a:off x="395536" y="1294681"/>
            <a:ext cx="8160502" cy="4726607"/>
          </a:xfrm>
        </p:spPr>
        <p:txBody>
          <a:bodyPr>
            <a:normAutofit fontScale="92500"/>
          </a:bodyPr>
          <a:lstStyle/>
          <a:p>
            <a:r>
              <a:rPr lang="sl-SI" u="sng" dirty="0" smtClean="0">
                <a:solidFill>
                  <a:srgbClr val="C00000"/>
                </a:solidFill>
              </a:rPr>
              <a:t>b)vrednostno produktivnost</a:t>
            </a:r>
            <a:r>
              <a:rPr lang="sl-SI" dirty="0" smtClean="0"/>
              <a:t>,ki </a:t>
            </a:r>
            <a:r>
              <a:rPr lang="sl-SI" dirty="0"/>
              <a:t>se izraža v denarni oz. vrednostni obliki;</a:t>
            </a:r>
          </a:p>
          <a:p>
            <a:endParaRPr lang="sl-SI" dirty="0" smtClean="0"/>
          </a:p>
          <a:p>
            <a:endParaRPr lang="sl-SI" dirty="0"/>
          </a:p>
          <a:p>
            <a:r>
              <a:rPr lang="sl-SI" dirty="0" smtClean="0"/>
              <a:t>Na </a:t>
            </a:r>
            <a:r>
              <a:rPr lang="sl-SI" dirty="0"/>
              <a:t>produktivnost vplivajo različni</a:t>
            </a:r>
          </a:p>
          <a:p>
            <a:r>
              <a:rPr lang="sl-SI" dirty="0"/>
              <a:t>dejavniki:</a:t>
            </a:r>
          </a:p>
          <a:p>
            <a:r>
              <a:rPr lang="sl-SI" dirty="0" smtClean="0"/>
              <a:t>- </a:t>
            </a:r>
            <a:r>
              <a:rPr lang="sl-SI" dirty="0" smtClean="0">
                <a:solidFill>
                  <a:srgbClr val="7030A0"/>
                </a:solidFill>
              </a:rPr>
              <a:t>tehnični</a:t>
            </a:r>
            <a:r>
              <a:rPr lang="sl-SI" dirty="0" smtClean="0"/>
              <a:t> </a:t>
            </a:r>
            <a:r>
              <a:rPr lang="sl-SI" dirty="0"/>
              <a:t>(vrsta opreme, kvaliteta surovin </a:t>
            </a:r>
            <a:r>
              <a:rPr lang="sl-SI" dirty="0" smtClean="0"/>
              <a:t>...</a:t>
            </a:r>
            <a:endParaRPr lang="sl-SI" dirty="0"/>
          </a:p>
          <a:p>
            <a:r>
              <a:rPr lang="sl-SI" dirty="0" smtClean="0"/>
              <a:t>-</a:t>
            </a:r>
            <a:r>
              <a:rPr lang="sl-SI" dirty="0" smtClean="0">
                <a:solidFill>
                  <a:srgbClr val="7030A0"/>
                </a:solidFill>
              </a:rPr>
              <a:t> organizacijski </a:t>
            </a:r>
            <a:r>
              <a:rPr lang="sl-SI" dirty="0"/>
              <a:t>(ustrezna organizacija dela, delovni razporedi, normiranje dela </a:t>
            </a:r>
            <a:endParaRPr lang="sl-SI" dirty="0" smtClean="0"/>
          </a:p>
          <a:p>
            <a:r>
              <a:rPr lang="sl-SI" dirty="0" smtClean="0"/>
              <a:t>- </a:t>
            </a:r>
            <a:r>
              <a:rPr lang="sl-SI" dirty="0" smtClean="0">
                <a:solidFill>
                  <a:srgbClr val="7030A0"/>
                </a:solidFill>
              </a:rPr>
              <a:t>kadrovski</a:t>
            </a:r>
            <a:r>
              <a:rPr lang="sl-SI" dirty="0" smtClean="0"/>
              <a:t> </a:t>
            </a:r>
            <a:r>
              <a:rPr lang="sl-SI" dirty="0"/>
              <a:t>(usposobljenost delavcev, delovni pogoji, disciplina, motiviranost delavcev </a:t>
            </a:r>
            <a:r>
              <a:rPr lang="sl-SI" dirty="0" smtClean="0"/>
              <a:t>za delo – ustrezne plače</a:t>
            </a:r>
            <a:endParaRPr lang="sl-SI" dirty="0"/>
          </a:p>
          <a:p>
            <a:r>
              <a:rPr lang="sl-SI" dirty="0" smtClean="0"/>
              <a:t>- </a:t>
            </a:r>
            <a:r>
              <a:rPr lang="sl-SI" dirty="0" smtClean="0">
                <a:solidFill>
                  <a:srgbClr val="7030A0"/>
                </a:solidFill>
              </a:rPr>
              <a:t>tržni </a:t>
            </a:r>
            <a:r>
              <a:rPr lang="sl-SI" dirty="0"/>
              <a:t>(možnost prodaje izdelkov, konkurenca, kupna moč prebivalstva </a:t>
            </a:r>
            <a:r>
              <a:rPr lang="sl-SI" dirty="0" smtClean="0"/>
              <a:t>- politične razmere</a:t>
            </a:r>
            <a:endParaRPr lang="sl-SI" dirty="0"/>
          </a:p>
          <a:p>
            <a:r>
              <a:rPr lang="sl-SI" dirty="0" smtClean="0"/>
              <a:t>- </a:t>
            </a:r>
            <a:r>
              <a:rPr lang="sl-SI" dirty="0" smtClean="0">
                <a:solidFill>
                  <a:srgbClr val="7030A0"/>
                </a:solidFill>
              </a:rPr>
              <a:t>vremenske</a:t>
            </a:r>
            <a:r>
              <a:rPr lang="sl-SI" dirty="0" smtClean="0"/>
              <a:t> </a:t>
            </a:r>
            <a:r>
              <a:rPr lang="sl-SI" dirty="0"/>
              <a:t>in podobne razmere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188" b="4012"/>
          <a:stretch/>
        </p:blipFill>
        <p:spPr bwMode="auto">
          <a:xfrm>
            <a:off x="6444208" y="1700808"/>
            <a:ext cx="1656184" cy="19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17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92" y="1700808"/>
            <a:ext cx="875922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grada vsebine 4"/>
          <p:cNvGraphicFramePr>
            <a:graphicFrameLocks noGrp="1"/>
          </p:cNvGraphicFramePr>
          <p:nvPr>
            <p:ph idx="1"/>
            <p:extLst>
              <p:ext uri="{D42A27DB-BD31-4B8C-83A1-F6EECF244321}">
                <p14:modId xmlns:p14="http://schemas.microsoft.com/office/powerpoint/2010/main" val="2641514961"/>
              </p:ext>
            </p:extLst>
          </p:nvPr>
        </p:nvGraphicFramePr>
        <p:xfrm>
          <a:off x="2555776" y="5517232"/>
          <a:ext cx="3829050" cy="609600"/>
        </p:xfrm>
        <a:graphic>
          <a:graphicData uri="http://schemas.openxmlformats.org/drawingml/2006/table">
            <a:tbl>
              <a:tblPr>
                <a:tableStyleId>{5C22544A-7EE6-4342-B048-85BDC9FD1C3A}</a:tableStyleId>
              </a:tblPr>
              <a:tblGrid>
                <a:gridCol w="3829050"/>
              </a:tblGrid>
              <a:tr h="0">
                <a:tc>
                  <a:txBody>
                    <a:bodyPr/>
                    <a:lstStyle/>
                    <a:p>
                      <a:pPr algn="just" hangingPunct="0">
                        <a:spcAft>
                          <a:spcPts val="0"/>
                        </a:spcAft>
                      </a:pPr>
                      <a:r>
                        <a:rPr lang="sl-SI" sz="1000" dirty="0">
                          <a:effectLst/>
                        </a:rPr>
                        <a:t> </a:t>
                      </a:r>
                    </a:p>
                    <a:p>
                      <a:pPr algn="just" hangingPunct="0">
                        <a:spcAft>
                          <a:spcPts val="0"/>
                        </a:spcAft>
                      </a:pPr>
                      <a:r>
                        <a:rPr lang="sl-SI" sz="1000" dirty="0">
                          <a:effectLst/>
                        </a:rPr>
                        <a:t>                                                               </a:t>
                      </a:r>
                      <a:r>
                        <a:rPr lang="sl-SI" sz="1000" u="sng" dirty="0">
                          <a:effectLst/>
                        </a:rPr>
                        <a:t>vrednost osnovnih sredstev</a:t>
                      </a:r>
                      <a:endParaRPr lang="sl-SI" sz="1000" dirty="0">
                        <a:effectLst/>
                      </a:endParaRPr>
                    </a:p>
                    <a:p>
                      <a:pPr algn="just" hangingPunct="0">
                        <a:spcAft>
                          <a:spcPts val="0"/>
                        </a:spcAft>
                      </a:pPr>
                      <a:r>
                        <a:rPr lang="sl-SI" sz="1000" dirty="0">
                          <a:effectLst/>
                        </a:rPr>
                        <a:t>TEHNIČNA OPREMLJNOST DELA =            število zaposlenih</a:t>
                      </a:r>
                    </a:p>
                    <a:p>
                      <a:pPr algn="just" hangingPunct="0">
                        <a:spcAft>
                          <a:spcPts val="0"/>
                        </a:spcAft>
                      </a:pPr>
                      <a:r>
                        <a:rPr lang="sl-SI" sz="1000" dirty="0">
                          <a:effectLst/>
                        </a:rPr>
                        <a:t>   </a:t>
                      </a:r>
                      <a:endParaRPr lang="sl-SI" sz="1000" dirty="0">
                        <a:effectLst/>
                        <a:latin typeface="Times New Roman"/>
                        <a:ea typeface="Times New Roman"/>
                      </a:endParaRPr>
                    </a:p>
                  </a:txBody>
                  <a:tcPr marL="89535" marR="89535" marT="0" marB="0"/>
                </a:tc>
              </a:tr>
            </a:tbl>
          </a:graphicData>
        </a:graphic>
      </p:graphicFrame>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58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grada vsebine 4"/>
          <p:cNvPicPr>
            <a:picLocks noGrp="1"/>
          </p:cNvPicPr>
          <p:nvPr>
            <p:ph idx="1"/>
          </p:nvPr>
        </p:nvPicPr>
        <p:blipFill rotWithShape="1">
          <a:blip r:embed="rId2"/>
          <a:srcRect l="67948" t="39682" r="12544" b="22223"/>
          <a:stretch/>
        </p:blipFill>
        <p:spPr bwMode="auto">
          <a:xfrm>
            <a:off x="0" y="1196752"/>
            <a:ext cx="8892480" cy="4968552"/>
          </a:xfrm>
          <a:prstGeom prst="rect">
            <a:avLst/>
          </a:prstGeom>
          <a:ln>
            <a:noFill/>
          </a:ln>
          <a:extLst>
            <a:ext uri="{53640926-AAD7-44D8-BBD7-CCE9431645EC}">
              <a14:shadowObscured xmlns:a14="http://schemas.microsoft.com/office/drawing/2010/main"/>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39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altLang="sl-SI" sz="3800" smtClean="0"/>
              <a:t>GOSPODARNOST ALI EKONOMIČNOST</a:t>
            </a:r>
            <a:r>
              <a:rPr lang="en-GB" altLang="sl-SI" sz="3800" smtClean="0"/>
              <a:t> </a:t>
            </a:r>
          </a:p>
        </p:txBody>
      </p:sp>
      <p:pic>
        <p:nvPicPr>
          <p:cNvPr id="3891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9106" t="72342" r="35457" b="14619"/>
          <a:stretch>
            <a:fillRect/>
          </a:stretch>
        </p:blipFill>
        <p:spPr>
          <a:xfrm>
            <a:off x="395288" y="1196975"/>
            <a:ext cx="8208962" cy="3182938"/>
          </a:xfrm>
        </p:spPr>
      </p:pic>
      <p:pic>
        <p:nvPicPr>
          <p:cNvPr id="38916" name="Picture 7" descr="economical_company_3173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56038"/>
            <a:ext cx="4402138"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5589240"/>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85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DE" altLang="sl-SI" smtClean="0"/>
              <a:t>EKONOMIČNOST</a:t>
            </a:r>
            <a:endParaRPr lang="en-GB" altLang="sl-SI" smtClean="0"/>
          </a:p>
        </p:txBody>
      </p:sp>
      <p:sp>
        <p:nvSpPr>
          <p:cNvPr id="39939" name="Rectangle 3"/>
          <p:cNvSpPr>
            <a:spLocks noGrp="1" noChangeArrowheads="1"/>
          </p:cNvSpPr>
          <p:nvPr>
            <p:ph type="body" idx="1"/>
          </p:nvPr>
        </p:nvSpPr>
        <p:spPr/>
        <p:txBody>
          <a:bodyPr/>
          <a:lstStyle/>
          <a:p>
            <a:pPr eaLnBrk="1" hangingPunct="1"/>
            <a:r>
              <a:rPr lang="de-DE" altLang="sl-SI" smtClean="0"/>
              <a:t>Ekonomičnost nam pove koliko proizvoda ustvari ne enoto proizvodnih tvorcev. </a:t>
            </a:r>
            <a:endParaRPr lang="sl-SI" altLang="sl-SI" smtClean="0"/>
          </a:p>
          <a:p>
            <a:pPr eaLnBrk="1" hangingPunct="1"/>
            <a:r>
              <a:rPr lang="de-DE" altLang="sl-SI" smtClean="0"/>
              <a:t>To so stroški na enoto izdelka.</a:t>
            </a:r>
            <a:endParaRPr lang="en-GB" altLang="sl-SI" smtClean="0"/>
          </a:p>
        </p:txBody>
      </p:sp>
      <p:pic>
        <p:nvPicPr>
          <p:cNvPr id="39940" name="Picture 5" descr="peace_is_economical"/>
          <p:cNvPicPr>
            <a:picLocks noChangeAspect="1" noChangeArrowheads="1"/>
          </p:cNvPicPr>
          <p:nvPr/>
        </p:nvPicPr>
        <p:blipFill>
          <a:blip r:embed="rId2">
            <a:extLst>
              <a:ext uri="{28A0092B-C50C-407E-A947-70E740481C1C}">
                <a14:useLocalDpi xmlns:a14="http://schemas.microsoft.com/office/drawing/2010/main" val="0"/>
              </a:ext>
            </a:extLst>
          </a:blip>
          <a:srcRect l="29181" t="16309" r="30994" b="24074"/>
          <a:stretch>
            <a:fillRect/>
          </a:stretch>
        </p:blipFill>
        <p:spPr bwMode="auto">
          <a:xfrm>
            <a:off x="6876256" y="4293096"/>
            <a:ext cx="1473914"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6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692696"/>
            <a:ext cx="8229600" cy="1252728"/>
          </a:xfrm>
        </p:spPr>
        <p:txBody>
          <a:bodyPr>
            <a:normAutofit fontScale="90000"/>
          </a:bodyPr>
          <a:lstStyle/>
          <a:p>
            <a:r>
              <a:rPr lang="sl-SI" dirty="0"/>
              <a:t>EKONOMIČNOST oz. GOSPODARNOST</a:t>
            </a:r>
            <a:br>
              <a:rPr lang="sl-SI" dirty="0"/>
            </a:br>
            <a:endParaRPr lang="sl-SI" dirty="0"/>
          </a:p>
        </p:txBody>
      </p:sp>
      <p:sp>
        <p:nvSpPr>
          <p:cNvPr id="3" name="Pravokotnik 2"/>
          <p:cNvSpPr/>
          <p:nvPr/>
        </p:nvSpPr>
        <p:spPr>
          <a:xfrm>
            <a:off x="611560" y="2348880"/>
            <a:ext cx="6984776" cy="1200329"/>
          </a:xfrm>
          <a:prstGeom prst="rect">
            <a:avLst/>
          </a:prstGeom>
        </p:spPr>
        <p:txBody>
          <a:bodyPr wrap="square">
            <a:spAutoFit/>
          </a:bodyPr>
          <a:lstStyle/>
          <a:p>
            <a:r>
              <a:rPr lang="sl-SI" dirty="0" smtClean="0"/>
              <a:t>Ekonomičnost oz. gospodarnost je razmerje med doseženimi rezultati in stroški poslovanja,</a:t>
            </a:r>
          </a:p>
          <a:p>
            <a:endParaRPr lang="sl-SI" dirty="0" smtClean="0"/>
          </a:p>
          <a:p>
            <a:r>
              <a:rPr lang="sl-SI" dirty="0" smtClean="0"/>
              <a:t>pomeni narediti čim več s čim manjšimi stroški</a:t>
            </a:r>
            <a:endParaRPr lang="sl-SI" dirty="0"/>
          </a:p>
        </p:txBody>
      </p:sp>
      <p:pic>
        <p:nvPicPr>
          <p:cNvPr id="4" name="Slika 3"/>
          <p:cNvPicPr/>
          <p:nvPr/>
        </p:nvPicPr>
        <p:blipFill rotWithShape="1">
          <a:blip r:embed="rId2"/>
          <a:srcRect l="68745" t="45687" r="14736" b="28585"/>
          <a:stretch/>
        </p:blipFill>
        <p:spPr bwMode="auto">
          <a:xfrm>
            <a:off x="467544" y="3645024"/>
            <a:ext cx="7272807" cy="3096344"/>
          </a:xfrm>
          <a:prstGeom prst="rect">
            <a:avLst/>
          </a:prstGeom>
          <a:ln>
            <a:noFill/>
          </a:ln>
          <a:extLst>
            <a:ext uri="{53640926-AAD7-44D8-BBD7-CCE9431645EC}">
              <a14:shadowObscured xmlns:a14="http://schemas.microsoft.com/office/drawing/2010/main"/>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473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EKONOMIČNOST oz. GOSPODARNOST</a:t>
            </a:r>
          </a:p>
        </p:txBody>
      </p:sp>
      <p:sp>
        <p:nvSpPr>
          <p:cNvPr id="3" name="Pravokotnik 2"/>
          <p:cNvSpPr/>
          <p:nvPr/>
        </p:nvSpPr>
        <p:spPr>
          <a:xfrm>
            <a:off x="395536" y="2564904"/>
            <a:ext cx="7848872" cy="3785652"/>
          </a:xfrm>
          <a:prstGeom prst="rect">
            <a:avLst/>
          </a:prstGeom>
        </p:spPr>
        <p:txBody>
          <a:bodyPr wrap="square">
            <a:spAutoFit/>
          </a:bodyPr>
          <a:lstStyle/>
          <a:p>
            <a:r>
              <a:rPr lang="sl-SI" sz="2000" dirty="0" smtClean="0"/>
              <a:t>Pomen tega kazalnika je v tem, da moramo skrbno trošiti vse materiale in čim več narediti. Imeti moramo čim večjo razliko med prihodki in odhodki</a:t>
            </a:r>
          </a:p>
          <a:p>
            <a:endParaRPr lang="sl-SI" sz="2000" dirty="0" smtClean="0"/>
          </a:p>
          <a:p>
            <a:r>
              <a:rPr lang="sl-SI" sz="2000" dirty="0" smtClean="0"/>
              <a:t>Na ekonomičnost vplivajo podobni dejavniki kot na produktivnost dodatno pa še naslednja dejavnika:</a:t>
            </a:r>
          </a:p>
          <a:p>
            <a:endParaRPr lang="sl-SI" sz="2000" dirty="0" smtClean="0"/>
          </a:p>
          <a:p>
            <a:r>
              <a:rPr lang="sl-SI" sz="2000" dirty="0" smtClean="0"/>
              <a:t>- kupovati čim ceneje, prodajati čim dražje,</a:t>
            </a:r>
          </a:p>
          <a:p>
            <a:pPr marL="285750" indent="-285750">
              <a:buFontTx/>
              <a:buChar char="-"/>
            </a:pPr>
            <a:r>
              <a:rPr lang="sl-SI" sz="2000" dirty="0" smtClean="0"/>
              <a:t>znižati vse stroške (obnašati se varčno na vseh področjih)</a:t>
            </a:r>
          </a:p>
          <a:p>
            <a:endParaRPr lang="sl-SI" sz="2000" dirty="0" smtClean="0"/>
          </a:p>
          <a:p>
            <a:r>
              <a:rPr lang="sl-SI" sz="2000" dirty="0" smtClean="0"/>
              <a:t>V zadnjem času je velika ekonomičnost v tistih državah, kjer je izredno poceni delovna sila (Azija</a:t>
            </a:r>
            <a:r>
              <a:rPr lang="sl-SI" sz="2000" dirty="0"/>
              <a:t> </a:t>
            </a:r>
            <a:r>
              <a:rPr lang="sl-SI" sz="2000" dirty="0" smtClean="0"/>
              <a:t>– predvsem</a:t>
            </a:r>
            <a:r>
              <a:rPr lang="sl-SI" sz="2000" dirty="0"/>
              <a:t> </a:t>
            </a:r>
            <a:r>
              <a:rPr lang="sl-SI" sz="2000" dirty="0" smtClean="0"/>
              <a:t>Kitajska)                                        </a:t>
            </a:r>
            <a:endParaRPr lang="sl-SI"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838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EKONOMIČNOST oz. GOSPODARNOST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4"/>
            <a:ext cx="894171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6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38328"/>
            <a:ext cx="5338936" cy="1252728"/>
          </a:xfrm>
        </p:spPr>
        <p:txBody>
          <a:bodyPr/>
          <a:lstStyle/>
          <a:p>
            <a:pPr eaLnBrk="1" hangingPunct="1"/>
            <a:r>
              <a:rPr lang="sl-SI" altLang="sl-SI" dirty="0" smtClean="0"/>
              <a:t>Vrste prihodkov</a:t>
            </a:r>
            <a:endParaRPr lang="en-GB" altLang="sl-SI" dirty="0" smtClean="0"/>
          </a:p>
        </p:txBody>
      </p:sp>
      <p:sp>
        <p:nvSpPr>
          <p:cNvPr id="29699" name="Rectangle 3"/>
          <p:cNvSpPr>
            <a:spLocks noGrp="1" noChangeArrowheads="1"/>
          </p:cNvSpPr>
          <p:nvPr>
            <p:ph type="body" idx="1"/>
          </p:nvPr>
        </p:nvSpPr>
        <p:spPr/>
        <p:txBody>
          <a:bodyPr/>
          <a:lstStyle/>
          <a:p>
            <a:pPr eaLnBrk="1" hangingPunct="1">
              <a:buFont typeface="Wingdings" pitchFamily="2" charset="2"/>
              <a:buNone/>
            </a:pPr>
            <a:r>
              <a:rPr lang="sl-SI" altLang="sl-SI" smtClean="0"/>
              <a:t> </a:t>
            </a:r>
            <a:endParaRPr lang="en-GB" altLang="sl-SI" smtClean="0"/>
          </a:p>
        </p:txBody>
      </p:sp>
      <p:sp>
        <p:nvSpPr>
          <p:cNvPr id="2970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sl-SI" altLang="sl-SI"/>
          </a:p>
        </p:txBody>
      </p:sp>
      <p:graphicFrame>
        <p:nvGraphicFramePr>
          <p:cNvPr id="29701" name="Object 4"/>
          <p:cNvGraphicFramePr>
            <a:graphicFrameLocks noChangeAspect="1"/>
          </p:cNvGraphicFramePr>
          <p:nvPr/>
        </p:nvGraphicFramePr>
        <p:xfrm>
          <a:off x="468313" y="1439863"/>
          <a:ext cx="6911975" cy="4851400"/>
        </p:xfrm>
        <a:graphic>
          <a:graphicData uri="http://schemas.openxmlformats.org/presentationml/2006/ole">
            <mc:AlternateContent xmlns:mc="http://schemas.openxmlformats.org/markup-compatibility/2006">
              <mc:Choice xmlns:v="urn:schemas-microsoft-com:vml" Requires="v">
                <p:oleObj spid="_x0000_s17416" name="Visio" r:id="rId3" imgW="5056632" imgH="3904488" progId="Visio.Drawing.11">
                  <p:embed/>
                </p:oleObj>
              </mc:Choice>
              <mc:Fallback>
                <p:oleObj name="Visio" r:id="rId3" imgW="5056632" imgH="390448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39863"/>
                        <a:ext cx="691197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2" name="Picture 7" descr="60d0994f09e361580831f0e8cf3947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271" y="5229200"/>
            <a:ext cx="2372661"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643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5181600" y="3124200"/>
            <a:ext cx="3048000" cy="1295400"/>
          </a:xfrm>
          <a:prstGeom prst="rect">
            <a:avLst/>
          </a:prstGeom>
          <a:solidFill>
            <a:srgbClr val="FF9900"/>
          </a:solidFill>
          <a:ln w="412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18"/>
              </a:defRPr>
            </a:lvl1pPr>
            <a:lvl2pPr marL="742950" indent="-285750">
              <a:spcBef>
                <a:spcPct val="20000"/>
              </a:spcBef>
              <a:buChar char="–"/>
              <a:defRPr sz="2800">
                <a:solidFill>
                  <a:schemeClr val="tx1"/>
                </a:solidFill>
                <a:latin typeface="Times New Roman" pitchFamily="18" charset="-18"/>
              </a:defRPr>
            </a:lvl2pPr>
            <a:lvl3pPr marL="1143000" indent="-228600">
              <a:spcBef>
                <a:spcPct val="20000"/>
              </a:spcBef>
              <a:buChar char="•"/>
              <a:defRPr sz="2400">
                <a:solidFill>
                  <a:schemeClr val="tx1"/>
                </a:solidFill>
                <a:latin typeface="Times New Roman" pitchFamily="18" charset="-18"/>
              </a:defRPr>
            </a:lvl3pPr>
            <a:lvl4pPr marL="1600200" indent="-228600">
              <a:spcBef>
                <a:spcPct val="20000"/>
              </a:spcBef>
              <a:buChar char="–"/>
              <a:defRPr sz="2000">
                <a:solidFill>
                  <a:schemeClr val="tx1"/>
                </a:solidFill>
                <a:latin typeface="Times New Roman" pitchFamily="18" charset="-18"/>
              </a:defRPr>
            </a:lvl4pPr>
            <a:lvl5pPr marL="2057400" indent="-228600">
              <a:spcBef>
                <a:spcPct val="20000"/>
              </a:spcBef>
              <a:buChar char="»"/>
              <a:defRPr sz="2000">
                <a:solidFill>
                  <a:schemeClr val="tx1"/>
                </a:solidFill>
                <a:latin typeface="Times New Roman" pitchFamily="18" charset="-18"/>
              </a:defRPr>
            </a:lvl5pPr>
            <a:lvl6pPr marL="2514600" indent="-228600" eaLnBrk="0" fontAlgn="base" hangingPunct="0">
              <a:spcBef>
                <a:spcPct val="20000"/>
              </a:spcBef>
              <a:spcAft>
                <a:spcPct val="0"/>
              </a:spcAft>
              <a:buChar char="»"/>
              <a:defRPr sz="2000">
                <a:solidFill>
                  <a:schemeClr val="tx1"/>
                </a:solidFill>
                <a:latin typeface="Times New Roman" pitchFamily="18" charset="-18"/>
              </a:defRPr>
            </a:lvl6pPr>
            <a:lvl7pPr marL="2971800" indent="-228600" eaLnBrk="0" fontAlgn="base" hangingPunct="0">
              <a:spcBef>
                <a:spcPct val="20000"/>
              </a:spcBef>
              <a:spcAft>
                <a:spcPct val="0"/>
              </a:spcAft>
              <a:buChar char="»"/>
              <a:defRPr sz="2000">
                <a:solidFill>
                  <a:schemeClr val="tx1"/>
                </a:solidFill>
                <a:latin typeface="Times New Roman" pitchFamily="18" charset="-18"/>
              </a:defRPr>
            </a:lvl7pPr>
            <a:lvl8pPr marL="3429000" indent="-228600" eaLnBrk="0" fontAlgn="base" hangingPunct="0">
              <a:spcBef>
                <a:spcPct val="20000"/>
              </a:spcBef>
              <a:spcAft>
                <a:spcPct val="0"/>
              </a:spcAft>
              <a:buChar char="»"/>
              <a:defRPr sz="2000">
                <a:solidFill>
                  <a:schemeClr val="tx1"/>
                </a:solidFill>
                <a:latin typeface="Times New Roman" pitchFamily="18" charset="-18"/>
              </a:defRPr>
            </a:lvl8pPr>
            <a:lvl9pPr marL="3886200" indent="-228600" eaLnBrk="0" fontAlgn="base" hangingPunct="0">
              <a:spcBef>
                <a:spcPct val="20000"/>
              </a:spcBef>
              <a:spcAft>
                <a:spcPct val="0"/>
              </a:spcAft>
              <a:buChar char="»"/>
              <a:defRPr sz="2000">
                <a:solidFill>
                  <a:schemeClr val="tx1"/>
                </a:solidFill>
                <a:latin typeface="Times New Roman" pitchFamily="18" charset="-18"/>
              </a:defRPr>
            </a:lvl9pPr>
          </a:lstStyle>
          <a:p>
            <a:pPr>
              <a:buFontTx/>
              <a:buNone/>
            </a:pPr>
            <a:r>
              <a:rPr lang="en-US" altLang="sl-SI"/>
              <a:t> </a:t>
            </a:r>
          </a:p>
          <a:p>
            <a:pPr>
              <a:buFontTx/>
              <a:buNone/>
            </a:pPr>
            <a:r>
              <a:rPr lang="en-US" altLang="sl-SI"/>
              <a:t>        </a:t>
            </a:r>
          </a:p>
        </p:txBody>
      </p:sp>
      <p:sp>
        <p:nvSpPr>
          <p:cNvPr id="41990" name="Rectangle 6"/>
          <p:cNvSpPr>
            <a:spLocks noChangeArrowheads="1"/>
          </p:cNvSpPr>
          <p:nvPr/>
        </p:nvSpPr>
        <p:spPr bwMode="auto">
          <a:xfrm>
            <a:off x="609600" y="3124200"/>
            <a:ext cx="3810000" cy="1295400"/>
          </a:xfrm>
          <a:prstGeom prst="rect">
            <a:avLst/>
          </a:prstGeom>
          <a:solidFill>
            <a:srgbClr val="FF9900"/>
          </a:solidFill>
          <a:ln w="412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18"/>
              </a:defRPr>
            </a:lvl1pPr>
            <a:lvl2pPr marL="742950" indent="-285750">
              <a:spcBef>
                <a:spcPct val="20000"/>
              </a:spcBef>
              <a:buChar char="–"/>
              <a:defRPr sz="2800">
                <a:solidFill>
                  <a:schemeClr val="tx1"/>
                </a:solidFill>
                <a:latin typeface="Times New Roman" pitchFamily="18" charset="-18"/>
              </a:defRPr>
            </a:lvl2pPr>
            <a:lvl3pPr marL="1143000" indent="-228600">
              <a:spcBef>
                <a:spcPct val="20000"/>
              </a:spcBef>
              <a:buChar char="•"/>
              <a:defRPr sz="2400">
                <a:solidFill>
                  <a:schemeClr val="tx1"/>
                </a:solidFill>
                <a:latin typeface="Times New Roman" pitchFamily="18" charset="-18"/>
              </a:defRPr>
            </a:lvl3pPr>
            <a:lvl4pPr marL="1600200" indent="-228600">
              <a:spcBef>
                <a:spcPct val="20000"/>
              </a:spcBef>
              <a:buChar char="–"/>
              <a:defRPr sz="2000">
                <a:solidFill>
                  <a:schemeClr val="tx1"/>
                </a:solidFill>
                <a:latin typeface="Times New Roman" pitchFamily="18" charset="-18"/>
              </a:defRPr>
            </a:lvl4pPr>
            <a:lvl5pPr marL="2057400" indent="-228600">
              <a:spcBef>
                <a:spcPct val="20000"/>
              </a:spcBef>
              <a:buChar char="»"/>
              <a:defRPr sz="2000">
                <a:solidFill>
                  <a:schemeClr val="tx1"/>
                </a:solidFill>
                <a:latin typeface="Times New Roman" pitchFamily="18" charset="-18"/>
              </a:defRPr>
            </a:lvl5pPr>
            <a:lvl6pPr marL="2514600" indent="-228600" eaLnBrk="0" fontAlgn="base" hangingPunct="0">
              <a:spcBef>
                <a:spcPct val="20000"/>
              </a:spcBef>
              <a:spcAft>
                <a:spcPct val="0"/>
              </a:spcAft>
              <a:buChar char="»"/>
              <a:defRPr sz="2000">
                <a:solidFill>
                  <a:schemeClr val="tx1"/>
                </a:solidFill>
                <a:latin typeface="Times New Roman" pitchFamily="18" charset="-18"/>
              </a:defRPr>
            </a:lvl6pPr>
            <a:lvl7pPr marL="2971800" indent="-228600" eaLnBrk="0" fontAlgn="base" hangingPunct="0">
              <a:spcBef>
                <a:spcPct val="20000"/>
              </a:spcBef>
              <a:spcAft>
                <a:spcPct val="0"/>
              </a:spcAft>
              <a:buChar char="»"/>
              <a:defRPr sz="2000">
                <a:solidFill>
                  <a:schemeClr val="tx1"/>
                </a:solidFill>
                <a:latin typeface="Times New Roman" pitchFamily="18" charset="-18"/>
              </a:defRPr>
            </a:lvl7pPr>
            <a:lvl8pPr marL="3429000" indent="-228600" eaLnBrk="0" fontAlgn="base" hangingPunct="0">
              <a:spcBef>
                <a:spcPct val="20000"/>
              </a:spcBef>
              <a:spcAft>
                <a:spcPct val="0"/>
              </a:spcAft>
              <a:buChar char="»"/>
              <a:defRPr sz="2000">
                <a:solidFill>
                  <a:schemeClr val="tx1"/>
                </a:solidFill>
                <a:latin typeface="Times New Roman" pitchFamily="18" charset="-18"/>
              </a:defRPr>
            </a:lvl8pPr>
            <a:lvl9pPr marL="3886200" indent="-228600" eaLnBrk="0" fontAlgn="base" hangingPunct="0">
              <a:spcBef>
                <a:spcPct val="20000"/>
              </a:spcBef>
              <a:spcAft>
                <a:spcPct val="0"/>
              </a:spcAft>
              <a:buChar char="»"/>
              <a:defRPr sz="2000">
                <a:solidFill>
                  <a:schemeClr val="tx1"/>
                </a:solidFill>
                <a:latin typeface="Times New Roman" pitchFamily="18" charset="-18"/>
              </a:defRPr>
            </a:lvl9pPr>
          </a:lstStyle>
          <a:p>
            <a:pPr>
              <a:buFontTx/>
              <a:buNone/>
            </a:pPr>
            <a:r>
              <a:rPr lang="en-US" altLang="sl-SI"/>
              <a:t> </a:t>
            </a:r>
          </a:p>
          <a:p>
            <a:pPr>
              <a:buFontTx/>
              <a:buNone/>
            </a:pPr>
            <a:r>
              <a:rPr lang="en-US" altLang="sl-SI"/>
              <a:t>        </a:t>
            </a:r>
          </a:p>
        </p:txBody>
      </p:sp>
      <p:sp>
        <p:nvSpPr>
          <p:cNvPr id="41986" name="Rectangle 2"/>
          <p:cNvSpPr>
            <a:spLocks noGrp="1" noChangeArrowheads="1"/>
          </p:cNvSpPr>
          <p:nvPr>
            <p:ph type="title"/>
          </p:nvPr>
        </p:nvSpPr>
        <p:spPr/>
        <p:txBody>
          <a:bodyPr/>
          <a:lstStyle/>
          <a:p>
            <a:r>
              <a:rPr lang="en-US" altLang="sl-SI"/>
              <a:t>EKONOMIČNOST</a:t>
            </a:r>
          </a:p>
        </p:txBody>
      </p:sp>
      <p:sp>
        <p:nvSpPr>
          <p:cNvPr id="41987" name="Rectangle 3"/>
          <p:cNvSpPr>
            <a:spLocks noGrp="1" noChangeArrowheads="1"/>
          </p:cNvSpPr>
          <p:nvPr>
            <p:ph type="body" idx="1"/>
          </p:nvPr>
        </p:nvSpPr>
        <p:spPr/>
        <p:txBody>
          <a:bodyPr/>
          <a:lstStyle/>
          <a:p>
            <a:pPr>
              <a:buFontTx/>
              <a:buNone/>
            </a:pPr>
            <a:r>
              <a:rPr lang="sl-SI" altLang="sl-SI" dirty="0" smtClean="0"/>
              <a:t>a</a:t>
            </a:r>
            <a:r>
              <a:rPr lang="en-US" altLang="sl-SI" dirty="0" smtClean="0"/>
              <a:t>li </a:t>
            </a:r>
            <a:r>
              <a:rPr lang="en-US" altLang="sl-SI" dirty="0" err="1"/>
              <a:t>gospodarnost</a:t>
            </a:r>
            <a:r>
              <a:rPr lang="en-US" altLang="sl-SI" dirty="0"/>
              <a:t> </a:t>
            </a:r>
            <a:r>
              <a:rPr lang="en-US" altLang="sl-SI" dirty="0" err="1"/>
              <a:t>poslovanja</a:t>
            </a:r>
            <a:r>
              <a:rPr lang="en-US" altLang="sl-SI" dirty="0"/>
              <a:t>:</a:t>
            </a:r>
          </a:p>
          <a:p>
            <a:pPr>
              <a:buFontTx/>
              <a:buNone/>
            </a:pPr>
            <a:endParaRPr lang="en-US" altLang="sl-SI" dirty="0"/>
          </a:p>
          <a:p>
            <a:pPr>
              <a:buFontTx/>
              <a:buNone/>
            </a:pPr>
            <a:r>
              <a:rPr lang="en-US" altLang="sl-SI" dirty="0" err="1"/>
              <a:t>vrednost</a:t>
            </a:r>
            <a:r>
              <a:rPr lang="en-US" altLang="sl-SI" dirty="0"/>
              <a:t> </a:t>
            </a:r>
            <a:r>
              <a:rPr lang="en-US" altLang="sl-SI" dirty="0" err="1"/>
              <a:t>proizvodnje</a:t>
            </a:r>
            <a:r>
              <a:rPr lang="en-US" altLang="sl-SI" dirty="0"/>
              <a:t>            </a:t>
            </a:r>
            <a:r>
              <a:rPr lang="sl-SI" altLang="sl-SI" dirty="0" smtClean="0"/>
              <a:t>             </a:t>
            </a:r>
            <a:r>
              <a:rPr lang="en-US" altLang="sl-SI" dirty="0" err="1" smtClean="0"/>
              <a:t>celotni</a:t>
            </a:r>
            <a:r>
              <a:rPr lang="en-US" altLang="sl-SI" dirty="0" smtClean="0"/>
              <a:t> </a:t>
            </a:r>
            <a:r>
              <a:rPr lang="en-US" altLang="sl-SI" dirty="0" err="1"/>
              <a:t>prihodki</a:t>
            </a:r>
            <a:endParaRPr lang="en-US" altLang="sl-SI" dirty="0"/>
          </a:p>
          <a:p>
            <a:pPr>
              <a:buFontTx/>
              <a:buNone/>
            </a:pPr>
            <a:r>
              <a:rPr lang="en-US" altLang="sl-SI" dirty="0"/>
              <a:t>         </a:t>
            </a:r>
            <a:r>
              <a:rPr lang="en-US" altLang="sl-SI" dirty="0" err="1"/>
              <a:t>stroški</a:t>
            </a:r>
            <a:r>
              <a:rPr lang="en-US" altLang="sl-SI" dirty="0"/>
              <a:t>                 </a:t>
            </a:r>
            <a:r>
              <a:rPr lang="sl-SI" altLang="sl-SI" dirty="0" smtClean="0"/>
              <a:t>                  </a:t>
            </a:r>
            <a:r>
              <a:rPr lang="en-US" altLang="sl-SI" dirty="0" smtClean="0"/>
              <a:t> </a:t>
            </a:r>
            <a:r>
              <a:rPr lang="en-US" altLang="sl-SI" dirty="0" err="1"/>
              <a:t>ali</a:t>
            </a:r>
            <a:r>
              <a:rPr lang="en-US" altLang="sl-SI" dirty="0"/>
              <a:t>    </a:t>
            </a:r>
            <a:r>
              <a:rPr lang="en-US" altLang="sl-SI" dirty="0" err="1"/>
              <a:t>celotni</a:t>
            </a:r>
            <a:r>
              <a:rPr lang="en-US" altLang="sl-SI" dirty="0"/>
              <a:t> </a:t>
            </a:r>
            <a:r>
              <a:rPr lang="en-US" altLang="sl-SI" dirty="0" err="1"/>
              <a:t>odhodki</a:t>
            </a:r>
            <a:endParaRPr lang="en-US" altLang="sl-SI" dirty="0"/>
          </a:p>
        </p:txBody>
      </p:sp>
      <p:sp>
        <p:nvSpPr>
          <p:cNvPr id="41988" name="Line 4"/>
          <p:cNvSpPr>
            <a:spLocks noChangeShapeType="1"/>
          </p:cNvSpPr>
          <p:nvPr/>
        </p:nvSpPr>
        <p:spPr bwMode="auto">
          <a:xfrm>
            <a:off x="762000" y="4005064"/>
            <a:ext cx="31619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1989" name="Line 5"/>
          <p:cNvSpPr>
            <a:spLocks noChangeShapeType="1"/>
          </p:cNvSpPr>
          <p:nvPr/>
        </p:nvSpPr>
        <p:spPr bwMode="auto">
          <a:xfrm>
            <a:off x="5181600" y="4005064"/>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2" name="Pravokotnik 1"/>
          <p:cNvSpPr/>
          <p:nvPr/>
        </p:nvSpPr>
        <p:spPr>
          <a:xfrm>
            <a:off x="237716" y="4941168"/>
            <a:ext cx="8363768" cy="1477328"/>
          </a:xfrm>
          <a:prstGeom prst="rect">
            <a:avLst/>
          </a:prstGeom>
        </p:spPr>
        <p:txBody>
          <a:bodyPr wrap="square">
            <a:spAutoFit/>
          </a:bodyPr>
          <a:lstStyle/>
          <a:p>
            <a:pPr algn="just" hangingPunct="0">
              <a:spcAft>
                <a:spcPts val="0"/>
              </a:spcAft>
            </a:pPr>
            <a:r>
              <a:rPr lang="sl-SI" dirty="0" smtClean="0">
                <a:effectLst/>
                <a:latin typeface="Arial Narrow"/>
                <a:ea typeface="Times New Roman"/>
              </a:rPr>
              <a:t>Ekonomičnost nam pove koliko proizvoda ustvari na enoto proizvodnih tvorcev. To so stroški na enoto izdelka. V gostinstvu tako ugotavljamo povprečne stroške na primer na en obrok. </a:t>
            </a:r>
            <a:endParaRPr lang="sl-SI" dirty="0" smtClean="0">
              <a:effectLst/>
              <a:latin typeface="Times New Roman"/>
              <a:ea typeface="Times New Roman"/>
            </a:endParaRPr>
          </a:p>
          <a:p>
            <a:pPr algn="just" hangingPunct="0">
              <a:spcAft>
                <a:spcPts val="0"/>
              </a:spcAft>
            </a:pPr>
            <a:r>
              <a:rPr lang="sl-SI" dirty="0" smtClean="0">
                <a:effectLst/>
                <a:latin typeface="Arial Narrow"/>
                <a:ea typeface="Times New Roman"/>
              </a:rPr>
              <a:t> </a:t>
            </a:r>
            <a:endParaRPr lang="sl-SI" dirty="0" smtClean="0">
              <a:effectLst/>
              <a:latin typeface="Times New Roman"/>
              <a:ea typeface="Times New Roman"/>
            </a:endParaRPr>
          </a:p>
          <a:p>
            <a:pPr algn="just" hangingPunct="0">
              <a:spcAft>
                <a:spcPts val="0"/>
              </a:spcAft>
            </a:pPr>
            <a:r>
              <a:rPr lang="sl-SI" dirty="0" smtClean="0">
                <a:effectLst/>
                <a:latin typeface="Arial Narrow"/>
                <a:ea typeface="Times New Roman"/>
              </a:rPr>
              <a:t>Podjetje posluje ekonomično, če je razmerje med celotnimi poslovnimi prihodki in odhodki večje od ena. V tem primeru posluje tudi z dobičkom. </a:t>
            </a:r>
            <a:endParaRPr lang="sl-SI" dirty="0">
              <a:effectLst/>
              <a:latin typeface="Times New Roman"/>
              <a:ea typeface="Times New Roman"/>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53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6"/>
          <p:cNvSpPr>
            <a:spLocks noGrp="1"/>
          </p:cNvSpPr>
          <p:nvPr>
            <p:ph idx="1"/>
          </p:nvPr>
        </p:nvSpPr>
        <p:spPr>
          <a:xfrm>
            <a:off x="755576" y="1268760"/>
            <a:ext cx="7800462" cy="4370040"/>
          </a:xfrm>
        </p:spPr>
        <p:txBody>
          <a:bodyPr>
            <a:normAutofit fontScale="70000" lnSpcReduction="20000"/>
          </a:bodyPr>
          <a:lstStyle/>
          <a:p>
            <a:r>
              <a:rPr lang="sl-SI" sz="4900" b="1" dirty="0" smtClean="0">
                <a:solidFill>
                  <a:srgbClr val="C00000"/>
                </a:solidFill>
              </a:rPr>
              <a:t>DONOSNOST </a:t>
            </a:r>
            <a:r>
              <a:rPr lang="sl-SI" sz="4900" b="1" dirty="0">
                <a:solidFill>
                  <a:srgbClr val="C00000"/>
                </a:solidFill>
              </a:rPr>
              <a:t>ALI RENTABILNOST</a:t>
            </a:r>
          </a:p>
          <a:p>
            <a:endParaRPr lang="sl-SI" dirty="0"/>
          </a:p>
          <a:p>
            <a:endParaRPr lang="sl-SI" dirty="0"/>
          </a:p>
          <a:p>
            <a:endParaRPr lang="sl-SI" dirty="0"/>
          </a:p>
          <a:p>
            <a:endParaRPr lang="sl-SI" dirty="0"/>
          </a:p>
          <a:p>
            <a:endParaRPr lang="sl-SI" dirty="0"/>
          </a:p>
          <a:p>
            <a:endParaRPr lang="sl-SI" dirty="0"/>
          </a:p>
          <a:p>
            <a:r>
              <a:rPr lang="sl-SI" dirty="0"/>
              <a:t>Medtem, ko dobiček predstavlja razliko med prihodki in stroški, predstavlja </a:t>
            </a:r>
            <a:endParaRPr lang="sl-SI" dirty="0" smtClean="0"/>
          </a:p>
          <a:p>
            <a:endParaRPr lang="sl-SI" dirty="0"/>
          </a:p>
          <a:p>
            <a:r>
              <a:rPr lang="sl-SI" dirty="0" smtClean="0"/>
              <a:t>rentabilnost </a:t>
            </a:r>
            <a:r>
              <a:rPr lang="sl-SI" dirty="0"/>
              <a:t>odnos med dobičkom in zanj vloženim </a:t>
            </a:r>
            <a:r>
              <a:rPr lang="sl-SI" dirty="0" smtClean="0"/>
              <a:t>kapitalom</a:t>
            </a:r>
          </a:p>
          <a:p>
            <a:endParaRPr lang="sl-SI" dirty="0"/>
          </a:p>
          <a:p>
            <a:r>
              <a:rPr lang="sl-SI" dirty="0" smtClean="0"/>
              <a:t>Cilj </a:t>
            </a:r>
            <a:r>
              <a:rPr lang="sl-SI" dirty="0"/>
              <a:t>vsakega podjetja je poslovanje z </a:t>
            </a:r>
            <a:r>
              <a:rPr lang="sl-SI" dirty="0" smtClean="0"/>
              <a:t>dobičkom</a:t>
            </a:r>
          </a:p>
          <a:p>
            <a:endParaRPr lang="sl-SI" dirty="0"/>
          </a:p>
          <a:p>
            <a:r>
              <a:rPr lang="sl-SI" dirty="0" smtClean="0"/>
              <a:t>Bolj </a:t>
            </a:r>
            <a:r>
              <a:rPr lang="sl-SI" dirty="0"/>
              <a:t>dobičkonosno je poslovanje tistega podjetja, ki doseže več dobička z enakimi poslovnimi </a:t>
            </a:r>
            <a:r>
              <a:rPr lang="sl-SI" dirty="0" smtClean="0"/>
              <a:t>sredstvi</a:t>
            </a:r>
            <a:endParaRPr lang="sl-SI" dirty="0"/>
          </a:p>
          <a:p>
            <a:pPr marL="0" indent="0">
              <a:buNone/>
            </a:pPr>
            <a:endParaRPr lang="sl-SI" dirty="0"/>
          </a:p>
          <a:p>
            <a:r>
              <a:rPr lang="sl-SI" dirty="0"/>
              <a:t>                                     </a:t>
            </a:r>
            <a:r>
              <a:rPr lang="sl-SI" dirty="0" smtClean="0"/>
              <a:t>    dobiček</a:t>
            </a:r>
            <a:endParaRPr lang="sl-SI" dirty="0"/>
          </a:p>
          <a:p>
            <a:r>
              <a:rPr lang="sl-SI" dirty="0"/>
              <a:t>     RENTABILNOST =   </a:t>
            </a:r>
            <a:r>
              <a:rPr lang="sl-SI" dirty="0" smtClean="0"/>
              <a:t>kapital</a:t>
            </a:r>
            <a:endParaRPr lang="sl-SI" dirty="0"/>
          </a:p>
          <a:p>
            <a:endParaRPr lang="sl-SI" dirty="0"/>
          </a:p>
          <a:p>
            <a:endParaRPr lang="sl-SI" dirty="0"/>
          </a:p>
          <a:p>
            <a:endParaRPr lang="sl-SI" dirty="0"/>
          </a:p>
          <a:p>
            <a:endParaRPr lang="sl-SI"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5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sl-SI" sz="3800" smtClean="0"/>
              <a:t>DONOSNOST ALI RENTABILNOST</a:t>
            </a:r>
            <a:r>
              <a:rPr lang="en-GB" altLang="sl-SI" sz="3800" smtClean="0"/>
              <a:t> </a:t>
            </a:r>
          </a:p>
        </p:txBody>
      </p:sp>
      <p:sp>
        <p:nvSpPr>
          <p:cNvPr id="36867" name="Rectangle 3"/>
          <p:cNvSpPr>
            <a:spLocks noGrp="1" noChangeArrowheads="1"/>
          </p:cNvSpPr>
          <p:nvPr>
            <p:ph type="body" idx="1"/>
          </p:nvPr>
        </p:nvSpPr>
        <p:spPr/>
        <p:txBody>
          <a:bodyPr/>
          <a:lstStyle/>
          <a:p>
            <a:pPr eaLnBrk="1" hangingPunct="1"/>
            <a:r>
              <a:rPr lang="de-DE" altLang="sl-SI" smtClean="0"/>
              <a:t>rentabilnost </a:t>
            </a:r>
            <a:r>
              <a:rPr lang="sl-SI" altLang="sl-SI" smtClean="0"/>
              <a:t>je </a:t>
            </a:r>
            <a:r>
              <a:rPr lang="de-DE" altLang="sl-SI" smtClean="0"/>
              <a:t>odnos med dobičkom in zanj vloženim kapitalom</a:t>
            </a:r>
            <a:endParaRPr lang="sl-SI" altLang="sl-SI" smtClean="0"/>
          </a:p>
          <a:p>
            <a:pPr eaLnBrk="1" hangingPunct="1">
              <a:buFont typeface="Wingdings" pitchFamily="2" charset="2"/>
              <a:buNone/>
            </a:pPr>
            <a:endParaRPr lang="en-GB" altLang="sl-SI" smtClean="0"/>
          </a:p>
        </p:txBody>
      </p:sp>
      <p:pic>
        <p:nvPicPr>
          <p:cNvPr id="36869" name="Picture 6" descr="rentabilidad-ho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652206"/>
            <a:ext cx="2483768" cy="32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741" y="141277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45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idx="1"/>
          </p:nvPr>
        </p:nvSpPr>
        <p:spPr>
          <a:xfrm>
            <a:off x="611560" y="1294681"/>
            <a:ext cx="7848872" cy="5374679"/>
          </a:xfrm>
        </p:spPr>
        <p:txBody>
          <a:bodyPr>
            <a:normAutofit fontScale="62500" lnSpcReduction="20000"/>
          </a:bodyPr>
          <a:lstStyle/>
          <a:p>
            <a:r>
              <a:rPr lang="sl-SI" dirty="0" smtClean="0"/>
              <a:t>Je </a:t>
            </a:r>
            <a:r>
              <a:rPr lang="sl-SI" dirty="0"/>
              <a:t>razmerje med finančnimi rezultati poslovanja in vloženimi sredstvi; pomeni narediti čim </a:t>
            </a:r>
          </a:p>
          <a:p>
            <a:r>
              <a:rPr lang="sl-SI" dirty="0"/>
              <a:t>več s čim manj vloženimi </a:t>
            </a:r>
            <a:r>
              <a:rPr lang="sl-SI" dirty="0" smtClean="0"/>
              <a:t>sredstvi</a:t>
            </a:r>
            <a:endParaRPr lang="sl-SI" dirty="0"/>
          </a:p>
          <a:p>
            <a:r>
              <a:rPr lang="sl-SI" dirty="0" smtClean="0"/>
              <a:t>                </a:t>
            </a:r>
            <a:r>
              <a:rPr lang="sl-SI" u="sng" dirty="0" smtClean="0"/>
              <a:t>           prihodki </a:t>
            </a:r>
            <a:endParaRPr lang="sl-SI" u="sng" dirty="0"/>
          </a:p>
          <a:p>
            <a:r>
              <a:rPr lang="sl-SI" dirty="0"/>
              <a:t>R = </a:t>
            </a:r>
          </a:p>
          <a:p>
            <a:r>
              <a:rPr lang="sl-SI" dirty="0" smtClean="0"/>
              <a:t>         vložena </a:t>
            </a:r>
            <a:r>
              <a:rPr lang="sl-SI" dirty="0"/>
              <a:t>sredstva</a:t>
            </a:r>
          </a:p>
          <a:p>
            <a:endParaRPr lang="sl-SI" dirty="0" smtClean="0"/>
          </a:p>
          <a:p>
            <a:r>
              <a:rPr lang="sl-SI" dirty="0" smtClean="0"/>
              <a:t>V </a:t>
            </a:r>
            <a:r>
              <a:rPr lang="sl-SI" dirty="0"/>
              <a:t>gostinstvu se najhitreje povrnejo vložena sredstva v bare, okrepčevalnic</a:t>
            </a:r>
          </a:p>
          <a:p>
            <a:r>
              <a:rPr lang="sl-SI" dirty="0"/>
              <a:t>e (do 5 let), </a:t>
            </a:r>
            <a:r>
              <a:rPr lang="sl-SI" dirty="0" smtClean="0"/>
              <a:t>najpočasneje </a:t>
            </a:r>
            <a:r>
              <a:rPr lang="sl-SI" dirty="0"/>
              <a:t>pa v hotele (tudi do 20 let</a:t>
            </a:r>
            <a:r>
              <a:rPr lang="sl-SI" dirty="0" smtClean="0"/>
              <a:t>)</a:t>
            </a:r>
          </a:p>
          <a:p>
            <a:endParaRPr lang="sl-SI" dirty="0"/>
          </a:p>
          <a:p>
            <a:r>
              <a:rPr lang="sl-SI" dirty="0"/>
              <a:t>Naložbe oz. investicije, ki se povrnejo v manj kot letu dni, so izredno rentabilne.</a:t>
            </a:r>
          </a:p>
          <a:p>
            <a:r>
              <a:rPr lang="sl-SI" dirty="0"/>
              <a:t>Pri nekaterih naložbah oz. investicijah pa se vložena sredstva nikoli ne povrnejo. Govorimo o </a:t>
            </a:r>
          </a:p>
          <a:p>
            <a:r>
              <a:rPr lang="sl-SI" dirty="0"/>
              <a:t>zgrešenih </a:t>
            </a:r>
            <a:r>
              <a:rPr lang="sl-SI" dirty="0" smtClean="0"/>
              <a:t>investicijah</a:t>
            </a:r>
            <a:r>
              <a:rPr lang="sl-SI" dirty="0"/>
              <a:t>.</a:t>
            </a:r>
          </a:p>
          <a:p>
            <a:r>
              <a:rPr lang="sl-SI" dirty="0"/>
              <a:t>Predvidena stopnja rentabilnosti je odločilen dejavnik pri odločitvi, ali naj investiramo ali </a:t>
            </a:r>
            <a:r>
              <a:rPr lang="sl-SI" dirty="0" smtClean="0"/>
              <a:t>ne</a:t>
            </a:r>
            <a:endParaRPr lang="sl-SI" dirty="0"/>
          </a:p>
          <a:p>
            <a:r>
              <a:rPr lang="sl-SI" dirty="0"/>
              <a:t>Na rentabilnost v bistvu vplivajo isti dejavniki kot na produktivnost in ekonomičnost, dodatno pa:</a:t>
            </a:r>
          </a:p>
          <a:p>
            <a:r>
              <a:rPr lang="sl-SI" dirty="0" smtClean="0"/>
              <a:t>- ustrezna </a:t>
            </a:r>
            <a:r>
              <a:rPr lang="sl-SI" dirty="0"/>
              <a:t>izbira investicije (npr. gostinskega obrata),</a:t>
            </a:r>
          </a:p>
          <a:p>
            <a:r>
              <a:rPr lang="sl-SI" dirty="0" smtClean="0"/>
              <a:t>-ustrezna </a:t>
            </a:r>
            <a:r>
              <a:rPr lang="sl-SI" dirty="0"/>
              <a:t>velikost investicije ( npr. gostinskega obrata),</a:t>
            </a:r>
          </a:p>
          <a:p>
            <a:r>
              <a:rPr lang="sl-SI" dirty="0" smtClean="0"/>
              <a:t>-lokacija</a:t>
            </a:r>
            <a:r>
              <a:rPr lang="sl-SI" dirty="0"/>
              <a:t>,</a:t>
            </a:r>
          </a:p>
          <a:p>
            <a:r>
              <a:rPr lang="sl-SI" dirty="0" smtClean="0"/>
              <a:t>-dovolj </a:t>
            </a:r>
            <a:r>
              <a:rPr lang="sl-SI" dirty="0"/>
              <a:t>velik trg (dovolj kupcev oz. gostov),</a:t>
            </a:r>
          </a:p>
          <a:p>
            <a:r>
              <a:rPr lang="sl-SI" dirty="0" smtClean="0"/>
              <a:t>-bližina </a:t>
            </a:r>
            <a:r>
              <a:rPr lang="sl-SI" dirty="0"/>
              <a:t>trga,</a:t>
            </a:r>
          </a:p>
          <a:p>
            <a:r>
              <a:rPr lang="sl-SI" dirty="0" smtClean="0"/>
              <a:t>-izkoristek </a:t>
            </a:r>
            <a:r>
              <a:rPr lang="sl-SI" dirty="0"/>
              <a:t>(zasedenost),</a:t>
            </a:r>
          </a:p>
          <a:p>
            <a:r>
              <a:rPr lang="sl-SI" dirty="0" smtClean="0"/>
              <a:t>-tehnična </a:t>
            </a:r>
            <a:r>
              <a:rPr lang="sl-SI" dirty="0"/>
              <a:t>izvedba,</a:t>
            </a:r>
          </a:p>
          <a:p>
            <a:r>
              <a:rPr lang="sl-SI" dirty="0" smtClean="0"/>
              <a:t>-urejenost </a:t>
            </a:r>
            <a:r>
              <a:rPr lang="sl-SI" dirty="0"/>
              <a:t>infrastrukture,</a:t>
            </a:r>
          </a:p>
          <a:p>
            <a:r>
              <a:rPr lang="sl-SI" dirty="0" smtClean="0"/>
              <a:t>-redno </a:t>
            </a:r>
            <a:r>
              <a:rPr lang="sl-SI" dirty="0"/>
              <a:t>vzdrževanje</a:t>
            </a:r>
          </a:p>
          <a:p>
            <a:endParaRPr lang="sl-S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otnik 1"/>
          <p:cNvSpPr/>
          <p:nvPr/>
        </p:nvSpPr>
        <p:spPr>
          <a:xfrm>
            <a:off x="1691680" y="382781"/>
            <a:ext cx="4778616" cy="461665"/>
          </a:xfrm>
          <a:prstGeom prst="rect">
            <a:avLst/>
          </a:prstGeom>
        </p:spPr>
        <p:txBody>
          <a:bodyPr wrap="none">
            <a:spAutoFit/>
          </a:bodyPr>
          <a:lstStyle/>
          <a:p>
            <a:pPr marL="274320" lvl="0" indent="-274320">
              <a:spcBef>
                <a:spcPct val="20000"/>
              </a:spcBef>
              <a:buClr>
                <a:prstClr val="white"/>
              </a:buClr>
              <a:buSzPct val="100000"/>
              <a:buFont typeface="Symbol" pitchFamily="18" charset="2"/>
              <a:buChar char=""/>
            </a:pPr>
            <a:r>
              <a:rPr lang="sl-SI" sz="2400" b="1" dirty="0">
                <a:solidFill>
                  <a:srgbClr val="C00000"/>
                </a:solidFill>
              </a:rPr>
              <a:t>RENTABILNOST oz. DONOSNOST</a:t>
            </a:r>
          </a:p>
        </p:txBody>
      </p:sp>
    </p:spTree>
    <p:extLst>
      <p:ext uri="{BB962C8B-B14F-4D97-AF65-F5344CB8AC3E}">
        <p14:creationId xmlns:p14="http://schemas.microsoft.com/office/powerpoint/2010/main" val="403698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ChangeArrowheads="1"/>
          </p:cNvSpPr>
          <p:nvPr/>
        </p:nvSpPr>
        <p:spPr bwMode="auto">
          <a:xfrm>
            <a:off x="3276600" y="3352800"/>
            <a:ext cx="2514600" cy="1524000"/>
          </a:xfrm>
          <a:prstGeom prst="rect">
            <a:avLst/>
          </a:prstGeom>
          <a:solidFill>
            <a:srgbClr val="FF9900"/>
          </a:solidFill>
          <a:ln w="412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18"/>
              </a:defRPr>
            </a:lvl1pPr>
            <a:lvl2pPr marL="742950" indent="-285750">
              <a:spcBef>
                <a:spcPct val="20000"/>
              </a:spcBef>
              <a:buChar char="–"/>
              <a:defRPr sz="2800">
                <a:solidFill>
                  <a:schemeClr val="tx1"/>
                </a:solidFill>
                <a:latin typeface="Times New Roman" pitchFamily="18" charset="-18"/>
              </a:defRPr>
            </a:lvl2pPr>
            <a:lvl3pPr marL="1143000" indent="-228600">
              <a:spcBef>
                <a:spcPct val="20000"/>
              </a:spcBef>
              <a:buChar char="•"/>
              <a:defRPr sz="2400">
                <a:solidFill>
                  <a:schemeClr val="tx1"/>
                </a:solidFill>
                <a:latin typeface="Times New Roman" pitchFamily="18" charset="-18"/>
              </a:defRPr>
            </a:lvl3pPr>
            <a:lvl4pPr marL="1600200" indent="-228600">
              <a:spcBef>
                <a:spcPct val="20000"/>
              </a:spcBef>
              <a:buChar char="–"/>
              <a:defRPr sz="2000">
                <a:solidFill>
                  <a:schemeClr val="tx1"/>
                </a:solidFill>
                <a:latin typeface="Times New Roman" pitchFamily="18" charset="-18"/>
              </a:defRPr>
            </a:lvl4pPr>
            <a:lvl5pPr marL="2057400" indent="-228600">
              <a:spcBef>
                <a:spcPct val="20000"/>
              </a:spcBef>
              <a:buChar char="»"/>
              <a:defRPr sz="2000">
                <a:solidFill>
                  <a:schemeClr val="tx1"/>
                </a:solidFill>
                <a:latin typeface="Times New Roman" pitchFamily="18" charset="-18"/>
              </a:defRPr>
            </a:lvl5pPr>
            <a:lvl6pPr marL="2514600" indent="-228600" eaLnBrk="0" fontAlgn="base" hangingPunct="0">
              <a:spcBef>
                <a:spcPct val="20000"/>
              </a:spcBef>
              <a:spcAft>
                <a:spcPct val="0"/>
              </a:spcAft>
              <a:buChar char="»"/>
              <a:defRPr sz="2000">
                <a:solidFill>
                  <a:schemeClr val="tx1"/>
                </a:solidFill>
                <a:latin typeface="Times New Roman" pitchFamily="18" charset="-18"/>
              </a:defRPr>
            </a:lvl6pPr>
            <a:lvl7pPr marL="2971800" indent="-228600" eaLnBrk="0" fontAlgn="base" hangingPunct="0">
              <a:spcBef>
                <a:spcPct val="20000"/>
              </a:spcBef>
              <a:spcAft>
                <a:spcPct val="0"/>
              </a:spcAft>
              <a:buChar char="»"/>
              <a:defRPr sz="2000">
                <a:solidFill>
                  <a:schemeClr val="tx1"/>
                </a:solidFill>
                <a:latin typeface="Times New Roman" pitchFamily="18" charset="-18"/>
              </a:defRPr>
            </a:lvl7pPr>
            <a:lvl8pPr marL="3429000" indent="-228600" eaLnBrk="0" fontAlgn="base" hangingPunct="0">
              <a:spcBef>
                <a:spcPct val="20000"/>
              </a:spcBef>
              <a:spcAft>
                <a:spcPct val="0"/>
              </a:spcAft>
              <a:buChar char="»"/>
              <a:defRPr sz="2000">
                <a:solidFill>
                  <a:schemeClr val="tx1"/>
                </a:solidFill>
                <a:latin typeface="Times New Roman" pitchFamily="18" charset="-18"/>
              </a:defRPr>
            </a:lvl8pPr>
            <a:lvl9pPr marL="3886200" indent="-228600" eaLnBrk="0" fontAlgn="base" hangingPunct="0">
              <a:spcBef>
                <a:spcPct val="20000"/>
              </a:spcBef>
              <a:spcAft>
                <a:spcPct val="0"/>
              </a:spcAft>
              <a:buChar char="»"/>
              <a:defRPr sz="2000">
                <a:solidFill>
                  <a:schemeClr val="tx1"/>
                </a:solidFill>
                <a:latin typeface="Times New Roman" pitchFamily="18" charset="-18"/>
              </a:defRPr>
            </a:lvl9pPr>
          </a:lstStyle>
          <a:p>
            <a:pPr>
              <a:buFontTx/>
              <a:buNone/>
            </a:pPr>
            <a:r>
              <a:rPr lang="en-US" altLang="sl-SI"/>
              <a:t> </a:t>
            </a:r>
          </a:p>
          <a:p>
            <a:pPr>
              <a:buFontTx/>
              <a:buNone/>
            </a:pPr>
            <a:r>
              <a:rPr lang="en-US" altLang="sl-SI"/>
              <a:t>        </a:t>
            </a:r>
          </a:p>
        </p:txBody>
      </p:sp>
      <p:sp>
        <p:nvSpPr>
          <p:cNvPr id="43010" name="Rectangle 2"/>
          <p:cNvSpPr>
            <a:spLocks noGrp="1" noChangeArrowheads="1"/>
          </p:cNvSpPr>
          <p:nvPr>
            <p:ph type="title"/>
          </p:nvPr>
        </p:nvSpPr>
        <p:spPr/>
        <p:txBody>
          <a:bodyPr/>
          <a:lstStyle/>
          <a:p>
            <a:r>
              <a:rPr lang="en-US" altLang="sl-SI"/>
              <a:t>RENTABILNOST</a:t>
            </a:r>
          </a:p>
        </p:txBody>
      </p:sp>
      <p:sp>
        <p:nvSpPr>
          <p:cNvPr id="43011" name="Rectangle 3"/>
          <p:cNvSpPr>
            <a:spLocks noGrp="1" noChangeArrowheads="1"/>
          </p:cNvSpPr>
          <p:nvPr>
            <p:ph type="body" idx="1"/>
          </p:nvPr>
        </p:nvSpPr>
        <p:spPr>
          <a:xfrm>
            <a:off x="685800" y="2286000"/>
            <a:ext cx="4038600" cy="685800"/>
          </a:xfrm>
        </p:spPr>
        <p:txBody>
          <a:bodyPr>
            <a:normAutofit fontScale="40000" lnSpcReduction="20000"/>
          </a:bodyPr>
          <a:lstStyle/>
          <a:p>
            <a:pPr>
              <a:buFontTx/>
              <a:buNone/>
            </a:pPr>
            <a:r>
              <a:rPr lang="sl-SI" altLang="sl-SI" sz="5100" dirty="0" smtClean="0"/>
              <a:t>a</a:t>
            </a:r>
            <a:r>
              <a:rPr lang="en-US" altLang="sl-SI" sz="5100" dirty="0" smtClean="0"/>
              <a:t>li </a:t>
            </a:r>
            <a:r>
              <a:rPr lang="en-US" altLang="sl-SI" sz="5100" dirty="0" err="1"/>
              <a:t>donosnost</a:t>
            </a:r>
            <a:r>
              <a:rPr lang="en-US" altLang="sl-SI" sz="5100" dirty="0"/>
              <a:t> </a:t>
            </a:r>
            <a:r>
              <a:rPr lang="en-US" altLang="sl-SI" sz="5100" dirty="0" err="1"/>
              <a:t>kapitala</a:t>
            </a:r>
            <a:r>
              <a:rPr lang="en-US" altLang="sl-SI" sz="5100" dirty="0"/>
              <a:t>:</a:t>
            </a:r>
          </a:p>
          <a:p>
            <a:pPr>
              <a:buFontTx/>
              <a:buNone/>
            </a:pPr>
            <a:endParaRPr lang="en-US" altLang="sl-SI" dirty="0"/>
          </a:p>
          <a:p>
            <a:pPr>
              <a:buFontTx/>
              <a:buNone/>
            </a:pPr>
            <a:r>
              <a:rPr lang="en-US" altLang="sl-SI" dirty="0"/>
              <a:t>           </a:t>
            </a:r>
          </a:p>
        </p:txBody>
      </p:sp>
      <p:sp>
        <p:nvSpPr>
          <p:cNvPr id="43012" name="Line 4"/>
          <p:cNvSpPr>
            <a:spLocks noChangeShapeType="1"/>
          </p:cNvSpPr>
          <p:nvPr/>
        </p:nvSpPr>
        <p:spPr bwMode="auto">
          <a:xfrm>
            <a:off x="3581400" y="41148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3013" name="Text Box 5"/>
          <p:cNvSpPr txBox="1">
            <a:spLocks noChangeArrowheads="1"/>
          </p:cNvSpPr>
          <p:nvPr/>
        </p:nvSpPr>
        <p:spPr bwMode="auto">
          <a:xfrm>
            <a:off x="3429000" y="3505200"/>
            <a:ext cx="20145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sz="3200">
                <a:latin typeface="Arial" charset="0"/>
              </a:rPr>
              <a:t>DOBIČEK</a:t>
            </a:r>
            <a:endParaRPr lang="en-US" altLang="sl-SI" sz="3200"/>
          </a:p>
        </p:txBody>
      </p:sp>
      <p:sp>
        <p:nvSpPr>
          <p:cNvPr id="43014" name="Text Box 6"/>
          <p:cNvSpPr txBox="1">
            <a:spLocks noChangeArrowheads="1"/>
          </p:cNvSpPr>
          <p:nvPr/>
        </p:nvSpPr>
        <p:spPr bwMode="auto">
          <a:xfrm>
            <a:off x="3581400" y="4191000"/>
            <a:ext cx="1855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sz="3200">
                <a:latin typeface="Arial" charset="0"/>
              </a:rPr>
              <a:t>KAPITAL</a:t>
            </a:r>
            <a:endParaRPr lang="en-US" altLang="sl-SI" sz="320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15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6"/>
          <p:cNvSpPr>
            <a:spLocks noGrp="1"/>
          </p:cNvSpPr>
          <p:nvPr>
            <p:ph idx="1"/>
          </p:nvPr>
        </p:nvSpPr>
        <p:spPr>
          <a:xfrm>
            <a:off x="539552" y="1412776"/>
            <a:ext cx="8016486" cy="4896544"/>
          </a:xfrm>
        </p:spPr>
        <p:txBody>
          <a:bodyPr>
            <a:normAutofit fontScale="92500" lnSpcReduction="20000"/>
          </a:bodyPr>
          <a:lstStyle/>
          <a:p>
            <a:pPr marL="0" indent="0">
              <a:buNone/>
            </a:pPr>
            <a:r>
              <a:rPr lang="sl-SI" dirty="0" smtClean="0"/>
              <a:t>Na </a:t>
            </a:r>
            <a:r>
              <a:rPr lang="sl-SI" dirty="0"/>
              <a:t>primer:</a:t>
            </a:r>
          </a:p>
          <a:p>
            <a:endParaRPr lang="sl-SI" dirty="0"/>
          </a:p>
          <a:p>
            <a:endParaRPr lang="sl-SI" dirty="0"/>
          </a:p>
          <a:p>
            <a:r>
              <a:rPr lang="sl-SI" dirty="0"/>
              <a:t>Kot gostinec smo v dilemi ali kupimo gostinski lokal in zanj odštejemo 500.000 </a:t>
            </a:r>
            <a:r>
              <a:rPr lang="sl-SI" dirty="0" smtClean="0"/>
              <a:t>EUR, </a:t>
            </a:r>
            <a:r>
              <a:rPr lang="sl-SI" dirty="0"/>
              <a:t>če vemo, da bomo v enem letu lahko poslovali z dobičkom 50.000 </a:t>
            </a:r>
            <a:r>
              <a:rPr lang="sl-SI" dirty="0" smtClean="0"/>
              <a:t>EUR. </a:t>
            </a:r>
            <a:r>
              <a:rPr lang="sl-SI" dirty="0"/>
              <a:t>V desetih letih bomo torej »prinesli noter« investirani kapital. Rentabilnost v gostinstvu je dokaj visoka. Res so investirana sredstva (potreben kapital) v začetku visoka, vendar gostinska podjetja ne poslujejo sezonsko (vsaj večinoma ne) in zato lahko z dobičkom nadoknadijo vložena sredstva že v nekaj letih. </a:t>
            </a:r>
          </a:p>
          <a:p>
            <a:endParaRPr lang="sl-SI" dirty="0"/>
          </a:p>
          <a:p>
            <a:r>
              <a:rPr lang="sl-SI" dirty="0"/>
              <a:t>Rentabilnost ali donosnost je potemtakem učinkovitost poslovnih sredstev. Na rentabilnost ne vplivajo samo prihodki in odhodki, katerih razlika je dosežen dobiček, ampak tudi velikost uporabljenih sredstev. Čim manj sredstev uporabljamo pri enakem dobičku, tem bolj je podjetje donosno. Ni torej vseeno, s kakšnimi poslovnimi sredstvi podjetje ustvarja dobiček. </a:t>
            </a:r>
          </a:p>
          <a:p>
            <a:endParaRPr lang="sl-SI" dirty="0"/>
          </a:p>
          <a:p>
            <a:endParaRPr lang="sl-SI"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21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sz="half" idx="2"/>
          </p:nvPr>
        </p:nvSpPr>
        <p:spPr>
          <a:xfrm>
            <a:off x="395536" y="2132856"/>
            <a:ext cx="3352800" cy="1905001"/>
          </a:xfrm>
        </p:spPr>
        <p:txBody>
          <a:bodyPr>
            <a:normAutofit fontScale="92500"/>
          </a:bodyPr>
          <a:lstStyle/>
          <a:p>
            <a:r>
              <a:rPr lang="sl-SI" dirty="0"/>
              <a:t>Likvidnost pomeni, ali </a:t>
            </a:r>
          </a:p>
          <a:p>
            <a:r>
              <a:rPr lang="sl-SI" dirty="0"/>
              <a:t>smo sposobni plačati vse obveznosti (račune).</a:t>
            </a:r>
          </a:p>
          <a:p>
            <a:r>
              <a:rPr lang="sl-SI" dirty="0"/>
              <a:t>Likvidnost je razmerje med razpoložljivimi denarnimi sredstvi in zapadlimi obveznostmi.</a:t>
            </a:r>
          </a:p>
          <a:p>
            <a:endParaRPr lang="sl-SI" dirty="0"/>
          </a:p>
        </p:txBody>
      </p:sp>
      <p:sp>
        <p:nvSpPr>
          <p:cNvPr id="3" name="Naslov 2"/>
          <p:cNvSpPr>
            <a:spLocks noGrp="1"/>
          </p:cNvSpPr>
          <p:nvPr>
            <p:ph type="title"/>
          </p:nvPr>
        </p:nvSpPr>
        <p:spPr>
          <a:xfrm>
            <a:off x="539552" y="548680"/>
            <a:ext cx="6552728" cy="1252728"/>
          </a:xfrm>
        </p:spPr>
        <p:txBody>
          <a:bodyPr/>
          <a:lstStyle/>
          <a:p>
            <a:r>
              <a:rPr lang="sl-SI" dirty="0"/>
              <a:t>LIKVIDNOST oz. PLAČILNA SPOSOBNOST</a:t>
            </a:r>
            <a:br>
              <a:rPr lang="sl-SI" dirty="0"/>
            </a:br>
            <a:endParaRPr lang="sl-SI" dirty="0"/>
          </a:p>
        </p:txBody>
      </p:sp>
      <p:sp>
        <p:nvSpPr>
          <p:cNvPr id="4" name="Ograda vsebine 3"/>
          <p:cNvSpPr>
            <a:spLocks noGrp="1"/>
          </p:cNvSpPr>
          <p:nvPr>
            <p:ph idx="1"/>
          </p:nvPr>
        </p:nvSpPr>
        <p:spPr>
          <a:xfrm>
            <a:off x="3707904" y="1556792"/>
            <a:ext cx="5112568" cy="4752528"/>
          </a:xfrm>
        </p:spPr>
        <p:txBody>
          <a:bodyPr>
            <a:normAutofit fontScale="62500" lnSpcReduction="20000"/>
          </a:bodyPr>
          <a:lstStyle/>
          <a:p>
            <a:endParaRPr lang="sl-SI" dirty="0" smtClean="0"/>
          </a:p>
          <a:p>
            <a:r>
              <a:rPr lang="sl-SI" dirty="0" smtClean="0"/>
              <a:t>L =     </a:t>
            </a:r>
            <a:r>
              <a:rPr lang="sv-SE" u="sng" dirty="0"/>
              <a:t>prosta denarna sredstva na </a:t>
            </a:r>
            <a:r>
              <a:rPr lang="sv-SE" u="sng" dirty="0" smtClean="0"/>
              <a:t>dan</a:t>
            </a:r>
            <a:endParaRPr lang="sl-SI" u="sng" dirty="0" smtClean="0"/>
          </a:p>
          <a:p>
            <a:r>
              <a:rPr lang="sl-SI" dirty="0"/>
              <a:t> </a:t>
            </a:r>
            <a:r>
              <a:rPr lang="sl-SI" dirty="0" smtClean="0"/>
              <a:t>               zapadle </a:t>
            </a:r>
            <a:r>
              <a:rPr lang="sl-SI" dirty="0"/>
              <a:t>obveznosti na dan</a:t>
            </a:r>
          </a:p>
          <a:p>
            <a:endParaRPr lang="sl-SI" dirty="0" smtClean="0"/>
          </a:p>
          <a:p>
            <a:r>
              <a:rPr lang="sl-SI" dirty="0" smtClean="0"/>
              <a:t>Če </a:t>
            </a:r>
            <a:r>
              <a:rPr lang="sl-SI" dirty="0"/>
              <a:t>je rezultat</a:t>
            </a:r>
          </a:p>
          <a:p>
            <a:r>
              <a:rPr lang="sl-SI" dirty="0" smtClean="0"/>
              <a:t>-točno </a:t>
            </a:r>
            <a:r>
              <a:rPr lang="sl-SI" dirty="0"/>
              <a:t>1, smo še likvidni, vendar nam ni nič ostalo;</a:t>
            </a:r>
          </a:p>
          <a:p>
            <a:r>
              <a:rPr lang="sl-SI" dirty="0" smtClean="0"/>
              <a:t>-če </a:t>
            </a:r>
            <a:r>
              <a:rPr lang="sl-SI" dirty="0"/>
              <a:t>je rezultat večji od </a:t>
            </a:r>
            <a:r>
              <a:rPr lang="sl-SI" dirty="0" smtClean="0"/>
              <a:t>1,smo </a:t>
            </a:r>
            <a:r>
              <a:rPr lang="sl-SI" dirty="0"/>
              <a:t>likvidni, ostalo pa nam je še nekaj denarnih sredstev; čim več </a:t>
            </a:r>
          </a:p>
          <a:p>
            <a:r>
              <a:rPr lang="sl-SI" dirty="0"/>
              <a:t>je prostih denarnih sredstev kot pa zapadlih obveznosti, tem bolj je podjetje likvidno;</a:t>
            </a:r>
          </a:p>
          <a:p>
            <a:r>
              <a:rPr lang="sl-SI" dirty="0" smtClean="0"/>
              <a:t>-če </a:t>
            </a:r>
            <a:r>
              <a:rPr lang="sl-SI" dirty="0"/>
              <a:t>je rezultat manjši od 1, nismo likvidni (nismo sposobni plačati vseh zapadlih </a:t>
            </a:r>
          </a:p>
          <a:p>
            <a:r>
              <a:rPr lang="sl-SI" dirty="0"/>
              <a:t>obveznosti). </a:t>
            </a:r>
          </a:p>
          <a:p>
            <a:endParaRPr lang="sl-SI" dirty="0" smtClean="0"/>
          </a:p>
          <a:p>
            <a:r>
              <a:rPr lang="sl-SI" dirty="0" smtClean="0"/>
              <a:t>Na likvidnost </a:t>
            </a:r>
            <a:r>
              <a:rPr lang="sl-SI" dirty="0"/>
              <a:t>pozitivno vplivajo naslednji dejavniki:</a:t>
            </a:r>
          </a:p>
          <a:p>
            <a:r>
              <a:rPr lang="sl-SI" dirty="0" smtClean="0"/>
              <a:t>-prodaja </a:t>
            </a:r>
            <a:r>
              <a:rPr lang="sl-SI" dirty="0"/>
              <a:t>za takojšnje plačilo, ne pa na kredit;</a:t>
            </a:r>
          </a:p>
          <a:p>
            <a:r>
              <a:rPr lang="sl-SI" dirty="0" smtClean="0"/>
              <a:t>-prodaja </a:t>
            </a:r>
            <a:r>
              <a:rPr lang="sl-SI" dirty="0"/>
              <a:t>za gotovino, ne pa na čeke, kreditne kartice, naročilnice, </a:t>
            </a:r>
            <a:r>
              <a:rPr lang="sl-SI" dirty="0" err="1"/>
              <a:t>voucherje</a:t>
            </a:r>
            <a:r>
              <a:rPr lang="sl-SI" dirty="0"/>
              <a:t>;</a:t>
            </a:r>
          </a:p>
          <a:p>
            <a:r>
              <a:rPr lang="sl-SI" dirty="0" smtClean="0"/>
              <a:t>-čim </a:t>
            </a:r>
            <a:r>
              <a:rPr lang="sl-SI" dirty="0"/>
              <a:t>manjši stroški;</a:t>
            </a:r>
          </a:p>
          <a:p>
            <a:r>
              <a:rPr lang="sl-SI" dirty="0" smtClean="0"/>
              <a:t>-čim </a:t>
            </a:r>
            <a:r>
              <a:rPr lang="sl-SI" dirty="0"/>
              <a:t>manjše zaloge (s tem je manj vezanega denarja);</a:t>
            </a:r>
          </a:p>
          <a:p>
            <a:r>
              <a:rPr lang="sl-SI" dirty="0" smtClean="0"/>
              <a:t>-nabava na kredit</a:t>
            </a:r>
            <a:r>
              <a:rPr lang="sl-SI" dirty="0"/>
              <a:t>;</a:t>
            </a:r>
          </a:p>
          <a:p>
            <a:r>
              <a:rPr lang="sl-SI" dirty="0" smtClean="0"/>
              <a:t>-čim </a:t>
            </a:r>
            <a:r>
              <a:rPr lang="sl-SI" dirty="0"/>
              <a:t>boljša in hitra izterjava terjatev (pri nas je velik problem finančna nedisciplina)</a:t>
            </a:r>
          </a:p>
          <a:p>
            <a:endParaRPr lang="sl-SI"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5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r>
              <a:rPr lang="sl-SI" dirty="0"/>
              <a:t>Če pa podjetje ni likvidno, si lahko pomaga tako, da najame </a:t>
            </a:r>
            <a:r>
              <a:rPr lang="sl-SI" dirty="0" smtClean="0"/>
              <a:t>posojilo</a:t>
            </a:r>
          </a:p>
          <a:p>
            <a:r>
              <a:rPr lang="sl-SI" dirty="0" smtClean="0"/>
              <a:t>Pri </a:t>
            </a:r>
            <a:r>
              <a:rPr lang="sl-SI" dirty="0"/>
              <a:t>nas je veliko </a:t>
            </a:r>
            <a:r>
              <a:rPr lang="sl-SI" dirty="0" smtClean="0"/>
              <a:t>podjetij nelikvidnih</a:t>
            </a:r>
          </a:p>
          <a:p>
            <a:r>
              <a:rPr lang="sl-SI" dirty="0" smtClean="0"/>
              <a:t>Če </a:t>
            </a:r>
            <a:r>
              <a:rPr lang="sl-SI" dirty="0"/>
              <a:t>je podjetje nelikvidno, se blokira transakcijski račun in podjetje ne more </a:t>
            </a:r>
            <a:r>
              <a:rPr lang="sl-SI" dirty="0" smtClean="0"/>
              <a:t>finančno poslovati</a:t>
            </a:r>
          </a:p>
          <a:p>
            <a:r>
              <a:rPr lang="sl-SI" dirty="0" smtClean="0"/>
              <a:t>Če </a:t>
            </a:r>
            <a:r>
              <a:rPr lang="sl-SI" dirty="0"/>
              <a:t>to traja dalj časa, lahko pride do stečaja </a:t>
            </a:r>
            <a:r>
              <a:rPr lang="sl-SI" dirty="0" smtClean="0"/>
              <a:t>podjetja</a:t>
            </a:r>
            <a:endParaRPr lang="sl-SI" dirty="0"/>
          </a:p>
        </p:txBody>
      </p:sp>
      <p:sp>
        <p:nvSpPr>
          <p:cNvPr id="4" name="Naslov 2"/>
          <p:cNvSpPr>
            <a:spLocks noGrp="1"/>
          </p:cNvSpPr>
          <p:nvPr>
            <p:ph type="title"/>
          </p:nvPr>
        </p:nvSpPr>
        <p:spPr>
          <a:xfrm>
            <a:off x="251520" y="620688"/>
            <a:ext cx="8229600" cy="1252728"/>
          </a:xfrm>
        </p:spPr>
        <p:txBody>
          <a:bodyPr>
            <a:normAutofit fontScale="90000"/>
          </a:bodyPr>
          <a:lstStyle/>
          <a:p>
            <a:r>
              <a:rPr lang="sl-SI" dirty="0"/>
              <a:t>LIKVIDNOST oz. PLAČILNA SPOSOBNOST</a:t>
            </a:r>
            <a:br>
              <a:rPr lang="sl-SI" dirty="0"/>
            </a:br>
            <a:endParaRPr lang="sl-SI"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2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fontScale="92500" lnSpcReduction="10000"/>
          </a:bodyPr>
          <a:lstStyle/>
          <a:p>
            <a:r>
              <a:rPr lang="sl-SI" dirty="0"/>
              <a:t>Akumulativnost je zbiranje denarnih sredstev za razvoj oz. </a:t>
            </a:r>
            <a:r>
              <a:rPr lang="sl-SI" dirty="0" smtClean="0"/>
              <a:t>razširitev</a:t>
            </a:r>
            <a:endParaRPr lang="sl-SI" dirty="0"/>
          </a:p>
          <a:p>
            <a:r>
              <a:rPr lang="sl-SI" dirty="0"/>
              <a:t>Akumulacija </a:t>
            </a:r>
            <a:r>
              <a:rPr lang="sl-SI" dirty="0" smtClean="0"/>
              <a:t>pomeni </a:t>
            </a:r>
            <a:r>
              <a:rPr lang="sl-SI" dirty="0"/>
              <a:t>zbiranje (npr. akumulacijsko jezero zbira vodo, akumulator zbira energijo</a:t>
            </a:r>
            <a:r>
              <a:rPr lang="sl-SI" dirty="0" smtClean="0"/>
              <a:t>)</a:t>
            </a:r>
            <a:endParaRPr lang="sl-SI" dirty="0"/>
          </a:p>
          <a:p>
            <a:r>
              <a:rPr lang="sl-SI" dirty="0"/>
              <a:t>Akumulacija v ekonomskem pomenu pa je zbiranje denarnih </a:t>
            </a:r>
            <a:r>
              <a:rPr lang="sl-SI" dirty="0" smtClean="0"/>
              <a:t>sredstev</a:t>
            </a:r>
            <a:endParaRPr lang="sl-SI" dirty="0"/>
          </a:p>
          <a:p>
            <a:r>
              <a:rPr lang="sl-SI" dirty="0"/>
              <a:t>Podoben pojem kot akumulacija je pojem </a:t>
            </a:r>
            <a:r>
              <a:rPr lang="sl-SI" dirty="0" smtClean="0"/>
              <a:t>amortizacija</a:t>
            </a:r>
            <a:endParaRPr lang="sl-SI" dirty="0"/>
          </a:p>
          <a:p>
            <a:r>
              <a:rPr lang="sl-SI" dirty="0"/>
              <a:t>Amortizacija je zbiranje denarnih sredstev za </a:t>
            </a:r>
            <a:r>
              <a:rPr lang="sl-SI" dirty="0" smtClean="0"/>
              <a:t>zamenjavo </a:t>
            </a:r>
            <a:r>
              <a:rPr lang="sl-SI" dirty="0"/>
              <a:t>starih delovnih sredstev z novimi (gre za </a:t>
            </a:r>
            <a:r>
              <a:rPr lang="sl-SI" dirty="0" smtClean="0"/>
              <a:t>zbiranje </a:t>
            </a:r>
            <a:r>
              <a:rPr lang="sl-SI" dirty="0"/>
              <a:t>denarja za enostavno </a:t>
            </a:r>
            <a:r>
              <a:rPr lang="sl-SI" dirty="0" smtClean="0"/>
              <a:t>reprodukcijo</a:t>
            </a:r>
            <a:r>
              <a:rPr lang="sl-SI" dirty="0"/>
              <a:t>)</a:t>
            </a:r>
          </a:p>
        </p:txBody>
      </p:sp>
      <p:sp>
        <p:nvSpPr>
          <p:cNvPr id="4" name="Naslov 2"/>
          <p:cNvSpPr>
            <a:spLocks noGrp="1"/>
          </p:cNvSpPr>
          <p:nvPr>
            <p:ph type="title"/>
          </p:nvPr>
        </p:nvSpPr>
        <p:spPr>
          <a:xfrm>
            <a:off x="323528" y="620688"/>
            <a:ext cx="8229600" cy="1252728"/>
          </a:xfrm>
        </p:spPr>
        <p:txBody>
          <a:bodyPr>
            <a:normAutofit fontScale="90000"/>
          </a:bodyPr>
          <a:lstStyle/>
          <a:p>
            <a:r>
              <a:rPr lang="sl-SI" dirty="0" smtClean="0"/>
              <a:t>AKUMULATIVNOST</a:t>
            </a:r>
            <a:r>
              <a:rPr lang="sl-SI" dirty="0"/>
              <a:t/>
            </a:r>
            <a:br>
              <a:rPr lang="sl-SI" dirty="0"/>
            </a:br>
            <a:endParaRPr lang="sl-SI"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979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normAutofit fontScale="85000" lnSpcReduction="20000"/>
          </a:bodyPr>
          <a:lstStyle/>
          <a:p>
            <a:r>
              <a:rPr lang="sl-SI" dirty="0" smtClean="0"/>
              <a:t>Akumulacija </a:t>
            </a:r>
            <a:r>
              <a:rPr lang="sl-SI" dirty="0"/>
              <a:t>pa je zbiranja denarnih sredstev za nakup novih (dodatnih) delovnih sredstev (gre za </a:t>
            </a:r>
            <a:r>
              <a:rPr lang="sl-SI" dirty="0" smtClean="0"/>
              <a:t>zbiranje </a:t>
            </a:r>
            <a:r>
              <a:rPr lang="sl-SI" dirty="0"/>
              <a:t>denarja za razširjeno reprodukcijo</a:t>
            </a:r>
            <a:r>
              <a:rPr lang="sl-SI" dirty="0" smtClean="0"/>
              <a:t>)</a:t>
            </a:r>
            <a:endParaRPr lang="sl-SI" dirty="0"/>
          </a:p>
          <a:p>
            <a:r>
              <a:rPr lang="sl-SI" dirty="0"/>
              <a:t>Podjetje je </a:t>
            </a:r>
            <a:r>
              <a:rPr lang="sl-SI" dirty="0" smtClean="0"/>
              <a:t>akumulativno </a:t>
            </a:r>
            <a:r>
              <a:rPr lang="sl-SI" dirty="0"/>
              <a:t>takrat, ko je poslovalo z dobičkom in je del dobička namenilo za razvoj </a:t>
            </a:r>
            <a:r>
              <a:rPr lang="sl-SI" dirty="0" smtClean="0"/>
              <a:t>oz</a:t>
            </a:r>
            <a:r>
              <a:rPr lang="sl-SI" dirty="0"/>
              <a:t>. </a:t>
            </a:r>
            <a:r>
              <a:rPr lang="sl-SI" dirty="0" smtClean="0"/>
              <a:t>razširitev</a:t>
            </a:r>
          </a:p>
          <a:p>
            <a:r>
              <a:rPr lang="sl-SI" dirty="0" smtClean="0"/>
              <a:t>Čim </a:t>
            </a:r>
            <a:r>
              <a:rPr lang="sl-SI" dirty="0"/>
              <a:t>več dobička (denarja) nameni za razširitev, tem bolj je podjetje </a:t>
            </a:r>
            <a:r>
              <a:rPr lang="sl-SI" dirty="0" smtClean="0"/>
              <a:t>akumulativno</a:t>
            </a:r>
            <a:endParaRPr lang="sl-SI" dirty="0"/>
          </a:p>
          <a:p>
            <a:r>
              <a:rPr lang="sl-SI" dirty="0"/>
              <a:t>Akumulativnost je v bistvu končni rezultat vseh prejšnjih ekonomskih </a:t>
            </a:r>
            <a:r>
              <a:rPr lang="sl-SI" dirty="0" smtClean="0"/>
              <a:t>načel </a:t>
            </a:r>
            <a:r>
              <a:rPr lang="sl-SI" dirty="0"/>
              <a:t>(produktivnost, </a:t>
            </a:r>
            <a:r>
              <a:rPr lang="sl-SI" dirty="0" smtClean="0"/>
              <a:t>ekonomičnost</a:t>
            </a:r>
            <a:r>
              <a:rPr lang="sl-SI" dirty="0"/>
              <a:t>, rentabilnost, likvidnost</a:t>
            </a:r>
            <a:r>
              <a:rPr lang="sl-SI" dirty="0" smtClean="0"/>
              <a:t>)</a:t>
            </a:r>
            <a:endParaRPr lang="sl-SI" dirty="0"/>
          </a:p>
          <a:p>
            <a:r>
              <a:rPr lang="sl-SI" dirty="0"/>
              <a:t>Na akumulativnost torej vplivajo vsi tisti dejavniki kot na ostala ekonomska načela</a:t>
            </a:r>
          </a:p>
          <a:p>
            <a:endParaRPr lang="sl-SI" dirty="0"/>
          </a:p>
        </p:txBody>
      </p:sp>
      <p:sp>
        <p:nvSpPr>
          <p:cNvPr id="4" name="Naslov 2"/>
          <p:cNvSpPr>
            <a:spLocks noGrp="1"/>
          </p:cNvSpPr>
          <p:nvPr>
            <p:ph type="title"/>
          </p:nvPr>
        </p:nvSpPr>
        <p:spPr>
          <a:xfrm>
            <a:off x="323528" y="620688"/>
            <a:ext cx="8229600" cy="1252728"/>
          </a:xfrm>
        </p:spPr>
        <p:txBody>
          <a:bodyPr>
            <a:normAutofit fontScale="90000"/>
          </a:bodyPr>
          <a:lstStyle/>
          <a:p>
            <a:r>
              <a:rPr lang="sl-SI" dirty="0" smtClean="0"/>
              <a:t>AKUMULATIVNOST</a:t>
            </a:r>
            <a:r>
              <a:rPr lang="sl-SI" dirty="0"/>
              <a:t/>
            </a:r>
            <a:br>
              <a:rPr lang="sl-SI" dirty="0"/>
            </a:br>
            <a:endParaRPr lang="sl-SI"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59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sl-SI" altLang="sl-SI" smtClean="0"/>
              <a:t>DOBIČEK IN IZGUBA</a:t>
            </a:r>
            <a:r>
              <a:rPr lang="en-GB" altLang="sl-SI" smtClean="0"/>
              <a:t> </a:t>
            </a:r>
          </a:p>
        </p:txBody>
      </p:sp>
      <p:sp>
        <p:nvSpPr>
          <p:cNvPr id="31747" name="Rectangle 3"/>
          <p:cNvSpPr>
            <a:spLocks noGrp="1" noChangeArrowheads="1"/>
          </p:cNvSpPr>
          <p:nvPr>
            <p:ph type="body" idx="1"/>
          </p:nvPr>
        </p:nvSpPr>
        <p:spPr/>
        <p:txBody>
          <a:bodyPr>
            <a:normAutofit fontScale="92500" lnSpcReduction="20000"/>
          </a:bodyPr>
          <a:lstStyle/>
          <a:p>
            <a:pPr eaLnBrk="1" hangingPunct="1">
              <a:lnSpc>
                <a:spcPct val="80000"/>
              </a:lnSpc>
            </a:pPr>
            <a:r>
              <a:rPr lang="sl-SI" altLang="sl-SI" sz="2800" dirty="0" smtClean="0"/>
              <a:t>Dobiček je pozitivna razlika med prihodki in odhodki. </a:t>
            </a:r>
          </a:p>
          <a:p>
            <a:pPr eaLnBrk="1" hangingPunct="1">
              <a:lnSpc>
                <a:spcPct val="80000"/>
              </a:lnSpc>
            </a:pPr>
            <a:endParaRPr lang="sl-SI" altLang="sl-SI" sz="2800" dirty="0" smtClean="0"/>
          </a:p>
          <a:p>
            <a:pPr eaLnBrk="1" hangingPunct="1">
              <a:lnSpc>
                <a:spcPct val="80000"/>
              </a:lnSpc>
            </a:pPr>
            <a:r>
              <a:rPr lang="sl-SI" altLang="sl-SI" sz="2800" dirty="0" smtClean="0"/>
              <a:t>Kadar je razlika negativna govorimo o izgubi. </a:t>
            </a:r>
          </a:p>
          <a:p>
            <a:pPr eaLnBrk="1" hangingPunct="1">
              <a:lnSpc>
                <a:spcPct val="80000"/>
              </a:lnSpc>
            </a:pPr>
            <a:endParaRPr lang="sl-SI" altLang="sl-SI" sz="2800" dirty="0" smtClean="0"/>
          </a:p>
          <a:p>
            <a:pPr eaLnBrk="1" hangingPunct="1">
              <a:lnSpc>
                <a:spcPct val="80000"/>
              </a:lnSpc>
            </a:pPr>
            <a:r>
              <a:rPr lang="sl-SI" altLang="sl-SI" sz="2800" dirty="0" smtClean="0"/>
              <a:t>Poslovni uspeh običajno prikazujemo kot bilanco uspeha </a:t>
            </a:r>
          </a:p>
          <a:p>
            <a:pPr eaLnBrk="1" hangingPunct="1">
              <a:lnSpc>
                <a:spcPct val="80000"/>
              </a:lnSpc>
            </a:pPr>
            <a:endParaRPr lang="sl-SI" altLang="sl-SI" sz="2800" dirty="0" smtClean="0"/>
          </a:p>
          <a:p>
            <a:pPr eaLnBrk="1" hangingPunct="1">
              <a:lnSpc>
                <a:spcPct val="80000"/>
              </a:lnSpc>
            </a:pPr>
            <a:r>
              <a:rPr lang="sl-SI" altLang="sl-SI" sz="2800" dirty="0" smtClean="0"/>
              <a:t>Dobiček ostane podjetju oziroma obema temeljnima udeležencema v podjetju; to je delu in kapitalu</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441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sl-SI" altLang="sl-SI" smtClean="0"/>
              <a:t>Akumulativnost</a:t>
            </a:r>
            <a:endParaRPr lang="en-GB" altLang="sl-SI" smtClean="0"/>
          </a:p>
        </p:txBody>
      </p:sp>
      <p:pic>
        <p:nvPicPr>
          <p:cNvPr id="378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0008" t="44649" r="35457" b="34195"/>
          <a:stretch>
            <a:fillRect/>
          </a:stretch>
        </p:blipFill>
        <p:spPr>
          <a:xfrm>
            <a:off x="395288" y="1628775"/>
            <a:ext cx="8280400" cy="4321175"/>
          </a:xfrm>
        </p:spPr>
      </p:pic>
      <p:pic>
        <p:nvPicPr>
          <p:cNvPr id="37892" name="Picture 4" descr="when-taking-a-home-equity-line-of-credit-heloc-makes-economical-sense-for-medical-resident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933825"/>
            <a:ext cx="30765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806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p:cNvSpPr>
            <a:spLocks noGrp="1"/>
          </p:cNvSpPr>
          <p:nvPr>
            <p:ph idx="1"/>
          </p:nvPr>
        </p:nvSpPr>
        <p:spPr/>
        <p:txBody>
          <a:bodyPr/>
          <a:lstStyle/>
          <a:p>
            <a:r>
              <a:rPr lang="sl-SI" dirty="0">
                <a:hlinkClick r:id="rId2"/>
              </a:rPr>
              <a:t>http://</a:t>
            </a:r>
            <a:r>
              <a:rPr lang="sl-SI" dirty="0" smtClean="0">
                <a:hlinkClick r:id="rId2"/>
              </a:rPr>
              <a:t>www.dnevnik.si/sport/kosarka/eurobasket-je-bil-uspesen-tudi-z-ekonomskega-vidika-051-milijona-evrov-cistega-dobicka</a:t>
            </a:r>
            <a:endParaRPr lang="sl-SI" dirty="0" smtClean="0"/>
          </a:p>
          <a:p>
            <a:endParaRPr lang="sl-SI" dirty="0"/>
          </a:p>
        </p:txBody>
      </p:sp>
      <p:sp>
        <p:nvSpPr>
          <p:cNvPr id="3" name="Naslov 2"/>
          <p:cNvSpPr>
            <a:spLocks noGrp="1"/>
          </p:cNvSpPr>
          <p:nvPr>
            <p:ph type="title"/>
          </p:nvPr>
        </p:nvSpPr>
        <p:spPr/>
        <p:txBody>
          <a:bodyPr/>
          <a:lstStyle/>
          <a:p>
            <a:r>
              <a:rPr lang="sl-SI" smtClean="0"/>
              <a:t>Komentirajte</a:t>
            </a:r>
            <a:endParaRPr lang="sl-SI"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09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sl-SI" altLang="sl-SI" smtClean="0"/>
              <a:t>Dobiček</a:t>
            </a:r>
            <a:endParaRPr lang="en-GB" altLang="sl-SI" smtClean="0"/>
          </a:p>
        </p:txBody>
      </p:sp>
      <p:sp>
        <p:nvSpPr>
          <p:cNvPr id="32771" name="Rectangle 3"/>
          <p:cNvSpPr>
            <a:spLocks noGrp="1" noChangeArrowheads="1"/>
          </p:cNvSpPr>
          <p:nvPr>
            <p:ph type="body" idx="1"/>
          </p:nvPr>
        </p:nvSpPr>
        <p:spPr/>
        <p:txBody>
          <a:bodyPr>
            <a:normAutofit lnSpcReduction="10000"/>
          </a:bodyPr>
          <a:lstStyle/>
          <a:p>
            <a:pPr eaLnBrk="1" hangingPunct="1">
              <a:lnSpc>
                <a:spcPct val="80000"/>
              </a:lnSpc>
            </a:pPr>
            <a:r>
              <a:rPr lang="sl-SI" altLang="sl-SI" sz="1800" dirty="0" smtClean="0"/>
              <a:t>Dobiček, ki gre iz naslova dela, se deli na osebne dohodke iz dobička in na oblikovanje sklada skupne porabe.</a:t>
            </a:r>
          </a:p>
          <a:p>
            <a:pPr eaLnBrk="1" hangingPunct="1">
              <a:lnSpc>
                <a:spcPct val="80000"/>
              </a:lnSpc>
            </a:pPr>
            <a:endParaRPr lang="sl-SI" altLang="sl-SI" sz="1800" dirty="0" smtClean="0"/>
          </a:p>
          <a:p>
            <a:pPr eaLnBrk="1" hangingPunct="1">
              <a:lnSpc>
                <a:spcPct val="80000"/>
              </a:lnSpc>
            </a:pPr>
            <a:r>
              <a:rPr lang="sl-SI" altLang="sl-SI" sz="1800" dirty="0" smtClean="0"/>
              <a:t>Zaposleni že v teku leta dobivajo osebne dohodke, ki so </a:t>
            </a:r>
            <a:r>
              <a:rPr lang="sl-SI" altLang="sl-SI" sz="1800" dirty="0" err="1" smtClean="0"/>
              <a:t>kalkulirani</a:t>
            </a:r>
            <a:r>
              <a:rPr lang="sl-SI" altLang="sl-SI" sz="1800" dirty="0" smtClean="0"/>
              <a:t>, vezani navadno na neposredne rezultate dela zaposlenih </a:t>
            </a:r>
          </a:p>
          <a:p>
            <a:pPr eaLnBrk="1" hangingPunct="1">
              <a:lnSpc>
                <a:spcPct val="80000"/>
              </a:lnSpc>
            </a:pPr>
            <a:endParaRPr lang="sl-SI" altLang="sl-SI" sz="1800" dirty="0" smtClean="0"/>
          </a:p>
          <a:p>
            <a:pPr eaLnBrk="1" hangingPunct="1">
              <a:lnSpc>
                <a:spcPct val="80000"/>
              </a:lnSpc>
            </a:pPr>
            <a:r>
              <a:rPr lang="sl-SI" altLang="sl-SI" sz="1800" dirty="0" smtClean="0"/>
              <a:t>Po zaključku leta, pa so poslovni rezultati šele dokončno znani, s tem pa tudi dobiček </a:t>
            </a:r>
          </a:p>
          <a:p>
            <a:pPr eaLnBrk="1" hangingPunct="1">
              <a:lnSpc>
                <a:spcPct val="80000"/>
              </a:lnSpc>
            </a:pPr>
            <a:endParaRPr lang="sl-SI" altLang="sl-SI" sz="1800" dirty="0" smtClean="0"/>
          </a:p>
          <a:p>
            <a:pPr eaLnBrk="1" hangingPunct="1">
              <a:lnSpc>
                <a:spcPct val="80000"/>
              </a:lnSpc>
            </a:pPr>
            <a:r>
              <a:rPr lang="sl-SI" altLang="sl-SI" sz="1800" dirty="0" smtClean="0"/>
              <a:t>Tako, da je ta del OD možno določiti šele ob koncu razdobja in jih je smiselno vezati na ustvarjeni dobiček. Drugi del dobička iz naslova dela gre v sklad skupne porabe</a:t>
            </a:r>
          </a:p>
          <a:p>
            <a:pPr eaLnBrk="1" hangingPunct="1">
              <a:lnSpc>
                <a:spcPct val="80000"/>
              </a:lnSpc>
            </a:pPr>
            <a:endParaRPr lang="sl-SI" altLang="sl-SI" sz="1800" dirty="0" smtClean="0"/>
          </a:p>
          <a:p>
            <a:pPr eaLnBrk="1" hangingPunct="1">
              <a:lnSpc>
                <a:spcPct val="80000"/>
              </a:lnSpc>
            </a:pPr>
            <a:r>
              <a:rPr lang="sl-SI" altLang="sl-SI" sz="1800" dirty="0" smtClean="0"/>
              <a:t>Dobiček na osnovi kapitala ali akumulacije pripada lastnikom podjetja, s tem pa podjetju samem</a:t>
            </a:r>
            <a:endParaRPr lang="en-GB" altLang="sl-SI" sz="1800" dirty="0" smtClean="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8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l-SI" altLang="sl-SI" smtClean="0"/>
              <a:t>Dobiček</a:t>
            </a:r>
            <a:endParaRPr lang="en-GB" altLang="sl-SI" smtClean="0"/>
          </a:p>
        </p:txBody>
      </p:sp>
      <p:sp>
        <p:nvSpPr>
          <p:cNvPr id="33795" name="Rectangle 3"/>
          <p:cNvSpPr>
            <a:spLocks noGrp="1" noChangeArrowheads="1"/>
          </p:cNvSpPr>
          <p:nvPr>
            <p:ph type="body" idx="1"/>
          </p:nvPr>
        </p:nvSpPr>
        <p:spPr/>
        <p:txBody>
          <a:bodyPr/>
          <a:lstStyle/>
          <a:p>
            <a:pPr eaLnBrk="1" hangingPunct="1">
              <a:lnSpc>
                <a:spcPct val="90000"/>
              </a:lnSpc>
              <a:buFont typeface="Wingdings" pitchFamily="2" charset="2"/>
              <a:buNone/>
            </a:pPr>
            <a:r>
              <a:rPr lang="sl-SI" altLang="sl-SI" smtClean="0"/>
              <a:t>Namenjen je:</a:t>
            </a:r>
          </a:p>
          <a:p>
            <a:pPr eaLnBrk="1" hangingPunct="1">
              <a:lnSpc>
                <a:spcPct val="90000"/>
              </a:lnSpc>
            </a:pPr>
            <a:r>
              <a:rPr lang="sl-SI" altLang="sl-SI" smtClean="0"/>
              <a:t>pokrivanju izgub iz prejšnjih let</a:t>
            </a:r>
          </a:p>
          <a:p>
            <a:pPr eaLnBrk="1" hangingPunct="1">
              <a:lnSpc>
                <a:spcPct val="90000"/>
              </a:lnSpc>
            </a:pPr>
            <a:r>
              <a:rPr lang="sl-SI" altLang="sl-SI" smtClean="0"/>
              <a:t>vlagateljem kot nadomestilo za vložena sredstva</a:t>
            </a:r>
          </a:p>
          <a:p>
            <a:pPr eaLnBrk="1" hangingPunct="1">
              <a:lnSpc>
                <a:spcPct val="90000"/>
              </a:lnSpc>
            </a:pPr>
            <a:r>
              <a:rPr lang="sl-SI" altLang="sl-SI" smtClean="0"/>
              <a:t>povečanju kapitala</a:t>
            </a:r>
          </a:p>
          <a:p>
            <a:pPr eaLnBrk="1" hangingPunct="1">
              <a:lnSpc>
                <a:spcPct val="90000"/>
              </a:lnSpc>
            </a:pPr>
            <a:r>
              <a:rPr lang="sl-SI" altLang="sl-SI" smtClean="0"/>
              <a:t>povečanju rezerv</a:t>
            </a:r>
          </a:p>
          <a:p>
            <a:pPr eaLnBrk="1" hangingPunct="1">
              <a:lnSpc>
                <a:spcPct val="90000"/>
              </a:lnSpc>
            </a:pPr>
            <a:r>
              <a:rPr lang="sl-SI" altLang="sl-SI" smtClean="0"/>
              <a:t>nerazdeljenemu delu dobička v tekočem letu.</a:t>
            </a:r>
            <a:endParaRPr lang="en-GB" altLang="sl-SI" smtClean="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77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besedila 1"/>
          <p:cNvSpPr>
            <a:spLocks noGrp="1"/>
          </p:cNvSpPr>
          <p:nvPr>
            <p:ph type="body" sz="half" idx="2"/>
          </p:nvPr>
        </p:nvSpPr>
        <p:spPr>
          <a:xfrm>
            <a:off x="323528" y="2348880"/>
            <a:ext cx="3352800" cy="1905001"/>
          </a:xfrm>
        </p:spPr>
        <p:txBody>
          <a:bodyPr/>
          <a:lstStyle/>
          <a:p>
            <a:r>
              <a:rPr lang="sl-SI" dirty="0">
                <a:hlinkClick r:id="rId2"/>
              </a:rPr>
              <a:t>http://</a:t>
            </a:r>
            <a:r>
              <a:rPr lang="sl-SI" dirty="0" smtClean="0">
                <a:hlinkClick r:id="rId2"/>
              </a:rPr>
              <a:t>www.siol.net/sportal/kosarka/2014/01/eurobasket_prinesel_kzs_dobicek_pol_milijona_drzava_ima_korist_23_7_milijona_evrov.aspx</a:t>
            </a:r>
            <a:endParaRPr lang="sl-SI" dirty="0" smtClean="0"/>
          </a:p>
          <a:p>
            <a:endParaRPr lang="sl-SI" dirty="0"/>
          </a:p>
        </p:txBody>
      </p:sp>
      <p:sp>
        <p:nvSpPr>
          <p:cNvPr id="3" name="Naslov 2"/>
          <p:cNvSpPr>
            <a:spLocks noGrp="1"/>
          </p:cNvSpPr>
          <p:nvPr>
            <p:ph type="title"/>
          </p:nvPr>
        </p:nvSpPr>
        <p:spPr>
          <a:xfrm>
            <a:off x="467544" y="476672"/>
            <a:ext cx="3352800" cy="1549888"/>
          </a:xfrm>
        </p:spPr>
        <p:txBody>
          <a:bodyPr/>
          <a:lstStyle/>
          <a:p>
            <a:r>
              <a:rPr lang="sl-SI" dirty="0">
                <a:solidFill>
                  <a:srgbClr val="FF0000"/>
                </a:solidFill>
              </a:rPr>
              <a:t>VRSTE KAZALNIKOV </a:t>
            </a:r>
            <a:r>
              <a:rPr lang="sl-SI" dirty="0" smtClean="0">
                <a:solidFill>
                  <a:srgbClr val="FF0000"/>
                </a:solidFill>
              </a:rPr>
              <a:t>USPEŠNOSTI</a:t>
            </a:r>
            <a:endParaRPr lang="sl-SI" dirty="0">
              <a:solidFill>
                <a:srgbClr val="FF0000"/>
              </a:solidFill>
            </a:endParaRPr>
          </a:p>
        </p:txBody>
      </p:sp>
      <p:sp>
        <p:nvSpPr>
          <p:cNvPr id="4" name="Ograda vsebine 3"/>
          <p:cNvSpPr>
            <a:spLocks noGrp="1"/>
          </p:cNvSpPr>
          <p:nvPr>
            <p:ph idx="1"/>
          </p:nvPr>
        </p:nvSpPr>
        <p:spPr>
          <a:xfrm>
            <a:off x="4651962" y="1772816"/>
            <a:ext cx="4312526" cy="3865984"/>
          </a:xfrm>
        </p:spPr>
        <p:txBody>
          <a:bodyPr>
            <a:normAutofit fontScale="92500" lnSpcReduction="10000"/>
          </a:bodyPr>
          <a:lstStyle/>
          <a:p>
            <a:r>
              <a:rPr lang="sl-SI" dirty="0" smtClean="0"/>
              <a:t>Uspešnost </a:t>
            </a:r>
            <a:r>
              <a:rPr lang="sl-SI" dirty="0"/>
              <a:t>poslovanja lahko prikažemo z </a:t>
            </a:r>
          </a:p>
          <a:p>
            <a:r>
              <a:rPr lang="sl-SI" dirty="0"/>
              <a:t>naslednjimi kazalniki uspešnosti oz. ekonomskimi </a:t>
            </a:r>
          </a:p>
          <a:p>
            <a:r>
              <a:rPr lang="sl-SI" dirty="0"/>
              <a:t>načeli</a:t>
            </a:r>
            <a:r>
              <a:rPr lang="sl-SI" dirty="0" smtClean="0"/>
              <a:t>:</a:t>
            </a:r>
          </a:p>
          <a:p>
            <a:endParaRPr lang="sl-SI" dirty="0"/>
          </a:p>
          <a:p>
            <a:r>
              <a:rPr lang="sl-SI" b="1" dirty="0" smtClean="0">
                <a:solidFill>
                  <a:srgbClr val="FF0000"/>
                </a:solidFill>
              </a:rPr>
              <a:t>P</a:t>
            </a:r>
            <a:r>
              <a:rPr lang="sl-SI" dirty="0" smtClean="0"/>
              <a:t>r </a:t>
            </a:r>
            <a:r>
              <a:rPr lang="sl-SI" dirty="0"/>
              <a:t>o d u k t i v n o s t</a:t>
            </a:r>
          </a:p>
          <a:p>
            <a:r>
              <a:rPr lang="sl-SI" b="1" dirty="0">
                <a:solidFill>
                  <a:srgbClr val="FF0000"/>
                </a:solidFill>
              </a:rPr>
              <a:t>E</a:t>
            </a:r>
            <a:r>
              <a:rPr lang="sl-SI" dirty="0"/>
              <a:t> </a:t>
            </a:r>
            <a:r>
              <a:rPr lang="sl-SI" dirty="0" smtClean="0"/>
              <a:t>k </a:t>
            </a:r>
            <a:r>
              <a:rPr lang="sl-SI" dirty="0"/>
              <a:t>o n o m </a:t>
            </a:r>
            <a:r>
              <a:rPr lang="sl-SI" dirty="0" smtClean="0"/>
              <a:t>i </a:t>
            </a:r>
            <a:r>
              <a:rPr lang="sl-SI" dirty="0"/>
              <a:t>č n o s t</a:t>
            </a:r>
          </a:p>
          <a:p>
            <a:r>
              <a:rPr lang="sl-SI" b="1" dirty="0" err="1" smtClean="0">
                <a:solidFill>
                  <a:srgbClr val="FF0000"/>
                </a:solidFill>
              </a:rPr>
              <a:t>R</a:t>
            </a:r>
            <a:r>
              <a:rPr lang="sl-SI" dirty="0" err="1" smtClean="0"/>
              <a:t>e</a:t>
            </a:r>
            <a:r>
              <a:rPr lang="sl-SI" dirty="0" smtClean="0"/>
              <a:t> </a:t>
            </a:r>
            <a:r>
              <a:rPr lang="sl-SI" dirty="0"/>
              <a:t>n t a b i l n o s t</a:t>
            </a:r>
          </a:p>
          <a:p>
            <a:r>
              <a:rPr lang="sl-SI" b="1" dirty="0" err="1" smtClean="0">
                <a:solidFill>
                  <a:srgbClr val="FF0000"/>
                </a:solidFill>
              </a:rPr>
              <a:t>L</a:t>
            </a:r>
            <a:r>
              <a:rPr lang="sl-SI" dirty="0" err="1" smtClean="0"/>
              <a:t>i</a:t>
            </a:r>
            <a:r>
              <a:rPr lang="sl-SI" dirty="0" smtClean="0"/>
              <a:t> </a:t>
            </a:r>
            <a:r>
              <a:rPr lang="sl-SI" dirty="0"/>
              <a:t>k v i d n o s t</a:t>
            </a:r>
          </a:p>
          <a:p>
            <a:r>
              <a:rPr lang="sl-SI" b="1" dirty="0" err="1" smtClean="0">
                <a:solidFill>
                  <a:srgbClr val="FF0000"/>
                </a:solidFill>
              </a:rPr>
              <a:t>A</a:t>
            </a:r>
            <a:r>
              <a:rPr lang="sl-SI" dirty="0" err="1" smtClean="0"/>
              <a:t>k</a:t>
            </a:r>
            <a:r>
              <a:rPr lang="sl-SI" dirty="0" smtClean="0"/>
              <a:t> </a:t>
            </a:r>
            <a:r>
              <a:rPr lang="sl-SI" dirty="0"/>
              <a:t>u m u l a t i v n o s t</a:t>
            </a:r>
          </a:p>
          <a:p>
            <a:endParaRPr lang="sl-SI" dirty="0"/>
          </a:p>
        </p:txBody>
      </p:sp>
      <p:sp>
        <p:nvSpPr>
          <p:cNvPr id="5" name="AutoShape 2" descr="data:image/jpeg;base64,/9j/4AAQSkZJRgABAQAAAQABAAD/2wCEAAkGBxQREBMSExQUFhQWGBgVFhgXFBcYFRgWIBgYFhUaFxgaHikgGBoxHBoWITEiJSosLi4uGiA0ODMsNygtLi4BCgoKDg0OGxAQGzAiICUwLCwvLjAsLC00LDE3LDQsLSwsLCwsLC80LzQ0LCwsNCwsLCwsLSwsLCwsLCwsLCwsLP/AABEIAGUAaAMBEQACEQEDEQH/xAAcAAACAgMBAQAAAAAAAAAAAAAABAEDAgUGBwj/xAA8EAACAAMEBQkHAwMFAAAAAAABAgADEQQSITEFQVFhgRMiMnFykaGx0QYUI0JSYsEzU6KS4fAHFRZDc//EABsBAQACAwEBAAAAAAAAAAAAAAABAwIEBQYH/8QAOBEAAgECAgUKBAYCAwAAAAAAAAECAxEEIRIxQVFxBRMUMmGBkaGx0SIzUsEWI0JDU/By4QYVYv/aAAwDAQACEQMRAD8A9xgAgAgAgAgCuZaFXpMo6yBFU69OHWkl3mShKWpFXv8AK/cXvEVdNw/1rxM+ZqfSy6XNVuiQeogxdCrCfVkn3mDi1rRnFhiEAEAEAEAEAEAEAJWi30a4gvvsGQ7R1Ro1salLm6S0peS4suhRutKTsjAWJ3xmueymA4nMxX0StVzrzdt0cvPWZc7CHUj3sulaOlLki8RXzi6ngMNDVBGEq1R7Sz3VPoX+kRd0elq0V4Ix05bymZoyU3yAHaMD4Rrz5Ow089Gz3rJ+RnHEVFtK/d5svoPfH0vnwaK+j4ih8qekt0vs/cy06c+srdq9i6y24ObpBVxmpz4bRF9DGRqS0JLRluf23mE6TirrNbxqNsqCACACACANXpC1k3kTJemw1fav3RyMZipTcqdLUutLd2LtNqlTStKW3UvuxezaXky1uqrDhiTvjVo8r4KhHQgmu71LZ4StN3Zf/v0ulaNsyHrGx/3mG0NPO3Ar6FUvYhdPSyaUbuHrCny5hpvRV/ASwVRK7Aafl7G7h6xjHl7DN2V/Al4KolcG09LGpu6Jly7hoycXfLsCwNRq4HT0vDBsdw9YmXLmGjFN3z7CFgqjdhe16UlTBS694dEgCoO6NWvynhMSlG0tLY0s0y2GGrU88rD+j7WTRJnTpUHUy7Rvjp4TFSb5qr1rXT+pb/c16tJW0oavQfjoGuEAEAKaRnlVCr03N1fyeEaWNrypwUKfWlkvfuLqMFJ3lqWbF7fZxLsrKNgqdZNRUxq4ygsPyfOEdi173vLaM3Oumzm25wva9frHjprnY6a1rX7nWXwvR8PYiVs24cdXjEUXduH1Zd+wVF+rcEnBh1woZVY8SZ5wZMpecBviaMfzku0ib+B8DECp6zFajp1Lb2Zt6MQmNU7sh1aoyrS0p5all3GMFZZknmj7j4D1jP5UP/T8l7sx677EdQ9lvyJd3B1VSh2Gg8I9tPD89hoOOUkk0+2xx41NCo76nrGLDaeUQNryYbCMxGzha6r01PU9q3PaV1YaErDEbBWEAa+Rz57tqli4Os4t+I5tJc9i51NkPhXHW/sbEvgpKO/Mz0yKyH6vyIy5UTeEmluIwrtVRyStQ1jwUJuLujuyimrMl11jI+B2RbVik1OOp+XYYxd8nrJmHENtx464mo1pxqLbZ9+0xjqcTMCjtuvHwMWpaOIk92k/L/ZjrprtsYS8ATwHHPw84ppfDBz7kZyzaj3ggpzjw3n0hTSiucl3Le/YSd3ooxJr1xTJub3tliSijtLIPhp2V8hH0jD/ACo8F6HnanXfEVk8y0MuqYL47QwaNOn+TjJQ2TWl3rJlsvjpJ7Vl7GwjpGuEAI6GHwr31Mzd5jnclq9DS+pt+ZsYnr23JBpr9B+HmIy5UbWEm1uIwyvVRy1Q2eB26j1+seH041cp5Pfv4+52bOOrNEDDBsj/AICIRvTehPU/7cl/EtJa0DYAqesb4SWjB05bM12kLNqSJaZix2gDjhX8xMq0XKUt6t6X9AotJLtClaDUBUnec/wIWUko3+GObf8AfBDNXe1kULHDIdwEQ9KtLLJLwSJygs9fqBemC9/psiHUVNWp+O3uCi5Zy8DsrH+mnZXyEfQsN8mHBehwanXfFi2kRR5LbHu8CD6RqY1NVaM19VvFP2LKOcZrsH46JQBgBLQw+Ag2YeMaPJuWFgtysX4n5rDTJ+A9dg8xEcptLCzvuGGvzqscpdU5GnX6iPDaFKWqVuPujtaUlrXgSagUOI1Y17iIyanCNpK6438GQrSd1rK41rlqCsCQgnYhosIJGoL10H942WpzWyMeOXuUpxi97I5o1k9WA7zGDVKKzek+zLzMk5vZY7Kx/pp2V8hH0PD/ACo23L0ODU674i+lP+r/ANF/Ma2O/a/zXoyyj+rgx6N8oCAENEmgdNaOe44iOdydeMZ0n+mT8816mxiM2pb0hf2ttqyLHOmsCVUAkClekBhWNyvhelU3RvbS2mFGWjNM8w/57I/anfw9Y5X4Pf8AL5HS6XLcZS/bqQxoJU8nYLpPcDD8Htfujpb3GwsvtCjsAZUxK/WyA023QS1N9KRXL/ill8zyI6Y9xuplokBLwm1anRpjvxyir8MO/X8iOnP6TR2j2kVCaSZrgYEoUanWtby8QItj/wAUT/dt3E9Ne4Qb28kA0MqcDsNyvnFn4Pb/AHfIdLe4g+3sj9qd/D1ifwc/5fInpUtx65oqcHkSXFaNLRhXOhUEVjrxp83FQ3ZeBypO8myq2c6dJXZVzwFB5mNDE/HiaUN15fZepbTypyfcPx0SgIA1888lPVvlmc07m+U/iObU/IxSn+meT47DYj8dNras+41n+oag6MtIY3RdFTStOcurXHYw9+cViqHWR4OZshOjLaYdsxrq/wBKY/yjrWm+w2M2NJOmXQzvyEo5LLUKz9lRie0xpvMYNK+WbIyMktnJyzMC3UJPJpm01xm81s2UbMq4Uzho3dn3/wChYvmWp1eZLB58uUjCuNXU359doPKWgncIjRTSe9ixTPtIIWYQxlHBSppNktrQN8y6wDqyoQYRjZ2Wv1FthXPnzAt4lLRJyBda03McHltx6iYySi8tTJFS0hxiryj9p5Re5qN4mMrTXaMz6M0BQWSz0NRyMuhyqLi401RxJ5N3NV6ydH893m6jzU7I18THNwa52pPEbHlHgvcvrfDFU+98R+Oia4QBTarOJiFTr8DqMU4ijGtTcJbTOnNwldHLe2TPM0baZBFZoUCn1C8vOFYw5MxT5xUquU4+a3oulBJqcdT8jxe4snoryswa7pMpD9oI+Id5w3GPSXc9eSMr3MbPZ3ms0ybfuLi7EGp2Ku85bsTqg5KCtHWLpGdnDT7TLvKQtQALpurLXGg3AA+MHaMHYakRYpjNag5VqO5BFD0XqpHVRiISsqdhsK7OGlOyOrMhJSYKHEA4EfcDiD+DEuzSa1h5kvKm2eZzL1CKqwWquhyqCKEbQcjWCcZLMZNGZsyzugvJzD8pB5Nuwx6B3HDfEKTjrzF7HvGjizWaz2dagiTKEw/SLigjrjyeNqSr1Hh6W3rPct3FkQioXqS7uJvZaBQFGAAoI3oQjCKjFWSNZtt3ZlGZAQAQArbrGJgByYdFvXaI1MVhVWtJO0lqf92FtOroZa0yiRaADcmqqvqNBdbqP4iqjjWpc1X+GW/Y+D+xlKldaUM16D3JLsHcI6FygOSXYO4QAckv0juEAHJL9I7hAENLWmIWg3CDdldk6zXzJ3KG5JVdjOVF0dW0xzZ4upXfN4bvlsXDezYjTjBaVTwHbJZVlrQcTrJ2mNrD4eFCOjHve972U1Kjm7svjYMAgAgAgAgDCdJVxRgCN8V1aMKsdGaujKMnF3Ql7i6fpTCB9Lc5eBzEaKwdWl8idluea9y7nYy6671kZe8Tl6UoNvVx5GMlXxcF8dO/+L97DQpPVK3FB78/7L96xHTa38EvGPuOZh9a8yDOntlLVd7NXwEHVxk+pTUeL+yI0aS1yb4IBo8vjNcv9owTuGcQsBKo74ibl2LJeHuTz6j8tW9R2WgUAAAAZAZR0IwjFWirIobbd2ZRkQEAEAEAEAEAEAEAEAEAEAEAEAEAEAEAf//Z"/>
          <p:cNvSpPr>
            <a:spLocks noChangeAspect="1" noChangeArrowheads="1"/>
          </p:cNvSpPr>
          <p:nvPr/>
        </p:nvSpPr>
        <p:spPr bwMode="auto">
          <a:xfrm>
            <a:off x="155575" y="-579438"/>
            <a:ext cx="1247775"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grada besedila 1"/>
          <p:cNvSpPr txBox="1">
            <a:spLocks/>
          </p:cNvSpPr>
          <p:nvPr/>
        </p:nvSpPr>
        <p:spPr>
          <a:xfrm>
            <a:off x="539552" y="4221088"/>
            <a:ext cx="3352800" cy="1905001"/>
          </a:xfrm>
          <a:prstGeom prst="rect">
            <a:avLst/>
          </a:prstGeom>
        </p:spPr>
        <p:txBody>
          <a:bodyPr vert="horz" lIns="91440" tIns="45720" rIns="91440" bIns="45720" rtlCol="0" anchor="t">
            <a:normAutofit lnSpcReduction="10000"/>
          </a:bodyPr>
          <a:lstStyle>
            <a:lvl1pPr marL="0" indent="0" algn="l" defTabSz="914400" rtl="0" eaLnBrk="1" latinLnBrk="0" hangingPunct="1">
              <a:spcBef>
                <a:spcPts val="0"/>
              </a:spcBef>
              <a:spcAft>
                <a:spcPts val="600"/>
              </a:spcAft>
              <a:buClr>
                <a:schemeClr val="accent1"/>
              </a:buClr>
              <a:buSzPct val="100000"/>
              <a:buFont typeface="Symbol" pitchFamily="18" charset="2"/>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100000"/>
              <a:buFont typeface="Symbol" pitchFamily="18" charset="2"/>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100000"/>
              <a:buFont typeface="Symbol" pitchFamily="18" charset="2"/>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100000"/>
              <a:buFont typeface="Symbol" pitchFamily="18" charset="2"/>
              <a:buNone/>
              <a:defRPr sz="900" kern="1200">
                <a:solidFill>
                  <a:schemeClr val="tx2"/>
                </a:solidFill>
                <a:latin typeface="+mn-lt"/>
                <a:ea typeface="+mn-ea"/>
                <a:cs typeface="+mn-cs"/>
              </a:defRPr>
            </a:lvl5pPr>
            <a:lvl6pPr marL="22860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6pPr>
            <a:lvl7pPr marL="27432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7pPr>
            <a:lvl8pPr marL="32004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8pPr>
            <a:lvl9pPr marL="3657600" indent="0" algn="l" defTabSz="914400" rtl="0" eaLnBrk="1" latinLnBrk="0" hangingPunct="1">
              <a:spcBef>
                <a:spcPts val="384"/>
              </a:spcBef>
              <a:buClr>
                <a:schemeClr val="accent1"/>
              </a:buClr>
              <a:buFont typeface="Symbol" pitchFamily="18" charset="2"/>
              <a:buNone/>
              <a:defRPr sz="900" kern="1200">
                <a:solidFill>
                  <a:schemeClr val="tx2"/>
                </a:solidFill>
                <a:latin typeface="+mn-lt"/>
                <a:ea typeface="+mn-ea"/>
                <a:cs typeface="+mn-cs"/>
              </a:defRPr>
            </a:lvl9pPr>
          </a:lstStyle>
          <a:p>
            <a:r>
              <a:rPr lang="sl-SI" dirty="0" smtClean="0">
                <a:hlinkClick r:id="rId4"/>
              </a:rPr>
              <a:t>http://www.youtube.com/watch?v=dY_ADCTBKVE</a:t>
            </a:r>
            <a:endParaRPr lang="sl-SI" dirty="0" smtClean="0"/>
          </a:p>
          <a:p>
            <a:r>
              <a:rPr lang="sl-SI" dirty="0" smtClean="0">
                <a:hlinkClick r:id="rId5"/>
              </a:rPr>
              <a:t>http://www.youtube.com/watch?v=Thfy1HF-2t4</a:t>
            </a:r>
            <a:endParaRPr lang="sl-SI" dirty="0" smtClean="0"/>
          </a:p>
          <a:p>
            <a:r>
              <a:rPr lang="sl-SI" dirty="0" smtClean="0">
                <a:hlinkClick r:id="rId6"/>
              </a:rPr>
              <a:t>http://www.youtube.com/watch?v=-Xy_Is1lUZo</a:t>
            </a:r>
            <a:endParaRPr lang="sl-SI" dirty="0" smtClean="0"/>
          </a:p>
          <a:p>
            <a:endParaRPr lang="sl-SI" dirty="0"/>
          </a:p>
        </p:txBody>
      </p:sp>
    </p:spTree>
    <p:extLst>
      <p:ext uri="{BB962C8B-B14F-4D97-AF65-F5344CB8AC3E}">
        <p14:creationId xmlns:p14="http://schemas.microsoft.com/office/powerpoint/2010/main" val="350315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sl-SI" altLang="sl-SI" smtClean="0"/>
              <a:t>PRODUKTIVNOST DELA</a:t>
            </a:r>
            <a:r>
              <a:rPr lang="en-GB" altLang="sl-SI" smtClean="0"/>
              <a:t> </a:t>
            </a:r>
          </a:p>
        </p:txBody>
      </p:sp>
      <p:sp>
        <p:nvSpPr>
          <p:cNvPr id="34819" name="Rectangle 3"/>
          <p:cNvSpPr>
            <a:spLocks noGrp="1" noChangeArrowheads="1"/>
          </p:cNvSpPr>
          <p:nvPr>
            <p:ph type="body" idx="1"/>
          </p:nvPr>
        </p:nvSpPr>
        <p:spPr/>
        <p:txBody>
          <a:bodyPr/>
          <a:lstStyle/>
          <a:p>
            <a:pPr eaLnBrk="1" hangingPunct="1"/>
            <a:r>
              <a:rPr lang="sl-SI" altLang="sl-SI" sz="2800" dirty="0" smtClean="0"/>
              <a:t>Produktivnost dela predstavlja razmerje med proizvedeno količino izdelkov ali storitev in zanj vloženim delovnim časom</a:t>
            </a:r>
          </a:p>
          <a:p>
            <a:pPr eaLnBrk="1" hangingPunct="1"/>
            <a:endParaRPr lang="sl-SI" altLang="sl-SI" sz="2800" dirty="0" smtClean="0"/>
          </a:p>
          <a:p>
            <a:pPr eaLnBrk="1" hangingPunct="1"/>
            <a:r>
              <a:rPr lang="de-DE" altLang="sl-SI" sz="2800" dirty="0" err="1" smtClean="0"/>
              <a:t>Izraža</a:t>
            </a:r>
            <a:r>
              <a:rPr lang="de-DE" altLang="sl-SI" sz="2800" dirty="0" smtClean="0"/>
              <a:t> </a:t>
            </a:r>
            <a:r>
              <a:rPr lang="de-DE" altLang="sl-SI" sz="2800" dirty="0" err="1" smtClean="0"/>
              <a:t>uspešnost</a:t>
            </a:r>
            <a:r>
              <a:rPr lang="de-DE" altLang="sl-SI" sz="2800" dirty="0" smtClean="0"/>
              <a:t> </a:t>
            </a:r>
            <a:r>
              <a:rPr lang="de-DE" altLang="sl-SI" sz="2800" dirty="0" err="1" smtClean="0"/>
              <a:t>dela</a:t>
            </a:r>
            <a:r>
              <a:rPr lang="de-DE" altLang="sl-SI" sz="2800" dirty="0" smtClean="0"/>
              <a:t> </a:t>
            </a:r>
            <a:r>
              <a:rPr lang="de-DE" altLang="sl-SI" sz="2800" dirty="0" err="1" smtClean="0"/>
              <a:t>proizvodnje</a:t>
            </a:r>
            <a:r>
              <a:rPr lang="de-DE" altLang="sl-SI" dirty="0" smtClean="0"/>
              <a:t> </a:t>
            </a:r>
            <a:endParaRPr lang="en-GB" altLang="sl-SI" dirty="0" smtClean="0"/>
          </a:p>
        </p:txBody>
      </p:sp>
      <p:pic>
        <p:nvPicPr>
          <p:cNvPr id="34820" name="Picture 5" descr="product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236184"/>
            <a:ext cx="1763688" cy="262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8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sl-SI" altLang="sl-SI" smtClean="0"/>
              <a:t>Produktivnost dela</a:t>
            </a:r>
            <a:endParaRPr lang="en-GB" altLang="sl-SI" smtClean="0"/>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0008" t="49533" r="29106" b="27658"/>
          <a:stretch>
            <a:fillRect/>
          </a:stretch>
        </p:blipFill>
        <p:spPr>
          <a:xfrm>
            <a:off x="323850" y="1700213"/>
            <a:ext cx="8280400" cy="4249737"/>
          </a:xfrm>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12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0"/>
            <a:ext cx="7772400" cy="1143000"/>
          </a:xfrm>
        </p:spPr>
        <p:txBody>
          <a:bodyPr>
            <a:normAutofit fontScale="90000"/>
          </a:bodyPr>
          <a:lstStyle/>
          <a:p>
            <a:r>
              <a:rPr lang="en-US" altLang="sl-SI"/>
              <a:t>KAZAL</a:t>
            </a:r>
            <a:r>
              <a:rPr lang="sl-SI" altLang="sl-SI"/>
              <a:t>CI USPEŠNOSTI POSLOVANJA</a:t>
            </a:r>
            <a:endParaRPr lang="en-US" altLang="sl-SI"/>
          </a:p>
        </p:txBody>
      </p:sp>
      <p:sp>
        <p:nvSpPr>
          <p:cNvPr id="32771" name="Rectangle 3"/>
          <p:cNvSpPr>
            <a:spLocks noGrp="1" noChangeArrowheads="1"/>
          </p:cNvSpPr>
          <p:nvPr>
            <p:ph type="body" idx="1"/>
          </p:nvPr>
        </p:nvSpPr>
        <p:spPr>
          <a:xfrm>
            <a:off x="685800" y="2514600"/>
            <a:ext cx="7772400" cy="4114800"/>
          </a:xfrm>
        </p:spPr>
        <p:txBody>
          <a:bodyPr/>
          <a:lstStyle/>
          <a:p>
            <a:r>
              <a:rPr lang="en-US" altLang="sl-SI"/>
              <a:t>Racionalnost poslovanja - PRODUKTIVNOST</a:t>
            </a:r>
          </a:p>
          <a:p>
            <a:r>
              <a:rPr lang="en-US" altLang="sl-SI"/>
              <a:t>Gospodarnost poslovanja -EKONOMIČNOST</a:t>
            </a:r>
          </a:p>
          <a:p>
            <a:r>
              <a:rPr lang="en-US" altLang="sl-SI"/>
              <a:t>donosnost kapitala - </a:t>
            </a:r>
          </a:p>
          <a:p>
            <a:pPr>
              <a:buFontTx/>
              <a:buNone/>
            </a:pPr>
            <a:r>
              <a:rPr lang="en-US" altLang="sl-SI"/>
              <a:t>    RENTABILNOST</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906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3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lovita">
  <a:themeElements>
    <a:clrScheme name="Valovit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lovit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lovit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654</TotalTime>
  <Words>1450</Words>
  <Application>Microsoft Office PowerPoint</Application>
  <PresentationFormat>Diaprojekcija na zaslonu (4:3)</PresentationFormat>
  <Paragraphs>211</Paragraphs>
  <Slides>31</Slides>
  <Notes>0</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31</vt:i4>
      </vt:variant>
    </vt:vector>
  </HeadingPairs>
  <TitlesOfParts>
    <vt:vector size="33" baseType="lpstr">
      <vt:lpstr>Valovita</vt:lpstr>
      <vt:lpstr>Visio</vt:lpstr>
      <vt:lpstr>KAZALNIKI USPEŠNOSTI POSLOVANJA</vt:lpstr>
      <vt:lpstr>Vrste prihodkov</vt:lpstr>
      <vt:lpstr>DOBIČEK IN IZGUBA </vt:lpstr>
      <vt:lpstr>Dobiček</vt:lpstr>
      <vt:lpstr>Dobiček</vt:lpstr>
      <vt:lpstr>VRSTE KAZALNIKOV USPEŠNOSTI</vt:lpstr>
      <vt:lpstr>PRODUKTIVNOST DELA </vt:lpstr>
      <vt:lpstr>Produktivnost dela</vt:lpstr>
      <vt:lpstr>KAZALCI USPEŠNOSTI POSLOVANJA</vt:lpstr>
      <vt:lpstr>PRODUKTIVNOST</vt:lpstr>
      <vt:lpstr>PowerPointova predstavitev</vt:lpstr>
      <vt:lpstr>PowerPointova predstavitev</vt:lpstr>
      <vt:lpstr>PowerPointova predstavitev</vt:lpstr>
      <vt:lpstr>PowerPointova predstavitev</vt:lpstr>
      <vt:lpstr>GOSPODARNOST ALI EKONOMIČNOST </vt:lpstr>
      <vt:lpstr>EKONOMIČNOST</vt:lpstr>
      <vt:lpstr>EKONOMIČNOST oz. GOSPODARNOST </vt:lpstr>
      <vt:lpstr>EKONOMIČNOST oz. GOSPODARNOST</vt:lpstr>
      <vt:lpstr>EKONOMIČNOST oz. GOSPODARNOST</vt:lpstr>
      <vt:lpstr>EKONOMIČNOST</vt:lpstr>
      <vt:lpstr>PowerPointova predstavitev</vt:lpstr>
      <vt:lpstr>DONOSNOST ALI RENTABILNOST </vt:lpstr>
      <vt:lpstr>PowerPointova predstavitev</vt:lpstr>
      <vt:lpstr>RENTABILNOST</vt:lpstr>
      <vt:lpstr>PowerPointova predstavitev</vt:lpstr>
      <vt:lpstr>LIKVIDNOST oz. PLAČILNA SPOSOBNOST </vt:lpstr>
      <vt:lpstr>LIKVIDNOST oz. PLAČILNA SPOSOBNOST </vt:lpstr>
      <vt:lpstr>AKUMULATIVNOST </vt:lpstr>
      <vt:lpstr>AKUMULATIVNOST </vt:lpstr>
      <vt:lpstr>Akumulativnost</vt:lpstr>
      <vt:lpstr>Komentirajte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KAZALNIKI USPEŠNOSTI POSLOVANJA</dc:title>
  <dc:creator>Uporabnik</dc:creator>
  <cp:lastModifiedBy>Uporabnik</cp:lastModifiedBy>
  <cp:revision>19</cp:revision>
  <dcterms:created xsi:type="dcterms:W3CDTF">2014-03-02T21:24:04Z</dcterms:created>
  <dcterms:modified xsi:type="dcterms:W3CDTF">2015-11-13T10:33:04Z</dcterms:modified>
</cp:coreProperties>
</file>