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7" r:id="rId1"/>
  </p:sldMasterIdLst>
  <p:sldIdLst>
    <p:sldId id="256" r:id="rId2"/>
    <p:sldId id="279" r:id="rId3"/>
    <p:sldId id="301" r:id="rId4"/>
    <p:sldId id="282" r:id="rId5"/>
    <p:sldId id="284" r:id="rId6"/>
    <p:sldId id="289" r:id="rId7"/>
    <p:sldId id="300" r:id="rId8"/>
    <p:sldId id="280" r:id="rId9"/>
    <p:sldId id="283" r:id="rId10"/>
    <p:sldId id="285" r:id="rId11"/>
    <p:sldId id="287" r:id="rId12"/>
    <p:sldId id="286" r:id="rId13"/>
    <p:sldId id="274" r:id="rId14"/>
    <p:sldId id="290" r:id="rId15"/>
    <p:sldId id="299" r:id="rId16"/>
    <p:sldId id="291" r:id="rId17"/>
    <p:sldId id="292" r:id="rId18"/>
    <p:sldId id="294" r:id="rId19"/>
    <p:sldId id="295" r:id="rId20"/>
    <p:sldId id="296" r:id="rId21"/>
    <p:sldId id="297" r:id="rId22"/>
    <p:sldId id="293" r:id="rId23"/>
    <p:sldId id="311" r:id="rId24"/>
    <p:sldId id="302" r:id="rId25"/>
    <p:sldId id="304" r:id="rId26"/>
    <p:sldId id="303" r:id="rId27"/>
    <p:sldId id="305" r:id="rId28"/>
    <p:sldId id="306" r:id="rId29"/>
    <p:sldId id="307" r:id="rId30"/>
    <p:sldId id="308" r:id="rId31"/>
    <p:sldId id="309" r:id="rId32"/>
    <p:sldId id="310" r:id="rId33"/>
    <p:sldId id="312" r:id="rId34"/>
    <p:sldId id="313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221"/>
    <a:srgbClr val="B5B4E8"/>
    <a:srgbClr val="8283EE"/>
    <a:srgbClr val="F9F8F1"/>
    <a:srgbClr val="424471"/>
    <a:srgbClr val="ECE9E9"/>
    <a:srgbClr val="283A21"/>
    <a:srgbClr val="0C2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3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3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6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8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5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4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8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4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5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0" r:id="rId6"/>
    <p:sldLayoutId id="2147483786" r:id="rId7"/>
    <p:sldLayoutId id="2147483787" r:id="rId8"/>
    <p:sldLayoutId id="2147483788" r:id="rId9"/>
    <p:sldLayoutId id="2147483789" r:id="rId10"/>
    <p:sldLayoutId id="214748379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3" descr="Green plant">
            <a:extLst>
              <a:ext uri="{FF2B5EF4-FFF2-40B4-BE49-F238E27FC236}">
                <a16:creationId xmlns:a16="http://schemas.microsoft.com/office/drawing/2014/main" id="{DC6FBBF9-1A2E-D672-6BB1-8131562F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5285" r="-1" b="123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59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0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0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72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66DEE47-87F5-8D63-A1BF-B778D3A83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4" y="731041"/>
            <a:ext cx="10191942" cy="5237006"/>
          </a:xfrm>
        </p:spPr>
        <p:txBody>
          <a:bodyPr>
            <a:normAutofit fontScale="90000"/>
          </a:bodyPr>
          <a:lstStyle/>
          <a:p>
            <a:r>
              <a:rPr lang="sl-SI" sz="8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PERSPEKTIVA</a:t>
            </a:r>
            <a:br>
              <a:rPr lang="sl-SI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l-SI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l-SI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ZRAČNA               BARVNA</a:t>
            </a:r>
          </a:p>
        </p:txBody>
      </p:sp>
      <p:grpSp>
        <p:nvGrpSpPr>
          <p:cNvPr id="92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Puščica: dol 5">
            <a:extLst>
              <a:ext uri="{FF2B5EF4-FFF2-40B4-BE49-F238E27FC236}">
                <a16:creationId xmlns:a16="http://schemas.microsoft.com/office/drawing/2014/main" id="{EC03FFA6-7367-876B-25C9-4A581AE78B8F}"/>
              </a:ext>
            </a:extLst>
          </p:cNvPr>
          <p:cNvSpPr/>
          <p:nvPr/>
        </p:nvSpPr>
        <p:spPr>
          <a:xfrm rot="20223196">
            <a:off x="7742911" y="3086024"/>
            <a:ext cx="490221" cy="166082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uščica: dol 7">
            <a:extLst>
              <a:ext uri="{FF2B5EF4-FFF2-40B4-BE49-F238E27FC236}">
                <a16:creationId xmlns:a16="http://schemas.microsoft.com/office/drawing/2014/main" id="{1A05C817-4900-752D-97EB-24CDA67E41FB}"/>
              </a:ext>
            </a:extLst>
          </p:cNvPr>
          <p:cNvSpPr/>
          <p:nvPr/>
        </p:nvSpPr>
        <p:spPr>
          <a:xfrm rot="1386482">
            <a:off x="3390577" y="3052200"/>
            <a:ext cx="490221" cy="166082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704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A2B6C69-0054-57BF-C7F9-9E243FAF8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91" r="5167"/>
          <a:stretch/>
        </p:blipFill>
        <p:spPr>
          <a:xfrm>
            <a:off x="7829550" y="375841"/>
            <a:ext cx="4095750" cy="610631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00964EF-007E-FE45-F76D-F6108F9B7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3" y="676274"/>
            <a:ext cx="7338481" cy="55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0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C443DFE-F40B-F857-275F-A45CDC813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87" y="178366"/>
            <a:ext cx="8124825" cy="6287068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69D489A-8D55-332D-AD27-76A702EA7790}"/>
              </a:ext>
            </a:extLst>
          </p:cNvPr>
          <p:cNvSpPr txBox="1"/>
          <p:nvPr/>
        </p:nvSpPr>
        <p:spPr>
          <a:xfrm>
            <a:off x="3045618" y="6488668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Poker Game (1894) by Cassius Coolidge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89754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F26D3E-EFC2-6BF1-93F2-7BE06FF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77"/>
            <a:ext cx="10515600" cy="1003177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Zračna in barvna perspektiva?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02FD2CC8-95E3-0990-76E4-1535D2CB6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931" y="1186431"/>
            <a:ext cx="6768137" cy="53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2E5A84-BF06-2627-6171-D98F1F42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25" y="240833"/>
            <a:ext cx="11213255" cy="664685"/>
          </a:xfrm>
        </p:spPr>
        <p:txBody>
          <a:bodyPr>
            <a:noAutofit/>
          </a:bodyPr>
          <a:lstStyle/>
          <a:p>
            <a:r>
              <a:rPr lang="sl-SI" sz="3600" dirty="0"/>
              <a:t>Likovna naloga: </a:t>
            </a:r>
            <a:r>
              <a:rPr lang="pl-PL" sz="2800" dirty="0"/>
              <a:t>Znana umetniška dela v sodobni preobleki</a:t>
            </a:r>
            <a:endParaRPr lang="sl-SI" sz="36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7724ED8-481C-ADE2-7E76-AE7D67FE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68" y="1074198"/>
            <a:ext cx="11650466" cy="31072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+mj-lt"/>
              </a:rPr>
              <a:t>Izberi znano umetniško delo in ga poišči na </a:t>
            </a:r>
            <a:r>
              <a:rPr lang="sl-SI" sz="2000" dirty="0" err="1">
                <a:latin typeface="+mj-lt"/>
              </a:rPr>
              <a:t>googlu</a:t>
            </a:r>
            <a:r>
              <a:rPr lang="sl-SI" sz="2000" dirty="0"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+mj-lt"/>
              </a:rPr>
              <a:t>Razmisli, kako bi to znano likovno delo posodobil, da bi bilo bolj primerno za sodobne čase – na primer: figuri lahko spremeniš obleko, frizuro, prostor, v rokah narišeš novi </a:t>
            </a:r>
            <a:r>
              <a:rPr lang="sl-SI" sz="2000" dirty="0" err="1">
                <a:latin typeface="+mj-lt"/>
              </a:rPr>
              <a:t>Iphone</a:t>
            </a:r>
            <a:r>
              <a:rPr lang="sl-SI" sz="2000" dirty="0">
                <a:latin typeface="+mj-lt"/>
              </a:rPr>
              <a:t>, v ušesih pa slušalke </a:t>
            </a:r>
            <a:r>
              <a:rPr lang="sl-SI" sz="2000" dirty="0" err="1">
                <a:latin typeface="+mj-lt"/>
              </a:rPr>
              <a:t>itd</a:t>
            </a:r>
            <a:r>
              <a:rPr lang="sl-SI" sz="2000" dirty="0">
                <a:latin typeface="+mj-lt"/>
              </a:rPr>
              <a:t>… uporabi svojo domišljijo.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10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000" dirty="0">
                <a:latin typeface="+mj-lt"/>
              </a:rPr>
              <a:t>Danes boš izdelal/a skico, naslednjič pa se bomo lotili barvanja.</a:t>
            </a:r>
          </a:p>
          <a:p>
            <a:pPr marL="0" indent="0">
              <a:buNone/>
            </a:pPr>
            <a:r>
              <a:rPr lang="sl-SI" sz="2000" dirty="0">
                <a:latin typeface="+mj-lt"/>
              </a:rPr>
              <a:t>            ko boš slikal, upoštevaj </a:t>
            </a:r>
            <a:r>
              <a:rPr lang="sl-SI" sz="2000" b="1" dirty="0">
                <a:latin typeface="+mj-lt"/>
              </a:rPr>
              <a:t>ZRAČNO</a:t>
            </a:r>
            <a:r>
              <a:rPr lang="sl-SI" sz="2000" dirty="0">
                <a:latin typeface="+mj-lt"/>
              </a:rPr>
              <a:t> ali </a:t>
            </a:r>
            <a:r>
              <a:rPr lang="sl-SI" sz="2000" b="1" dirty="0">
                <a:latin typeface="+mj-lt"/>
              </a:rPr>
              <a:t>BARVNO PERSPEKTIVO </a:t>
            </a:r>
            <a:r>
              <a:rPr lang="sl-SI" sz="2000" dirty="0">
                <a:latin typeface="+mj-lt"/>
              </a:rPr>
              <a:t>(lahko obe).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9419BBB-A51F-9112-7C60-27D1E063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6" b="50000"/>
          <a:stretch/>
        </p:blipFill>
        <p:spPr>
          <a:xfrm>
            <a:off x="270767" y="4181475"/>
            <a:ext cx="11650466" cy="249555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44B9E01-D0E2-1818-5E22-5312105B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5" y="3504828"/>
            <a:ext cx="359565" cy="2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54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B65B253A-CFD6-7100-9D6B-06A9F2230A84}"/>
              </a:ext>
            </a:extLst>
          </p:cNvPr>
          <p:cNvSpPr txBox="1">
            <a:spLocks/>
          </p:cNvSpPr>
          <p:nvPr/>
        </p:nvSpPr>
        <p:spPr>
          <a:xfrm>
            <a:off x="412646" y="122184"/>
            <a:ext cx="5291787" cy="392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b="0" i="0" u="none" strike="noStrike" kern="1200" cap="none" spc="0" normalizeH="0" baseline="0" noProof="0" dirty="0" err="1">
                <a:ln>
                  <a:noFill/>
                </a:ln>
                <a:solidFill>
                  <a:srgbClr val="413024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Caspar</a:t>
            </a:r>
            <a:r>
              <a:rPr kumimoji="0" lang="sl-SI" b="0" i="0" u="none" strike="noStrike" kern="1200" cap="none" spc="0" normalizeH="0" baseline="0" noProof="0" dirty="0">
                <a:ln>
                  <a:noFill/>
                </a:ln>
                <a:solidFill>
                  <a:srgbClr val="413024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 David Friedrich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10E141-97CB-5F43-8933-AECB5098E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32" y="20236"/>
            <a:ext cx="5350845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1D88C3A-65FC-A864-1E7D-3825D4DB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1" y="570345"/>
            <a:ext cx="4814135" cy="61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4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054BFE8-A874-09A6-DAAA-4E39E7895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550" y="135350"/>
            <a:ext cx="8724900" cy="65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BA92BCD8-15A2-DCC1-7140-67B60C8E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80" y="182362"/>
            <a:ext cx="6401910" cy="350298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000" dirty="0"/>
              <a:t>SALVADOR DALI: „THE PRESISTENCE OF MEMORY“</a:t>
            </a:r>
          </a:p>
        </p:txBody>
      </p:sp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FF0046A2-F3D2-8291-F51D-39AE26B41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21" y="625064"/>
            <a:ext cx="7828427" cy="593842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0B126DF-0680-030D-214D-D85AACC4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599" y="625063"/>
            <a:ext cx="4028780" cy="59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69A57C5-D306-9F8D-3CA7-AD4FF068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95" y="103344"/>
            <a:ext cx="6657409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9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4019900F-F2E7-7A4E-7073-A37BF7245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60" y="173921"/>
            <a:ext cx="5291787" cy="3921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l-SI" sz="1800" dirty="0"/>
              <a:t>FRIDA KAHLO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F768145-16BE-3139-660A-BB076492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647700"/>
            <a:ext cx="91725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3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9B492C12-1207-E1BA-D5A7-4CAB6FB2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3" y="463445"/>
            <a:ext cx="5291787" cy="4207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l-SI" sz="1800" dirty="0"/>
              <a:t>JEAN-FRANÇOIS MILLET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FB9C5E2-329A-5060-3C17-12B64566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9" y="1219200"/>
            <a:ext cx="6064220" cy="46101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F16A80A-4F4D-9DFD-1EED-0E8B8AC0C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29" y="1335272"/>
            <a:ext cx="5976671" cy="43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60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7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7B0BE15-DBBA-1265-531D-D269683D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47" y="467964"/>
            <a:ext cx="6581014" cy="897510"/>
          </a:xfrm>
          <a:ln w="28575">
            <a:solidFill>
              <a:srgbClr val="B5B4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dirty="0">
                <a:latin typeface="+mj-lt"/>
              </a:rPr>
              <a:t>ZRAČNA PERSPEKTIVA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BEF89C-C3D0-3152-6374-39204715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3" y="1810259"/>
            <a:ext cx="6889434" cy="3728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b="1" dirty="0">
                <a:latin typeface="+mj-lt"/>
              </a:rPr>
              <a:t>BLIŽNJI PREDMETI </a:t>
            </a:r>
            <a:r>
              <a:rPr lang="sl-SI" sz="1800" dirty="0">
                <a:latin typeface="+mj-lt"/>
              </a:rPr>
              <a:t>so</a:t>
            </a:r>
            <a:r>
              <a:rPr lang="sl-SI" sz="1800" b="1" dirty="0">
                <a:latin typeface="+mj-lt"/>
              </a:rPr>
              <a:t> </a:t>
            </a:r>
            <a:r>
              <a:rPr lang="sl-SI" sz="1800" dirty="0">
                <a:latin typeface="+mj-lt"/>
              </a:rPr>
              <a:t>naslikani z bolj </a:t>
            </a:r>
            <a:r>
              <a:rPr lang="sl-SI" sz="1800" b="1" dirty="0">
                <a:latin typeface="+mj-lt"/>
              </a:rPr>
              <a:t>nasičenimi barvami.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>
                <a:latin typeface="+mj-lt"/>
              </a:rPr>
              <a:t>vidni so detajli, obrisi, teksture,…</a:t>
            </a:r>
          </a:p>
          <a:p>
            <a:pPr>
              <a:buFontTx/>
              <a:buChar char="-"/>
            </a:pPr>
            <a:endParaRPr lang="sl-SI" sz="1800" b="1" dirty="0">
              <a:latin typeface="+mj-lt"/>
            </a:endParaRPr>
          </a:p>
          <a:p>
            <a:pPr>
              <a:buFontTx/>
              <a:buChar char="-"/>
            </a:pPr>
            <a:endParaRPr lang="sl-SI" sz="1800" b="1" dirty="0">
              <a:latin typeface="+mj-lt"/>
            </a:endParaRPr>
          </a:p>
          <a:p>
            <a:pPr marL="0" indent="0">
              <a:buNone/>
            </a:pPr>
            <a:r>
              <a:rPr lang="sl-SI" sz="1800" b="1" dirty="0">
                <a:latin typeface="+mj-lt"/>
              </a:rPr>
              <a:t>ODDALJENI PREDMETI </a:t>
            </a:r>
            <a:r>
              <a:rPr lang="sl-SI" sz="1800" dirty="0">
                <a:latin typeface="+mj-lt"/>
              </a:rPr>
              <a:t>so naslikani z </a:t>
            </a:r>
            <a:r>
              <a:rPr lang="sl-SI" sz="1800" b="1" dirty="0">
                <a:latin typeface="+mj-lt"/>
              </a:rPr>
              <a:t>bledimi, sivimi, modrikastimi toni.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>
                <a:latin typeface="+mj-lt"/>
              </a:rPr>
              <a:t>naslikani so brez detajlov, tekstur, obrisov, jasnih linij.</a:t>
            </a:r>
          </a:p>
          <a:p>
            <a:pPr>
              <a:buFontTx/>
              <a:buChar char="-"/>
            </a:pPr>
            <a:endParaRPr lang="sl-SI" sz="18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7218CD2-302C-0209-0A08-8482BB0D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2" r="21347" b="-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7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9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D9EF635-4ED0-931F-E3A2-E9B5A0DBA596}"/>
              </a:ext>
            </a:extLst>
          </p:cNvPr>
          <p:cNvSpPr txBox="1"/>
          <p:nvPr/>
        </p:nvSpPr>
        <p:spPr>
          <a:xfrm>
            <a:off x="7042397" y="6125457"/>
            <a:ext cx="3884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The Oxbow (1836) by Thomas Cole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977787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1E745CF-3995-D5D2-0695-C758D0FD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7" y="55781"/>
            <a:ext cx="4672339" cy="679111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D8FD09E-F8E9-F5EE-7090-D4C2112C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69839" y="896694"/>
            <a:ext cx="6817887" cy="50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7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6CC88415-4586-B559-CAAA-E05B259B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2" y="26398"/>
            <a:ext cx="5291787" cy="810446"/>
          </a:xfrm>
        </p:spPr>
        <p:txBody>
          <a:bodyPr anchor="ctr">
            <a:normAutofit/>
          </a:bodyPr>
          <a:lstStyle/>
          <a:p>
            <a:pPr algn="ctr"/>
            <a:r>
              <a:rPr lang="sl-SI" sz="1800" dirty="0"/>
              <a:t>RENE MAGRITTE: „THE SON OF MAN“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A6657CB-DE91-7960-F764-D5704E3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31" y="668641"/>
            <a:ext cx="4677790" cy="606553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78ECD8-70B8-48A4-0E56-FDEDE31E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40" y="563161"/>
            <a:ext cx="5715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AAB5313-1D54-8CA5-6033-D46CAA84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" y="1028700"/>
            <a:ext cx="6076659" cy="4841072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BE1D756-F95A-AE49-0C68-F6DA95E18BA1}"/>
              </a:ext>
            </a:extLst>
          </p:cNvPr>
          <p:cNvSpPr txBox="1">
            <a:spLocks/>
          </p:cNvSpPr>
          <p:nvPr/>
        </p:nvSpPr>
        <p:spPr>
          <a:xfrm>
            <a:off x="331033" y="246009"/>
            <a:ext cx="5291787" cy="810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32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413024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VINCENT  VAN GOGH: „THE STARRY NIGHT“</a:t>
            </a: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413024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BA2C411-F19D-2572-46FF-CD0EF697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040" y="895350"/>
            <a:ext cx="5715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6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E2F51ED5-A594-1460-ED93-73157C3F1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282" y="1523152"/>
            <a:ext cx="5701759" cy="897510"/>
          </a:xfrm>
          <a:ln w="28575">
            <a:solidFill>
              <a:srgbClr val="B5B4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sz="3600" dirty="0">
                <a:latin typeface="+mj-lt"/>
              </a:rPr>
              <a:t>ZRAČNA PERSPEKTIVA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12727A2C-A649-D553-8B41-175E61BDF760}"/>
              </a:ext>
            </a:extLst>
          </p:cNvPr>
          <p:cNvSpPr txBox="1">
            <a:spLocks/>
          </p:cNvSpPr>
          <p:nvPr/>
        </p:nvSpPr>
        <p:spPr>
          <a:xfrm>
            <a:off x="8496166" y="1083075"/>
            <a:ext cx="3621854" cy="13375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600" dirty="0">
                <a:latin typeface="+mj-lt"/>
              </a:rPr>
              <a:t>BARVNA </a:t>
            </a:r>
          </a:p>
          <a:p>
            <a:pPr algn="ctr"/>
            <a:r>
              <a:rPr lang="sl-SI" sz="3600" dirty="0">
                <a:latin typeface="+mj-lt"/>
              </a:rPr>
              <a:t>PERSPEKTIVA</a:t>
            </a: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2FBD815B-6771-505D-7D38-4AA3DF3E659E}"/>
              </a:ext>
            </a:extLst>
          </p:cNvPr>
          <p:cNvSpPr txBox="1">
            <a:spLocks/>
          </p:cNvSpPr>
          <p:nvPr/>
        </p:nvSpPr>
        <p:spPr>
          <a:xfrm>
            <a:off x="8496166" y="2588324"/>
            <a:ext cx="3621854" cy="3003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venir Next LT Pro" panose="020B0504020202020204" pitchFamily="34" charset="0"/>
              <a:buNone/>
            </a:pPr>
            <a:r>
              <a:rPr lang="sl-SI" sz="1800" dirty="0">
                <a:latin typeface="+mj-lt"/>
              </a:rPr>
              <a:t>so</a:t>
            </a:r>
            <a:r>
              <a:rPr lang="sl-SI" sz="1800" b="1" dirty="0">
                <a:latin typeface="+mj-lt"/>
              </a:rPr>
              <a:t> </a:t>
            </a:r>
            <a:r>
              <a:rPr lang="sl-SI" sz="1800" dirty="0">
                <a:latin typeface="+mj-lt"/>
              </a:rPr>
              <a:t>naslikani v </a:t>
            </a:r>
            <a:r>
              <a:rPr lang="sl-SI" sz="1800" b="1" dirty="0">
                <a:solidFill>
                  <a:srgbClr val="E45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toplih barvah</a:t>
            </a:r>
            <a:r>
              <a:rPr lang="sl-SI" sz="1800" dirty="0">
                <a:latin typeface="+mj-lt"/>
              </a:rPr>
              <a:t>.</a:t>
            </a:r>
          </a:p>
          <a:p>
            <a:pPr marL="0" indent="0">
              <a:buFont typeface="Avenir Next LT Pro" panose="020B0504020202020204" pitchFamily="34" charset="0"/>
              <a:buNone/>
            </a:pPr>
            <a:endParaRPr lang="sl-SI" sz="1800" dirty="0">
              <a:latin typeface="+mj-lt"/>
            </a:endParaRPr>
          </a:p>
          <a:p>
            <a:pPr marL="0" indent="0">
              <a:buFont typeface="Avenir Next LT Pro" panose="020B0504020202020204" pitchFamily="34" charset="0"/>
              <a:buNone/>
            </a:pPr>
            <a:endParaRPr lang="sl-SI" sz="1800" dirty="0">
              <a:latin typeface="+mj-lt"/>
            </a:endParaRPr>
          </a:p>
          <a:p>
            <a:pPr marL="0" indent="0" algn="ctr">
              <a:buNone/>
            </a:pPr>
            <a:endParaRPr lang="sl-SI" sz="1800" b="1" dirty="0">
              <a:latin typeface="+mj-lt"/>
            </a:endParaRPr>
          </a:p>
          <a:p>
            <a:pPr marL="0" indent="0">
              <a:buFont typeface="Avenir Next LT Pro" panose="020B0504020202020204" pitchFamily="34" charset="0"/>
              <a:buNone/>
            </a:pPr>
            <a:r>
              <a:rPr lang="sl-SI" sz="1800" dirty="0">
                <a:latin typeface="+mj-lt"/>
              </a:rPr>
              <a:t>so naslikani v </a:t>
            </a:r>
            <a:r>
              <a:rPr lang="sl-SI" sz="1800" b="1" dirty="0">
                <a:solidFill>
                  <a:srgbClr val="8283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hladnih barvah</a:t>
            </a:r>
            <a:r>
              <a:rPr lang="sl-SI" sz="1800" dirty="0">
                <a:latin typeface="+mj-lt"/>
              </a:rPr>
              <a:t>.</a:t>
            </a:r>
          </a:p>
          <a:p>
            <a:pPr algn="ctr">
              <a:buFontTx/>
              <a:buChar char="-"/>
            </a:pPr>
            <a:endParaRPr lang="sl-SI" sz="2000" b="1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878FDF4-1659-3BF9-EB23-A62BE6A4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68" y="2610916"/>
            <a:ext cx="2362829" cy="43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8BCE3C3-E7BD-785F-AA6B-F8B7F8BEA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856" y="4318994"/>
            <a:ext cx="2764706" cy="42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11EAF99E-37C4-A462-82F5-BA8ADE782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416" y="2588324"/>
            <a:ext cx="6115493" cy="30031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>
                <a:latin typeface="+mj-lt"/>
              </a:rPr>
              <a:t>naslikani z bolj </a:t>
            </a:r>
            <a:r>
              <a:rPr lang="sl-SI" sz="1800" b="1" dirty="0">
                <a:latin typeface="+mj-lt"/>
              </a:rPr>
              <a:t>nasičenimi barvami.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>
                <a:latin typeface="+mj-lt"/>
              </a:rPr>
              <a:t>vidni so detajli, obrisi, teksture,…</a:t>
            </a:r>
          </a:p>
          <a:p>
            <a:pPr>
              <a:buFontTx/>
              <a:buChar char="-"/>
            </a:pPr>
            <a:endParaRPr lang="sl-SI" sz="1800" b="1" dirty="0">
              <a:latin typeface="+mj-lt"/>
            </a:endParaRPr>
          </a:p>
          <a:p>
            <a:pPr>
              <a:buFontTx/>
              <a:buChar char="-"/>
            </a:pPr>
            <a:endParaRPr lang="sl-SI" sz="1800" b="1" dirty="0">
              <a:latin typeface="+mj-lt"/>
            </a:endParaRPr>
          </a:p>
          <a:p>
            <a:pPr marL="0" indent="0">
              <a:buNone/>
            </a:pPr>
            <a:r>
              <a:rPr lang="sl-SI" sz="1800" dirty="0">
                <a:latin typeface="+mj-lt"/>
              </a:rPr>
              <a:t>so naslikani z </a:t>
            </a:r>
            <a:r>
              <a:rPr lang="sl-SI" sz="1800" b="1" dirty="0">
                <a:latin typeface="+mj-lt"/>
              </a:rPr>
              <a:t>bledimi, sivimi, modrikastimi toni.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800" dirty="0">
                <a:latin typeface="+mj-lt"/>
              </a:rPr>
              <a:t>naslikani so brez detajlov, tekstur, obrisov, jasnih linij.</a:t>
            </a:r>
          </a:p>
          <a:p>
            <a:pPr>
              <a:buFontTx/>
              <a:buChar char="-"/>
            </a:pPr>
            <a:endParaRPr lang="sl-SI" sz="1800" b="1" dirty="0"/>
          </a:p>
        </p:txBody>
      </p:sp>
    </p:spTree>
    <p:extLst>
      <p:ext uri="{BB962C8B-B14F-4D97-AF65-F5344CB8AC3E}">
        <p14:creationId xmlns:p14="http://schemas.microsoft.com/office/powerpoint/2010/main" val="4138549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4F9BB73-DF57-B3FE-5324-A0A9BED0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835757" y="-942975"/>
            <a:ext cx="6520486" cy="87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74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31BBDE3-691B-861A-2E52-9AA63F47F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293" y="400050"/>
            <a:ext cx="11115413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1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E43540A-004F-D0CB-DD86-9E4FE0EF6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773419" y="-1281067"/>
            <a:ext cx="6645162" cy="94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52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C340897-D74B-BBE9-846A-D6805FEAC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40625" y="-573682"/>
            <a:ext cx="6762713" cy="80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0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37A0EE2-1B8E-0B87-8ACB-D9CEB443B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795587" y="-2431925"/>
            <a:ext cx="6600825" cy="11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80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32D8BE99-B9D7-B327-C70C-B4A59B278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755484" y="-828087"/>
            <a:ext cx="6681031" cy="8514174"/>
          </a:xfrm>
        </p:spPr>
      </p:pic>
    </p:spTree>
    <p:extLst>
      <p:ext uri="{BB962C8B-B14F-4D97-AF65-F5344CB8AC3E}">
        <p14:creationId xmlns:p14="http://schemas.microsoft.com/office/powerpoint/2010/main" val="160566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B6B90D9-DE86-DE21-7A1D-5B0BEF16F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577" y="590550"/>
            <a:ext cx="10368845" cy="58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94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FE8EE8A-3B62-7326-3B19-49E98D76E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755600" y="-698202"/>
            <a:ext cx="6683979" cy="82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0C20187-4882-4B93-0410-248EFDE07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5305" y="60165"/>
            <a:ext cx="5333245" cy="673766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6826962-CA9F-F0AA-C109-D098BCC7F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-2"/>
            <a:ext cx="5130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5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20DE475-0505-1991-FFB0-11B7D5940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417" y="87312"/>
            <a:ext cx="8911166" cy="66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28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60D5E93-FCE8-4D72-A5CC-A3CF56AFB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67000" y="-1681284"/>
            <a:ext cx="6858000" cy="102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40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3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4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mo daleč stran od tam, kjer bi morali biti - Svet kapitala">
            <a:extLst>
              <a:ext uri="{FF2B5EF4-FFF2-40B4-BE49-F238E27FC236}">
                <a16:creationId xmlns:a16="http://schemas.microsoft.com/office/drawing/2014/main" id="{22A57E0C-F31A-F632-67C5-87474A2D8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"/>
          <a:stretch/>
        </p:blipFill>
        <p:spPr bwMode="auto">
          <a:xfrm>
            <a:off x="20" y="10"/>
            <a:ext cx="12188932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64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74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076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79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70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124C5EF-B29A-087D-81FC-51A2B419C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437" y="126337"/>
            <a:ext cx="8239125" cy="637888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C3D3E3F-AD9D-B962-CC47-F4B7F8A51529}"/>
              </a:ext>
            </a:extLst>
          </p:cNvPr>
          <p:cNvSpPr txBox="1"/>
          <p:nvPr/>
        </p:nvSpPr>
        <p:spPr>
          <a:xfrm>
            <a:off x="2828439" y="6519446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600" dirty="0"/>
              <a:t>Anton </a:t>
            </a:r>
            <a:r>
              <a:rPr lang="sl-SI" sz="1600" dirty="0" err="1"/>
              <a:t>Karinger</a:t>
            </a:r>
            <a:r>
              <a:rPr lang="sl-SI" sz="1600" dirty="0"/>
              <a:t>: Triglav iz Bohinja (19. stoletje)</a:t>
            </a:r>
          </a:p>
        </p:txBody>
      </p:sp>
    </p:spTree>
    <p:extLst>
      <p:ext uri="{BB962C8B-B14F-4D97-AF65-F5344CB8AC3E}">
        <p14:creationId xmlns:p14="http://schemas.microsoft.com/office/powerpoint/2010/main" val="273907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D25F399-290E-F89F-BE11-6E57BA917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675" y="86111"/>
            <a:ext cx="4314825" cy="642600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AA7B1E7-C7B7-C912-EEB3-CA9D71A3180D}"/>
              </a:ext>
            </a:extLst>
          </p:cNvPr>
          <p:cNvSpPr txBox="1"/>
          <p:nvPr/>
        </p:nvSpPr>
        <p:spPr>
          <a:xfrm>
            <a:off x="828675" y="6519446"/>
            <a:ext cx="4314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600" dirty="0"/>
              <a:t>Leonardo da Vinci: </a:t>
            </a:r>
            <a:r>
              <a:rPr lang="sl-SI" sz="1600" dirty="0" err="1"/>
              <a:t>Mona</a:t>
            </a:r>
            <a:r>
              <a:rPr lang="sl-SI" sz="1600" dirty="0"/>
              <a:t> Liza</a:t>
            </a:r>
          </a:p>
        </p:txBody>
      </p:sp>
      <p:pic>
        <p:nvPicPr>
          <p:cNvPr id="6" name="Označba mesta vsebine 3">
            <a:extLst>
              <a:ext uri="{FF2B5EF4-FFF2-40B4-BE49-F238E27FC236}">
                <a16:creationId xmlns:a16="http://schemas.microsoft.com/office/drawing/2014/main" id="{8C489C94-C616-A8DA-F206-E3B351A47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0365"/>
          <a:stretch/>
        </p:blipFill>
        <p:spPr>
          <a:xfrm>
            <a:off x="5670607" y="808085"/>
            <a:ext cx="5902093" cy="52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959CC08-D95D-AD0A-89F2-21A0B5944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042" y="521100"/>
            <a:ext cx="11045916" cy="590550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8A5E6A5-ECA6-750E-3FE8-488AEF90B2F4}"/>
              </a:ext>
            </a:extLst>
          </p:cNvPr>
          <p:cNvSpPr txBox="1"/>
          <p:nvPr/>
        </p:nvSpPr>
        <p:spPr>
          <a:xfrm>
            <a:off x="3045619" y="6489586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Rainy Day, Boston (1885) by Childe Hassam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88944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9CB98CD-1CF0-B1FE-1D71-6E77B16B1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925" y="120021"/>
            <a:ext cx="8334149" cy="6465557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64EF3BC-AB4C-1270-F4D1-432BE518FEC0}"/>
              </a:ext>
            </a:extLst>
          </p:cNvPr>
          <p:cNvSpPr txBox="1"/>
          <p:nvPr/>
        </p:nvSpPr>
        <p:spPr>
          <a:xfrm>
            <a:off x="4603973" y="6543409"/>
            <a:ext cx="2746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Salvador Dali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6108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0BE15-DBBA-1265-531D-D269683D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855" y="279926"/>
            <a:ext cx="6746289" cy="672099"/>
          </a:xfrm>
          <a:solidFill>
            <a:srgbClr val="F9F8F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dirty="0">
                <a:latin typeface="+mj-lt"/>
              </a:rPr>
              <a:t>BARVNA PERSPEKTIVA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1BEF89C-C3D0-3152-6374-39204715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506"/>
            <a:ext cx="10515600" cy="13405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2000" b="1" dirty="0">
                <a:latin typeface="+mj-lt"/>
              </a:rPr>
              <a:t>BLIŽNJI PREDMETI </a:t>
            </a:r>
            <a:r>
              <a:rPr lang="sl-SI" sz="2000" dirty="0">
                <a:latin typeface="+mj-lt"/>
              </a:rPr>
              <a:t>so</a:t>
            </a:r>
            <a:r>
              <a:rPr lang="sl-SI" sz="2000" b="1" dirty="0">
                <a:latin typeface="+mj-lt"/>
              </a:rPr>
              <a:t> </a:t>
            </a:r>
            <a:r>
              <a:rPr lang="sl-SI" sz="2000" dirty="0">
                <a:latin typeface="+mj-lt"/>
              </a:rPr>
              <a:t>naslikani v </a:t>
            </a:r>
            <a:r>
              <a:rPr lang="sl-SI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toplih barvah</a:t>
            </a:r>
            <a:r>
              <a:rPr lang="sl-SI" sz="2000" dirty="0">
                <a:latin typeface="+mj-lt"/>
              </a:rPr>
              <a:t>.</a:t>
            </a:r>
          </a:p>
          <a:p>
            <a:pPr algn="ctr">
              <a:buFontTx/>
              <a:buChar char="-"/>
            </a:pPr>
            <a:endParaRPr lang="sl-SI" sz="800" b="1" dirty="0">
              <a:latin typeface="+mj-lt"/>
            </a:endParaRPr>
          </a:p>
          <a:p>
            <a:pPr marL="0" indent="0" algn="ctr">
              <a:buNone/>
            </a:pPr>
            <a:r>
              <a:rPr lang="sl-SI" sz="2000" b="1" dirty="0">
                <a:latin typeface="+mj-lt"/>
              </a:rPr>
              <a:t>ODDALJENI PREDMETI </a:t>
            </a:r>
            <a:r>
              <a:rPr lang="sl-SI" sz="2000" dirty="0">
                <a:latin typeface="+mj-lt"/>
              </a:rPr>
              <a:t>so naslikani v </a:t>
            </a:r>
            <a:r>
              <a:rPr lang="sl-SI" sz="2000" dirty="0">
                <a:solidFill>
                  <a:srgbClr val="8283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hladnih barvah</a:t>
            </a:r>
            <a:r>
              <a:rPr lang="sl-SI" sz="2000" dirty="0">
                <a:latin typeface="+mj-lt"/>
              </a:rPr>
              <a:t>.</a:t>
            </a:r>
          </a:p>
          <a:p>
            <a:pPr algn="ctr">
              <a:buFontTx/>
              <a:buChar char="-"/>
            </a:pPr>
            <a:endParaRPr lang="sl-SI" sz="20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2382DD-112E-E979-AC83-B9353874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77" y="2610035"/>
            <a:ext cx="8339646" cy="389878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0C9D571-43C8-6D93-AAF8-D33852FC4DF5}"/>
              </a:ext>
            </a:extLst>
          </p:cNvPr>
          <p:cNvSpPr txBox="1"/>
          <p:nvPr/>
        </p:nvSpPr>
        <p:spPr>
          <a:xfrm>
            <a:off x="2912269" y="6508820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600" dirty="0"/>
              <a:t>Vincent van </a:t>
            </a:r>
            <a:r>
              <a:rPr lang="sl-SI" sz="1600" dirty="0" err="1"/>
              <a:t>Gogh</a:t>
            </a:r>
            <a:r>
              <a:rPr lang="sl-SI" sz="1600" dirty="0"/>
              <a:t>, Žitno polje z vranami, 1890</a:t>
            </a:r>
          </a:p>
        </p:txBody>
      </p:sp>
    </p:spTree>
    <p:extLst>
      <p:ext uri="{BB962C8B-B14F-4D97-AF65-F5344CB8AC3E}">
        <p14:creationId xmlns:p14="http://schemas.microsoft.com/office/powerpoint/2010/main" val="323858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B0BE15-DBBA-1265-531D-D269683D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855" y="279926"/>
            <a:ext cx="6746289" cy="672099"/>
          </a:xfrm>
          <a:solidFill>
            <a:srgbClr val="F9F8F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sl-SI" dirty="0"/>
              <a:t>BARVNA PERSPEKTIVA</a:t>
            </a: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DC339B68-6C72-7EB3-E4EB-4CD808665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16" y="1175190"/>
            <a:ext cx="6565160" cy="528290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30CA8BBE-0195-BF0F-8059-BE7C6185AC9D}"/>
              </a:ext>
            </a:extLst>
          </p:cNvPr>
          <p:cNvSpPr txBox="1"/>
          <p:nvPr/>
        </p:nvSpPr>
        <p:spPr>
          <a:xfrm>
            <a:off x="622014" y="6496591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1600" dirty="0"/>
              <a:t>Paul Cezanne – </a:t>
            </a:r>
            <a:r>
              <a:rPr lang="sl-SI" sz="1600" dirty="0" err="1"/>
              <a:t>L’Estaque</a:t>
            </a:r>
            <a:endParaRPr lang="sl-SI" sz="16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75AE866-2539-6B54-BC2B-F65230113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4" y="1175191"/>
            <a:ext cx="4198145" cy="5287336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C8E95AD0-C303-38FB-794C-68A471B0AD15}"/>
              </a:ext>
            </a:extLst>
          </p:cNvPr>
          <p:cNvSpPr txBox="1"/>
          <p:nvPr/>
        </p:nvSpPr>
        <p:spPr>
          <a:xfrm>
            <a:off x="7236294" y="6502482"/>
            <a:ext cx="41981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Vincent Van Gogh</a:t>
            </a:r>
            <a:r>
              <a:rPr lang="sl-SI" sz="1600" dirty="0"/>
              <a:t> – Poletni večer v mestu</a:t>
            </a:r>
          </a:p>
        </p:txBody>
      </p:sp>
    </p:spTree>
    <p:extLst>
      <p:ext uri="{BB962C8B-B14F-4D97-AF65-F5344CB8AC3E}">
        <p14:creationId xmlns:p14="http://schemas.microsoft.com/office/powerpoint/2010/main" val="1094568700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Paket</Template>
  <TotalTime>1134</TotalTime>
  <Words>323</Words>
  <Application>Microsoft Office PowerPoint</Application>
  <PresentationFormat>Širokozaslonsko</PresentationFormat>
  <Paragraphs>51</Paragraphs>
  <Slides>34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2" baseType="lpstr">
      <vt:lpstr>Arial</vt:lpstr>
      <vt:lpstr>Avenir Next LT Pro</vt:lpstr>
      <vt:lpstr>AvenirNext LT Pro Medium</vt:lpstr>
      <vt:lpstr>Bembo</vt:lpstr>
      <vt:lpstr>Sagona Book</vt:lpstr>
      <vt:lpstr>Segoe UI Semilight</vt:lpstr>
      <vt:lpstr>Wingdings</vt:lpstr>
      <vt:lpstr>ExploreVTI</vt:lpstr>
      <vt:lpstr>PERSPEKTIVA   ZRAČNA               BARVNA</vt:lpstr>
      <vt:lpstr>ZRAČNA PERSPEKTIVA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BARVNA PERSPEKTIVA</vt:lpstr>
      <vt:lpstr>BARVNA PERSPEKTIVA</vt:lpstr>
      <vt:lpstr>PowerPointova predstavitev</vt:lpstr>
      <vt:lpstr>PowerPointova predstavitev</vt:lpstr>
      <vt:lpstr>Zračna in barvna perspektiva?</vt:lpstr>
      <vt:lpstr>Likovna naloga: Znana umetniška dela v sodobni preobleki</vt:lpstr>
      <vt:lpstr>PowerPointova predstavitev</vt:lpstr>
      <vt:lpstr>PowerPointova predstavitev</vt:lpstr>
      <vt:lpstr>SALVADOR DALI: „THE PRESISTENCE OF MEMORY“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ZRAČNA PERSPEKTIVA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LIKOVNO SNOVANJE II.</dc:title>
  <dc:creator>Tina Gregorec</dc:creator>
  <cp:lastModifiedBy>Tina Gregorec</cp:lastModifiedBy>
  <cp:revision>75</cp:revision>
  <cp:lastPrinted>2022-11-29T07:52:55Z</cp:lastPrinted>
  <dcterms:created xsi:type="dcterms:W3CDTF">2022-09-04T18:45:05Z</dcterms:created>
  <dcterms:modified xsi:type="dcterms:W3CDTF">2022-12-13T10:13:03Z</dcterms:modified>
</cp:coreProperties>
</file>