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98"/>
  </p:notesMasterIdLst>
  <p:sldIdLst>
    <p:sldId id="258" r:id="rId2"/>
    <p:sldId id="264" r:id="rId3"/>
    <p:sldId id="275" r:id="rId4"/>
    <p:sldId id="274" r:id="rId5"/>
    <p:sldId id="276" r:id="rId6"/>
    <p:sldId id="273" r:id="rId7"/>
    <p:sldId id="272" r:id="rId8"/>
    <p:sldId id="265" r:id="rId9"/>
    <p:sldId id="266" r:id="rId10"/>
    <p:sldId id="267" r:id="rId11"/>
    <p:sldId id="268" r:id="rId12"/>
    <p:sldId id="269" r:id="rId13"/>
    <p:sldId id="278" r:id="rId14"/>
    <p:sldId id="270" r:id="rId15"/>
    <p:sldId id="277" r:id="rId16"/>
    <p:sldId id="279" r:id="rId17"/>
    <p:sldId id="271" r:id="rId18"/>
    <p:sldId id="298" r:id="rId19"/>
    <p:sldId id="299" r:id="rId20"/>
    <p:sldId id="280" r:id="rId21"/>
    <p:sldId id="300" r:id="rId22"/>
    <p:sldId id="301" r:id="rId23"/>
    <p:sldId id="281" r:id="rId24"/>
    <p:sldId id="282" r:id="rId25"/>
    <p:sldId id="283" r:id="rId26"/>
    <p:sldId id="302" r:id="rId27"/>
    <p:sldId id="303" r:id="rId28"/>
    <p:sldId id="304" r:id="rId29"/>
    <p:sldId id="284" r:id="rId30"/>
    <p:sldId id="285" r:id="rId31"/>
    <p:sldId id="286" r:id="rId32"/>
    <p:sldId id="305" r:id="rId33"/>
    <p:sldId id="287" r:id="rId34"/>
    <p:sldId id="288" r:id="rId35"/>
    <p:sldId id="306" r:id="rId36"/>
    <p:sldId id="289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62" r:id="rId91"/>
    <p:sldId id="363" r:id="rId92"/>
    <p:sldId id="364" r:id="rId93"/>
    <p:sldId id="365" r:id="rId94"/>
    <p:sldId id="366" r:id="rId95"/>
    <p:sldId id="367" r:id="rId96"/>
    <p:sldId id="368" r:id="rId9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17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7EBB0-7A22-49B5-BF2E-451D1F1B2F5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2C93B59-B241-4136-89F8-6CF724AAF479}">
      <dgm:prSet phldrT="[besedilo]"/>
      <dgm:spPr/>
      <dgm:t>
        <a:bodyPr/>
        <a:lstStyle/>
        <a:p>
          <a:r>
            <a:rPr lang="sl-SI" dirty="0"/>
            <a:t>Dobavitelji</a:t>
          </a:r>
        </a:p>
        <a:p>
          <a:r>
            <a:rPr lang="sl-SI" dirty="0"/>
            <a:t>(prevozniki, hoteli…)</a:t>
          </a:r>
        </a:p>
      </dgm:t>
    </dgm:pt>
    <dgm:pt modelId="{8C04FF52-6276-4210-A364-542F1256E948}" type="parTrans" cxnId="{D87B5371-CC1A-4624-B3E4-5E7ED624989E}">
      <dgm:prSet/>
      <dgm:spPr/>
      <dgm:t>
        <a:bodyPr/>
        <a:lstStyle/>
        <a:p>
          <a:endParaRPr lang="sl-SI"/>
        </a:p>
      </dgm:t>
    </dgm:pt>
    <dgm:pt modelId="{23B0C665-55B5-4025-93A8-800A6E1A5053}" type="sibTrans" cxnId="{D87B5371-CC1A-4624-B3E4-5E7ED624989E}">
      <dgm:prSet/>
      <dgm:spPr/>
      <dgm:t>
        <a:bodyPr/>
        <a:lstStyle/>
        <a:p>
          <a:endParaRPr lang="sl-SI"/>
        </a:p>
      </dgm:t>
    </dgm:pt>
    <dgm:pt modelId="{3F5E0817-A881-44EF-9A53-2A8A52DCC05A}">
      <dgm:prSet phldrT="[besedilo]"/>
      <dgm:spPr/>
      <dgm:t>
        <a:bodyPr/>
        <a:lstStyle/>
        <a:p>
          <a:r>
            <a:rPr lang="sl-SI" dirty="0"/>
            <a:t>Organizatorji potovanj</a:t>
          </a:r>
        </a:p>
      </dgm:t>
    </dgm:pt>
    <dgm:pt modelId="{3BA3C5D9-45FE-4062-8A18-8C8E0E68E187}" type="parTrans" cxnId="{05056EB3-1C02-4C68-B127-51650367B4F7}">
      <dgm:prSet/>
      <dgm:spPr/>
      <dgm:t>
        <a:bodyPr/>
        <a:lstStyle/>
        <a:p>
          <a:endParaRPr lang="sl-SI"/>
        </a:p>
      </dgm:t>
    </dgm:pt>
    <dgm:pt modelId="{56041B53-EDE1-4F25-AF34-663952D77AFF}" type="sibTrans" cxnId="{05056EB3-1C02-4C68-B127-51650367B4F7}">
      <dgm:prSet/>
      <dgm:spPr/>
      <dgm:t>
        <a:bodyPr/>
        <a:lstStyle/>
        <a:p>
          <a:endParaRPr lang="sl-SI"/>
        </a:p>
      </dgm:t>
    </dgm:pt>
    <dgm:pt modelId="{F445C843-0F86-4FC5-844C-053394A44241}">
      <dgm:prSet phldrT="[besedilo]"/>
      <dgm:spPr/>
      <dgm:t>
        <a:bodyPr/>
        <a:lstStyle/>
        <a:p>
          <a:r>
            <a:rPr lang="sl-SI" dirty="0"/>
            <a:t>Porabniki</a:t>
          </a:r>
        </a:p>
      </dgm:t>
    </dgm:pt>
    <dgm:pt modelId="{AE731096-1A3E-40E5-A37B-337FED412EAD}" type="parTrans" cxnId="{14A22178-4B12-4186-9D1B-DCD316AC7ACD}">
      <dgm:prSet/>
      <dgm:spPr/>
      <dgm:t>
        <a:bodyPr/>
        <a:lstStyle/>
        <a:p>
          <a:endParaRPr lang="sl-SI"/>
        </a:p>
      </dgm:t>
    </dgm:pt>
    <dgm:pt modelId="{4D53BD4B-9F2C-40CB-A8EA-B954887FC260}" type="sibTrans" cxnId="{14A22178-4B12-4186-9D1B-DCD316AC7ACD}">
      <dgm:prSet/>
      <dgm:spPr/>
      <dgm:t>
        <a:bodyPr/>
        <a:lstStyle/>
        <a:p>
          <a:endParaRPr lang="sl-SI"/>
        </a:p>
      </dgm:t>
    </dgm:pt>
    <dgm:pt modelId="{FFE44B96-B01D-47D8-BCC4-49C138D4D4E8}">
      <dgm:prSet/>
      <dgm:spPr/>
      <dgm:t>
        <a:bodyPr/>
        <a:lstStyle/>
        <a:p>
          <a:r>
            <a:rPr lang="sl-SI" dirty="0"/>
            <a:t>Turistični posredniki</a:t>
          </a:r>
        </a:p>
      </dgm:t>
    </dgm:pt>
    <dgm:pt modelId="{68EA1034-A86D-4992-B05D-C523CCE0AF79}" type="parTrans" cxnId="{AFAC213F-BF3A-43F9-87E5-CA84F8EF5383}">
      <dgm:prSet/>
      <dgm:spPr/>
      <dgm:t>
        <a:bodyPr/>
        <a:lstStyle/>
        <a:p>
          <a:endParaRPr lang="sl-SI"/>
        </a:p>
      </dgm:t>
    </dgm:pt>
    <dgm:pt modelId="{9C66DAEB-44DE-4EA6-A5B1-810C2F76621F}" type="sibTrans" cxnId="{AFAC213F-BF3A-43F9-87E5-CA84F8EF5383}">
      <dgm:prSet/>
      <dgm:spPr/>
      <dgm:t>
        <a:bodyPr/>
        <a:lstStyle/>
        <a:p>
          <a:endParaRPr lang="sl-SI"/>
        </a:p>
      </dgm:t>
    </dgm:pt>
    <dgm:pt modelId="{D8CC9C21-DF51-4225-942E-D36CE1938ADE}" type="pres">
      <dgm:prSet presAssocID="{1927EBB0-7A22-49B5-BF2E-451D1F1B2F51}" presName="Name0" presStyleCnt="0">
        <dgm:presLayoutVars>
          <dgm:dir/>
          <dgm:resizeHandles val="exact"/>
        </dgm:presLayoutVars>
      </dgm:prSet>
      <dgm:spPr/>
    </dgm:pt>
    <dgm:pt modelId="{A220F4EE-3C82-4A59-B55C-5E40F1F601AD}" type="pres">
      <dgm:prSet presAssocID="{12C93B59-B241-4136-89F8-6CF724AAF479}" presName="node" presStyleLbl="node1" presStyleIdx="0" presStyleCnt="4">
        <dgm:presLayoutVars>
          <dgm:bulletEnabled val="1"/>
        </dgm:presLayoutVars>
      </dgm:prSet>
      <dgm:spPr/>
    </dgm:pt>
    <dgm:pt modelId="{3387F876-B685-49A8-9742-1D9E77E7E37D}" type="pres">
      <dgm:prSet presAssocID="{23B0C665-55B5-4025-93A8-800A6E1A5053}" presName="sibTrans" presStyleLbl="sibTrans2D1" presStyleIdx="0" presStyleCnt="3"/>
      <dgm:spPr/>
    </dgm:pt>
    <dgm:pt modelId="{CE32F815-DFD2-45A8-B807-56A1376EFB41}" type="pres">
      <dgm:prSet presAssocID="{23B0C665-55B5-4025-93A8-800A6E1A5053}" presName="connectorText" presStyleLbl="sibTrans2D1" presStyleIdx="0" presStyleCnt="3"/>
      <dgm:spPr/>
    </dgm:pt>
    <dgm:pt modelId="{3A6BEF95-A0C6-4CEA-B25E-34DD5D51FF5F}" type="pres">
      <dgm:prSet presAssocID="{3F5E0817-A881-44EF-9A53-2A8A52DCC05A}" presName="node" presStyleLbl="node1" presStyleIdx="1" presStyleCnt="4">
        <dgm:presLayoutVars>
          <dgm:bulletEnabled val="1"/>
        </dgm:presLayoutVars>
      </dgm:prSet>
      <dgm:spPr/>
    </dgm:pt>
    <dgm:pt modelId="{08C07AE1-6734-4072-9D3B-4876866B11BF}" type="pres">
      <dgm:prSet presAssocID="{56041B53-EDE1-4F25-AF34-663952D77AFF}" presName="sibTrans" presStyleLbl="sibTrans2D1" presStyleIdx="1" presStyleCnt="3"/>
      <dgm:spPr/>
    </dgm:pt>
    <dgm:pt modelId="{20085FB3-E8A0-42A3-8AFD-0F3E3B4FF5CB}" type="pres">
      <dgm:prSet presAssocID="{56041B53-EDE1-4F25-AF34-663952D77AFF}" presName="connectorText" presStyleLbl="sibTrans2D1" presStyleIdx="1" presStyleCnt="3"/>
      <dgm:spPr/>
    </dgm:pt>
    <dgm:pt modelId="{9DE1D17E-9ACA-4F48-B8DF-DFCE51CB485A}" type="pres">
      <dgm:prSet presAssocID="{FFE44B96-B01D-47D8-BCC4-49C138D4D4E8}" presName="node" presStyleLbl="node1" presStyleIdx="2" presStyleCnt="4">
        <dgm:presLayoutVars>
          <dgm:bulletEnabled val="1"/>
        </dgm:presLayoutVars>
      </dgm:prSet>
      <dgm:spPr/>
    </dgm:pt>
    <dgm:pt modelId="{CD123107-1358-4A48-A9B0-363480DC1D78}" type="pres">
      <dgm:prSet presAssocID="{9C66DAEB-44DE-4EA6-A5B1-810C2F76621F}" presName="sibTrans" presStyleLbl="sibTrans2D1" presStyleIdx="2" presStyleCnt="3"/>
      <dgm:spPr/>
    </dgm:pt>
    <dgm:pt modelId="{D9CD9A8B-B61F-49D5-B8E8-F1589E63FDE3}" type="pres">
      <dgm:prSet presAssocID="{9C66DAEB-44DE-4EA6-A5B1-810C2F76621F}" presName="connectorText" presStyleLbl="sibTrans2D1" presStyleIdx="2" presStyleCnt="3"/>
      <dgm:spPr/>
    </dgm:pt>
    <dgm:pt modelId="{56E08F62-1C5A-4A5D-81B8-00D9DCFA9988}" type="pres">
      <dgm:prSet presAssocID="{F445C843-0F86-4FC5-844C-053394A44241}" presName="node" presStyleLbl="node1" presStyleIdx="3" presStyleCnt="4">
        <dgm:presLayoutVars>
          <dgm:bulletEnabled val="1"/>
        </dgm:presLayoutVars>
      </dgm:prSet>
      <dgm:spPr/>
    </dgm:pt>
  </dgm:ptLst>
  <dgm:cxnLst>
    <dgm:cxn modelId="{B24CC109-CD50-4F9D-9D2C-7147ACFD1931}" type="presOf" srcId="{FFE44B96-B01D-47D8-BCC4-49C138D4D4E8}" destId="{9DE1D17E-9ACA-4F48-B8DF-DFCE51CB485A}" srcOrd="0" destOrd="0" presId="urn:microsoft.com/office/officeart/2005/8/layout/process1"/>
    <dgm:cxn modelId="{CF3E470C-11EC-4C5E-B402-DCA4F12AA886}" type="presOf" srcId="{12C93B59-B241-4136-89F8-6CF724AAF479}" destId="{A220F4EE-3C82-4A59-B55C-5E40F1F601AD}" srcOrd="0" destOrd="0" presId="urn:microsoft.com/office/officeart/2005/8/layout/process1"/>
    <dgm:cxn modelId="{783F0A2F-3F74-428A-AAB3-C01C284ED9E7}" type="presOf" srcId="{9C66DAEB-44DE-4EA6-A5B1-810C2F76621F}" destId="{CD123107-1358-4A48-A9B0-363480DC1D78}" srcOrd="0" destOrd="0" presId="urn:microsoft.com/office/officeart/2005/8/layout/process1"/>
    <dgm:cxn modelId="{AFAC213F-BF3A-43F9-87E5-CA84F8EF5383}" srcId="{1927EBB0-7A22-49B5-BF2E-451D1F1B2F51}" destId="{FFE44B96-B01D-47D8-BCC4-49C138D4D4E8}" srcOrd="2" destOrd="0" parTransId="{68EA1034-A86D-4992-B05D-C523CCE0AF79}" sibTransId="{9C66DAEB-44DE-4EA6-A5B1-810C2F76621F}"/>
    <dgm:cxn modelId="{52F41B61-F54A-4190-85A1-D2679F7093A3}" type="presOf" srcId="{23B0C665-55B5-4025-93A8-800A6E1A5053}" destId="{3387F876-B685-49A8-9742-1D9E77E7E37D}" srcOrd="0" destOrd="0" presId="urn:microsoft.com/office/officeart/2005/8/layout/process1"/>
    <dgm:cxn modelId="{66738566-ED50-458B-BBA4-6E23EEC1C3EB}" type="presOf" srcId="{F445C843-0F86-4FC5-844C-053394A44241}" destId="{56E08F62-1C5A-4A5D-81B8-00D9DCFA9988}" srcOrd="0" destOrd="0" presId="urn:microsoft.com/office/officeart/2005/8/layout/process1"/>
    <dgm:cxn modelId="{9AC65849-7F84-427E-880B-68BFFCD2BB95}" type="presOf" srcId="{56041B53-EDE1-4F25-AF34-663952D77AFF}" destId="{08C07AE1-6734-4072-9D3B-4876866B11BF}" srcOrd="0" destOrd="0" presId="urn:microsoft.com/office/officeart/2005/8/layout/process1"/>
    <dgm:cxn modelId="{7C8E1350-8678-49F5-83A0-203DFB2EE488}" type="presOf" srcId="{1927EBB0-7A22-49B5-BF2E-451D1F1B2F51}" destId="{D8CC9C21-DF51-4225-942E-D36CE1938ADE}" srcOrd="0" destOrd="0" presId="urn:microsoft.com/office/officeart/2005/8/layout/process1"/>
    <dgm:cxn modelId="{D87B5371-CC1A-4624-B3E4-5E7ED624989E}" srcId="{1927EBB0-7A22-49B5-BF2E-451D1F1B2F51}" destId="{12C93B59-B241-4136-89F8-6CF724AAF479}" srcOrd="0" destOrd="0" parTransId="{8C04FF52-6276-4210-A364-542F1256E948}" sibTransId="{23B0C665-55B5-4025-93A8-800A6E1A5053}"/>
    <dgm:cxn modelId="{14A22178-4B12-4186-9D1B-DCD316AC7ACD}" srcId="{1927EBB0-7A22-49B5-BF2E-451D1F1B2F51}" destId="{F445C843-0F86-4FC5-844C-053394A44241}" srcOrd="3" destOrd="0" parTransId="{AE731096-1A3E-40E5-A37B-337FED412EAD}" sibTransId="{4D53BD4B-9F2C-40CB-A8EA-B954887FC260}"/>
    <dgm:cxn modelId="{FF4FF87B-7482-4E4D-943A-4917FE2E993C}" type="presOf" srcId="{9C66DAEB-44DE-4EA6-A5B1-810C2F76621F}" destId="{D9CD9A8B-B61F-49D5-B8E8-F1589E63FDE3}" srcOrd="1" destOrd="0" presId="urn:microsoft.com/office/officeart/2005/8/layout/process1"/>
    <dgm:cxn modelId="{23F2299E-8D12-4820-A994-37F7822CCD35}" type="presOf" srcId="{23B0C665-55B5-4025-93A8-800A6E1A5053}" destId="{CE32F815-DFD2-45A8-B807-56A1376EFB41}" srcOrd="1" destOrd="0" presId="urn:microsoft.com/office/officeart/2005/8/layout/process1"/>
    <dgm:cxn modelId="{05056EB3-1C02-4C68-B127-51650367B4F7}" srcId="{1927EBB0-7A22-49B5-BF2E-451D1F1B2F51}" destId="{3F5E0817-A881-44EF-9A53-2A8A52DCC05A}" srcOrd="1" destOrd="0" parTransId="{3BA3C5D9-45FE-4062-8A18-8C8E0E68E187}" sibTransId="{56041B53-EDE1-4F25-AF34-663952D77AFF}"/>
    <dgm:cxn modelId="{BC6708D8-D2E1-4EE6-BF5A-0B1C28083471}" type="presOf" srcId="{3F5E0817-A881-44EF-9A53-2A8A52DCC05A}" destId="{3A6BEF95-A0C6-4CEA-B25E-34DD5D51FF5F}" srcOrd="0" destOrd="0" presId="urn:microsoft.com/office/officeart/2005/8/layout/process1"/>
    <dgm:cxn modelId="{49A51BED-AF3D-4F20-B0A8-5B176F9984FC}" type="presOf" srcId="{56041B53-EDE1-4F25-AF34-663952D77AFF}" destId="{20085FB3-E8A0-42A3-8AFD-0F3E3B4FF5CB}" srcOrd="1" destOrd="0" presId="urn:microsoft.com/office/officeart/2005/8/layout/process1"/>
    <dgm:cxn modelId="{6516153F-6E97-467E-A261-D108858BF8B2}" type="presParOf" srcId="{D8CC9C21-DF51-4225-942E-D36CE1938ADE}" destId="{A220F4EE-3C82-4A59-B55C-5E40F1F601AD}" srcOrd="0" destOrd="0" presId="urn:microsoft.com/office/officeart/2005/8/layout/process1"/>
    <dgm:cxn modelId="{224956C7-3C49-4822-ABB9-2FD8E045A43D}" type="presParOf" srcId="{D8CC9C21-DF51-4225-942E-D36CE1938ADE}" destId="{3387F876-B685-49A8-9742-1D9E77E7E37D}" srcOrd="1" destOrd="0" presId="urn:microsoft.com/office/officeart/2005/8/layout/process1"/>
    <dgm:cxn modelId="{57C4FE2E-5679-4673-83BD-AB6873F15EF5}" type="presParOf" srcId="{3387F876-B685-49A8-9742-1D9E77E7E37D}" destId="{CE32F815-DFD2-45A8-B807-56A1376EFB41}" srcOrd="0" destOrd="0" presId="urn:microsoft.com/office/officeart/2005/8/layout/process1"/>
    <dgm:cxn modelId="{31C25A9A-6946-4689-80ED-22D35B6DE9B5}" type="presParOf" srcId="{D8CC9C21-DF51-4225-942E-D36CE1938ADE}" destId="{3A6BEF95-A0C6-4CEA-B25E-34DD5D51FF5F}" srcOrd="2" destOrd="0" presId="urn:microsoft.com/office/officeart/2005/8/layout/process1"/>
    <dgm:cxn modelId="{F38DB420-08AF-40AC-9C9C-CAD9BDF074AD}" type="presParOf" srcId="{D8CC9C21-DF51-4225-942E-D36CE1938ADE}" destId="{08C07AE1-6734-4072-9D3B-4876866B11BF}" srcOrd="3" destOrd="0" presId="urn:microsoft.com/office/officeart/2005/8/layout/process1"/>
    <dgm:cxn modelId="{55016374-C298-4EA9-9FA8-79F32C1FCBEA}" type="presParOf" srcId="{08C07AE1-6734-4072-9D3B-4876866B11BF}" destId="{20085FB3-E8A0-42A3-8AFD-0F3E3B4FF5CB}" srcOrd="0" destOrd="0" presId="urn:microsoft.com/office/officeart/2005/8/layout/process1"/>
    <dgm:cxn modelId="{9AA04282-45D9-4E7F-A33B-A381C7586FD2}" type="presParOf" srcId="{D8CC9C21-DF51-4225-942E-D36CE1938ADE}" destId="{9DE1D17E-9ACA-4F48-B8DF-DFCE51CB485A}" srcOrd="4" destOrd="0" presId="urn:microsoft.com/office/officeart/2005/8/layout/process1"/>
    <dgm:cxn modelId="{0F71E8C0-EFAA-4D42-941D-341AD98A170B}" type="presParOf" srcId="{D8CC9C21-DF51-4225-942E-D36CE1938ADE}" destId="{CD123107-1358-4A48-A9B0-363480DC1D78}" srcOrd="5" destOrd="0" presId="urn:microsoft.com/office/officeart/2005/8/layout/process1"/>
    <dgm:cxn modelId="{A23797B4-E5C0-48F9-95C3-42B38A8D98CC}" type="presParOf" srcId="{CD123107-1358-4A48-A9B0-363480DC1D78}" destId="{D9CD9A8B-B61F-49D5-B8E8-F1589E63FDE3}" srcOrd="0" destOrd="0" presId="urn:microsoft.com/office/officeart/2005/8/layout/process1"/>
    <dgm:cxn modelId="{FCD267E2-3EDB-4853-849D-8F82E90B8760}" type="presParOf" srcId="{D8CC9C21-DF51-4225-942E-D36CE1938ADE}" destId="{56E08F62-1C5A-4A5D-81B8-00D9DCFA998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0F4EE-3C82-4A59-B55C-5E40F1F601AD}">
      <dsp:nvSpPr>
        <dsp:cNvPr id="0" name=""/>
        <dsp:cNvSpPr/>
      </dsp:nvSpPr>
      <dsp:spPr>
        <a:xfrm>
          <a:off x="3734" y="1278508"/>
          <a:ext cx="1632591" cy="1071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Dobavitelji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(prevozniki, hoteli…)</a:t>
          </a:r>
        </a:p>
      </dsp:txBody>
      <dsp:txXfrm>
        <a:off x="35114" y="1309888"/>
        <a:ext cx="1569831" cy="1008628"/>
      </dsp:txXfrm>
    </dsp:sp>
    <dsp:sp modelId="{3387F876-B685-49A8-9742-1D9E77E7E37D}">
      <dsp:nvSpPr>
        <dsp:cNvPr id="0" name=""/>
        <dsp:cNvSpPr/>
      </dsp:nvSpPr>
      <dsp:spPr>
        <a:xfrm>
          <a:off x="1799584" y="1611761"/>
          <a:ext cx="346109" cy="40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/>
        </a:p>
      </dsp:txBody>
      <dsp:txXfrm>
        <a:off x="1799584" y="1692737"/>
        <a:ext cx="242276" cy="242930"/>
      </dsp:txXfrm>
    </dsp:sp>
    <dsp:sp modelId="{3A6BEF95-A0C6-4CEA-B25E-34DD5D51FF5F}">
      <dsp:nvSpPr>
        <dsp:cNvPr id="0" name=""/>
        <dsp:cNvSpPr/>
      </dsp:nvSpPr>
      <dsp:spPr>
        <a:xfrm>
          <a:off x="2289362" y="1278508"/>
          <a:ext cx="1632591" cy="1071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Organizatorji potovanj</a:t>
          </a:r>
        </a:p>
      </dsp:txBody>
      <dsp:txXfrm>
        <a:off x="2320742" y="1309888"/>
        <a:ext cx="1569831" cy="1008628"/>
      </dsp:txXfrm>
    </dsp:sp>
    <dsp:sp modelId="{08C07AE1-6734-4072-9D3B-4876866B11BF}">
      <dsp:nvSpPr>
        <dsp:cNvPr id="0" name=""/>
        <dsp:cNvSpPr/>
      </dsp:nvSpPr>
      <dsp:spPr>
        <a:xfrm>
          <a:off x="4085212" y="1611761"/>
          <a:ext cx="346109" cy="40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/>
        </a:p>
      </dsp:txBody>
      <dsp:txXfrm>
        <a:off x="4085212" y="1692737"/>
        <a:ext cx="242276" cy="242930"/>
      </dsp:txXfrm>
    </dsp:sp>
    <dsp:sp modelId="{9DE1D17E-9ACA-4F48-B8DF-DFCE51CB485A}">
      <dsp:nvSpPr>
        <dsp:cNvPr id="0" name=""/>
        <dsp:cNvSpPr/>
      </dsp:nvSpPr>
      <dsp:spPr>
        <a:xfrm>
          <a:off x="4574990" y="1278508"/>
          <a:ext cx="1632591" cy="1071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Turistični posredniki</a:t>
          </a:r>
        </a:p>
      </dsp:txBody>
      <dsp:txXfrm>
        <a:off x="4606370" y="1309888"/>
        <a:ext cx="1569831" cy="1008628"/>
      </dsp:txXfrm>
    </dsp:sp>
    <dsp:sp modelId="{CD123107-1358-4A48-A9B0-363480DC1D78}">
      <dsp:nvSpPr>
        <dsp:cNvPr id="0" name=""/>
        <dsp:cNvSpPr/>
      </dsp:nvSpPr>
      <dsp:spPr>
        <a:xfrm>
          <a:off x="6370840" y="1611761"/>
          <a:ext cx="346109" cy="40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/>
        </a:p>
      </dsp:txBody>
      <dsp:txXfrm>
        <a:off x="6370840" y="1692737"/>
        <a:ext cx="242276" cy="242930"/>
      </dsp:txXfrm>
    </dsp:sp>
    <dsp:sp modelId="{56E08F62-1C5A-4A5D-81B8-00D9DCFA9988}">
      <dsp:nvSpPr>
        <dsp:cNvPr id="0" name=""/>
        <dsp:cNvSpPr/>
      </dsp:nvSpPr>
      <dsp:spPr>
        <a:xfrm>
          <a:off x="6860618" y="1278508"/>
          <a:ext cx="1632591" cy="1071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Porabniki</a:t>
          </a:r>
        </a:p>
      </dsp:txBody>
      <dsp:txXfrm>
        <a:off x="6891998" y="1309888"/>
        <a:ext cx="1569831" cy="1008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BF03-80B4-48DB-9A32-2C2DA9119EB9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B26F7-D4E9-48B6-884F-AA3FE0F55A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446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ranji slide 1 B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80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čni slide B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"/>
            <a:ext cx="9144000" cy="68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46426" y="3291261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sl-SI" dirty="0"/>
              <a:t>Uredite slog naslova matrice</a:t>
            </a:r>
            <a:endParaRPr kumimoji="0" lang="en-US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sl-SI" dirty="0"/>
              <a:t>Uredite slog podnaslova matrice</a:t>
            </a:r>
            <a:endParaRPr kumimoji="0" lang="en-US" dirty="0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8237-82BC-471E-9CB8-92A34F56653E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AC7-AE64-4027-A19C-A503FFC6B5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9369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kumimoji="0" lang="sl-SI" dirty="0"/>
              <a:t>Uredite slog naslova matrice</a:t>
            </a:r>
            <a:endParaRPr kumimoji="0"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dirty="0"/>
              <a:t>Uredite sloge besedila matrice</a:t>
            </a:r>
          </a:p>
          <a:p>
            <a:pPr lvl="1" eaLnBrk="1" latinLnBrk="0" hangingPunct="1"/>
            <a:r>
              <a:rPr lang="sl-SI" dirty="0"/>
              <a:t>Druga raven</a:t>
            </a:r>
          </a:p>
          <a:p>
            <a:pPr lvl="2" eaLnBrk="1" latinLnBrk="0" hangingPunct="1"/>
            <a:r>
              <a:rPr lang="sl-SI" dirty="0"/>
              <a:t>Tretja raven</a:t>
            </a:r>
          </a:p>
          <a:p>
            <a:pPr lvl="3" eaLnBrk="1" latinLnBrk="0" hangingPunct="1"/>
            <a:r>
              <a:rPr lang="sl-SI" dirty="0"/>
              <a:t>Četrta raven</a:t>
            </a:r>
          </a:p>
          <a:p>
            <a:pPr lvl="4" eaLnBrk="1" latinLnBrk="0" hangingPunct="1"/>
            <a:r>
              <a:rPr lang="sl-SI" dirty="0"/>
              <a:t>Peta raven</a:t>
            </a:r>
            <a:endParaRPr kumimoji="0" lang="en-US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8237-82BC-471E-9CB8-92A34F56653E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AC7-AE64-4027-A19C-A503FFC6B5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42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8237-82BC-471E-9CB8-92A34F56653E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CAC7-AE64-4027-A19C-A503FFC6B5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88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B98-F5EC-4FB1-9EA4-6816717DBCBA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68A8-A56C-4039-9622-F9F2C4C44B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631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B8CA-FA50-448C-BCF8-7BEB7E5D3310}" type="datetimeFigureOut">
              <a:rPr lang="sl-SI" smtClean="0"/>
              <a:t>7. 04. 2025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13B3-F866-4825-B96C-7AE04BCD4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93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9" r:id="rId2"/>
    <p:sldLayoutId id="2147484000" r:id="rId3"/>
    <p:sldLayoutId id="2147484001" r:id="rId4"/>
    <p:sldLayoutId id="2147484002" r:id="rId5"/>
    <p:sldLayoutId id="214748400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94924"/>
            <a:ext cx="84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 – 2. predavanje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1" y="4558141"/>
            <a:ext cx="84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izredni</a:t>
            </a:r>
            <a:endParaRPr lang="sl-SI" dirty="0">
              <a:solidFill>
                <a:srgbClr val="622C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5100117"/>
            <a:ext cx="84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rgbClr val="622C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mag. Vesna LOBOREC</a:t>
            </a:r>
          </a:p>
        </p:txBody>
      </p:sp>
    </p:spTree>
    <p:extLst>
      <p:ext uri="{BB962C8B-B14F-4D97-AF65-F5344CB8AC3E}">
        <p14:creationId xmlns:p14="http://schemas.microsoft.com/office/powerpoint/2010/main" val="11581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331640" y="836712"/>
            <a:ext cx="1601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dirty="0"/>
              <a:t>Prevoz</a:t>
            </a:r>
          </a:p>
        </p:txBody>
      </p:sp>
      <p:sp>
        <p:nvSpPr>
          <p:cNvPr id="3" name="Pravokotnik 2"/>
          <p:cNvSpPr/>
          <p:nvPr/>
        </p:nvSpPr>
        <p:spPr>
          <a:xfrm>
            <a:off x="646719" y="227687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3200" dirty="0"/>
              <a:t>Letalske družbe:</a:t>
            </a:r>
          </a:p>
          <a:p>
            <a:endParaRPr lang="sl-SI" sz="3200" dirty="0"/>
          </a:p>
          <a:p>
            <a:r>
              <a:rPr lang="sl-SI" sz="3200" dirty="0"/>
              <a:t>Rezervacijski sistemi</a:t>
            </a:r>
          </a:p>
          <a:p>
            <a:r>
              <a:rPr lang="sl-SI" sz="3200" dirty="0"/>
              <a:t>Trasa</a:t>
            </a:r>
          </a:p>
          <a:p>
            <a:r>
              <a:rPr lang="sl-SI" sz="3200" dirty="0"/>
              <a:t>Urnik letenja</a:t>
            </a:r>
          </a:p>
          <a:p>
            <a:r>
              <a:rPr lang="sl-SI" sz="3200" dirty="0"/>
              <a:t>Vrsta letala</a:t>
            </a:r>
          </a:p>
          <a:p>
            <a:r>
              <a:rPr lang="sl-SI" sz="3200" dirty="0"/>
              <a:t>Storitve na letalu</a:t>
            </a:r>
          </a:p>
          <a:p>
            <a:r>
              <a:rPr lang="sl-SI" sz="3200" dirty="0"/>
              <a:t>Povezovalni leti</a:t>
            </a:r>
          </a:p>
        </p:txBody>
      </p:sp>
      <p:sp>
        <p:nvSpPr>
          <p:cNvPr id="4" name="Pravokotnik 3"/>
          <p:cNvSpPr/>
          <p:nvPr/>
        </p:nvSpPr>
        <p:spPr>
          <a:xfrm>
            <a:off x="5076056" y="2287069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Letališča:</a:t>
            </a:r>
          </a:p>
          <a:p>
            <a:endParaRPr lang="sl-SI" sz="3200" dirty="0"/>
          </a:p>
          <a:p>
            <a:r>
              <a:rPr lang="sl-SI" sz="3200" dirty="0"/>
              <a:t>Časi</a:t>
            </a:r>
          </a:p>
          <a:p>
            <a:r>
              <a:rPr lang="sl-SI" sz="3200" dirty="0"/>
              <a:t>Oprema</a:t>
            </a:r>
          </a:p>
          <a:p>
            <a:r>
              <a:rPr lang="sl-SI" sz="3200" dirty="0"/>
              <a:t>Prilagojeni varnostni postopki</a:t>
            </a:r>
          </a:p>
          <a:p>
            <a:r>
              <a:rPr lang="sl-SI" sz="3200" dirty="0"/>
              <a:t>Takse</a:t>
            </a:r>
          </a:p>
          <a:p>
            <a:r>
              <a:rPr lang="sl-SI" sz="3200" dirty="0"/>
              <a:t>Oddaljenost od mesta</a:t>
            </a:r>
          </a:p>
        </p:txBody>
      </p:sp>
    </p:spTree>
    <p:extLst>
      <p:ext uri="{BB962C8B-B14F-4D97-AF65-F5344CB8AC3E}">
        <p14:creationId xmlns:p14="http://schemas.microsoft.com/office/powerpoint/2010/main" val="74008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3608" y="764704"/>
            <a:ext cx="3725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Izbor dobaviteljev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2286000" y="26903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Podoba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Finančni položaj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Nabor storitev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Kakovost storitev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provizije</a:t>
            </a:r>
          </a:p>
        </p:txBody>
      </p:sp>
    </p:spTree>
    <p:extLst>
      <p:ext uri="{BB962C8B-B14F-4D97-AF65-F5344CB8AC3E}">
        <p14:creationId xmlns:p14="http://schemas.microsoft.com/office/powerpoint/2010/main" val="311863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99592" y="692696"/>
            <a:ext cx="3675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Pogajanja s partnerji</a:t>
            </a:r>
          </a:p>
        </p:txBody>
      </p:sp>
      <p:sp>
        <p:nvSpPr>
          <p:cNvPr id="3" name="Pravokotnik 2"/>
          <p:cNvSpPr/>
          <p:nvPr/>
        </p:nvSpPr>
        <p:spPr>
          <a:xfrm>
            <a:off x="755576" y="1412776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Nizke cene lahko dosegajo s </a:t>
            </a:r>
            <a:r>
              <a:rPr lang="sl-SI" sz="2800" b="1" dirty="0">
                <a:solidFill>
                  <a:srgbClr val="7030A0"/>
                </a:solidFill>
              </a:rPr>
              <a:t>pogajanji dobavitelji</a:t>
            </a:r>
            <a:r>
              <a:rPr lang="sl-SI" sz="2800" dirty="0"/>
              <a:t>, z zniževanjem profitnih marž ter z zniževanjem stroškov</a:t>
            </a:r>
          </a:p>
          <a:p>
            <a:endParaRPr lang="sl-SI" sz="2800" dirty="0"/>
          </a:p>
          <a:p>
            <a:r>
              <a:rPr lang="sl-SI" sz="2800" dirty="0"/>
              <a:t>Eden od načinov </a:t>
            </a:r>
            <a:r>
              <a:rPr lang="sl-SI" sz="2800" b="1" dirty="0"/>
              <a:t>zniževanja stroškov </a:t>
            </a:r>
            <a:r>
              <a:rPr lang="sl-SI" sz="2800" dirty="0"/>
              <a:t>je vključevanje organizatorjev potovanj v večja, integralna, turistična podjetja, ki npr. posedujejo tudi lastna letala in lahko cene znižujejo z velikim deležem uporabe poletov</a:t>
            </a:r>
          </a:p>
          <a:p>
            <a:endParaRPr lang="sl-SI" sz="2800" dirty="0"/>
          </a:p>
          <a:p>
            <a:r>
              <a:rPr lang="sl-SI" sz="2800" dirty="0"/>
              <a:t>Ugled OP</a:t>
            </a:r>
          </a:p>
          <a:p>
            <a:r>
              <a:rPr lang="sl-SI" sz="2800" dirty="0"/>
              <a:t>Kapitalske povezave</a:t>
            </a:r>
          </a:p>
          <a:p>
            <a:r>
              <a:rPr lang="sl-SI" sz="2800" dirty="0"/>
              <a:t>Fleksibilni dogovori</a:t>
            </a:r>
          </a:p>
        </p:txBody>
      </p:sp>
    </p:spTree>
    <p:extLst>
      <p:ext uri="{BB962C8B-B14F-4D97-AF65-F5344CB8AC3E}">
        <p14:creationId xmlns:p14="http://schemas.microsoft.com/office/powerpoint/2010/main" val="428604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02878" y="1124744"/>
            <a:ext cx="321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Sklepanje pogodb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115617" y="2636912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Pogodbe o masovnem zakupu </a:t>
            </a:r>
            <a:r>
              <a:rPr lang="sl-SI" sz="2800" dirty="0"/>
              <a:t>v večjih turističnih območjih, npr. v poletni sezoni pomenijo, da lahko organizatorji potovanj prosto razpolagajo s prenočitvenimi in drugimi zmogljivostmi ter da se lahko z lastnim znanjem vključijo celo v vodenje ali upravljanje poslov na destinaciji (</a:t>
            </a:r>
            <a:r>
              <a:rPr lang="sl-SI" sz="2800" dirty="0" err="1"/>
              <a:t>alotmajske</a:t>
            </a:r>
            <a:r>
              <a:rPr lang="sl-SI" sz="2800" dirty="0"/>
              <a:t> pogodbe)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55986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94075" y="1406769"/>
            <a:ext cx="321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Sklepanje pogodb</a:t>
            </a:r>
          </a:p>
        </p:txBody>
      </p:sp>
      <p:sp>
        <p:nvSpPr>
          <p:cNvPr id="3" name="Pravokotnik 2"/>
          <p:cNvSpPr/>
          <p:nvPr/>
        </p:nvSpPr>
        <p:spPr>
          <a:xfrm>
            <a:off x="899592" y="1988840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  <a:p>
            <a:r>
              <a:rPr lang="sl-SI" sz="2800" dirty="0"/>
              <a:t>Na podoben način se OP povezujejo z drugimi dopolnilnimi dejavnostmi, se dogovarjajo za pogoje poslovanja in sklepajo pogodbe, ki omogočajo, da prodajajo počitniške pakete. OP na ta način igrajo pomembno vlogo v turizmu, saj različnim ponudnikom omogočajo prodati zmogljivosti pogosto daleč vnaprej (običajno so pogodbe podpisane eno leto, preden kapacitete zasedejo turisti). </a:t>
            </a:r>
          </a:p>
        </p:txBody>
      </p:sp>
    </p:spTree>
    <p:extLst>
      <p:ext uri="{BB962C8B-B14F-4D97-AF65-F5344CB8AC3E}">
        <p14:creationId xmlns:p14="http://schemas.microsoft.com/office/powerpoint/2010/main" val="351000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24327" y="1052736"/>
            <a:ext cx="321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Sklepanje pogodb</a:t>
            </a:r>
          </a:p>
        </p:txBody>
      </p:sp>
      <p:sp>
        <p:nvSpPr>
          <p:cNvPr id="4" name="Pravokotnik 3"/>
          <p:cNvSpPr/>
          <p:nvPr/>
        </p:nvSpPr>
        <p:spPr>
          <a:xfrm>
            <a:off x="755576" y="1859340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Poslovna uspešnost organizatorjev potovanj je omejena s sposobnostjo in spretnostjo podjetja v kupovanju delnih proizvodov oz. storitev, ki sestavljajo </a:t>
            </a:r>
            <a:r>
              <a:rPr lang="sl-SI" sz="2800" b="1" dirty="0">
                <a:solidFill>
                  <a:srgbClr val="7030A0"/>
                </a:solidFill>
              </a:rPr>
              <a:t>turistične pakete, po konkurenčnih cenah </a:t>
            </a:r>
            <a:r>
              <a:rPr lang="sl-SI" sz="2800" dirty="0"/>
              <a:t>na eni strani in s prodajo paketov po cenah nižjih od tistih, ki jih lahko dosežejo kupci, če bi kupovali posamezne storitve</a:t>
            </a:r>
          </a:p>
          <a:p>
            <a:endParaRPr lang="sl-SI" sz="2800" dirty="0"/>
          </a:p>
          <a:p>
            <a:r>
              <a:rPr lang="sl-SI" sz="2800" dirty="0"/>
              <a:t>Zaradi tega organizatorji potovanj organizacijsko </a:t>
            </a:r>
            <a:r>
              <a:rPr lang="sl-SI" sz="2800" b="1" dirty="0">
                <a:solidFill>
                  <a:srgbClr val="7030A0"/>
                </a:solidFill>
              </a:rPr>
              <a:t>standardizirajo vsebino paketov </a:t>
            </a:r>
            <a:r>
              <a:rPr lang="sl-SI" sz="2800" dirty="0"/>
              <a:t>(le malo se razlikujejo po destinacijah) in s tem držijo nizke cene. </a:t>
            </a:r>
          </a:p>
        </p:txBody>
      </p:sp>
    </p:spTree>
    <p:extLst>
      <p:ext uri="{BB962C8B-B14F-4D97-AF65-F5344CB8AC3E}">
        <p14:creationId xmlns:p14="http://schemas.microsoft.com/office/powerpoint/2010/main" val="180768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99592" y="946660"/>
            <a:ext cx="321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Sklepanje pogodb</a:t>
            </a:r>
          </a:p>
        </p:txBody>
      </p:sp>
      <p:sp>
        <p:nvSpPr>
          <p:cNvPr id="3" name="Pravokotnik 2"/>
          <p:cNvSpPr/>
          <p:nvPr/>
        </p:nvSpPr>
        <p:spPr>
          <a:xfrm>
            <a:off x="827584" y="1916832"/>
            <a:ext cx="6462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Čarter: </a:t>
            </a:r>
            <a:r>
              <a:rPr lang="sl-SI" sz="2800" dirty="0"/>
              <a:t>frekvenca, rotacija, </a:t>
            </a:r>
            <a:r>
              <a:rPr lang="sl-SI" sz="2800" dirty="0" err="1"/>
              <a:t>load</a:t>
            </a:r>
            <a:r>
              <a:rPr lang="sl-SI" sz="2800" dirty="0"/>
              <a:t> faktor, dolžina bivanja, konsolidacija letov, preknjiženje na redne lete</a:t>
            </a:r>
          </a:p>
          <a:p>
            <a:endParaRPr lang="sl-SI" sz="2800" dirty="0"/>
          </a:p>
          <a:p>
            <a:r>
              <a:rPr lang="sl-SI" sz="2800" b="1" dirty="0" err="1">
                <a:solidFill>
                  <a:srgbClr val="7030A0"/>
                </a:solidFill>
              </a:rPr>
              <a:t>Alotma</a:t>
            </a:r>
            <a:r>
              <a:rPr lang="sl-SI" sz="2800" b="1" dirty="0">
                <a:solidFill>
                  <a:srgbClr val="7030A0"/>
                </a:solidFill>
              </a:rPr>
              <a:t>: </a:t>
            </a:r>
            <a:r>
              <a:rPr lang="sl-SI" sz="2800" dirty="0"/>
              <a:t>kratkoročne in dolgoročne pogodbe, vrsta sobe, postopek rezervacije in prijave, nastanitev vodnika, posebne storitve, jezik, sistem plačevanja za posebne storitve, oglasna tabla</a:t>
            </a:r>
          </a:p>
        </p:txBody>
      </p:sp>
    </p:spTree>
    <p:extLst>
      <p:ext uri="{BB962C8B-B14F-4D97-AF65-F5344CB8AC3E}">
        <p14:creationId xmlns:p14="http://schemas.microsoft.com/office/powerpoint/2010/main" val="164851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1560" y="908720"/>
            <a:ext cx="5373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Kalkulacija in oblikovanje cene</a:t>
            </a:r>
          </a:p>
        </p:txBody>
      </p:sp>
      <p:sp>
        <p:nvSpPr>
          <p:cNvPr id="3" name="Pravokotnik 2"/>
          <p:cNvSpPr/>
          <p:nvPr/>
        </p:nvSpPr>
        <p:spPr>
          <a:xfrm>
            <a:off x="632647" y="1772816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Organizatorji potovanj v kalkulacijo vključijo vse:</a:t>
            </a:r>
          </a:p>
          <a:p>
            <a:endParaRPr lang="sl-S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 predvidene neposredne in posredne (splošne) </a:t>
            </a:r>
            <a:r>
              <a:rPr lang="sl-SI" sz="3200" b="1" dirty="0">
                <a:solidFill>
                  <a:srgbClr val="7030A0"/>
                </a:solidFill>
              </a:rPr>
              <a:t>stroške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znesku dodajo profitno razliko (</a:t>
            </a:r>
            <a:r>
              <a:rPr lang="sl-SI" sz="3200" b="1" dirty="0">
                <a:solidFill>
                  <a:srgbClr val="7030A0"/>
                </a:solidFill>
              </a:rPr>
              <a:t>maržo</a:t>
            </a:r>
            <a:r>
              <a:rPr lang="sl-SI" sz="3200" dirty="0"/>
              <a:t>) </a:t>
            </a:r>
          </a:p>
          <a:p>
            <a:endParaRPr lang="sl-SI" sz="3200" dirty="0"/>
          </a:p>
          <a:p>
            <a:r>
              <a:rPr lang="sl-SI" sz="3200" dirty="0"/>
              <a:t>in oblikujejo ceno</a:t>
            </a:r>
          </a:p>
        </p:txBody>
      </p:sp>
    </p:spTree>
    <p:extLst>
      <p:ext uri="{BB962C8B-B14F-4D97-AF65-F5344CB8AC3E}">
        <p14:creationId xmlns:p14="http://schemas.microsoft.com/office/powerpoint/2010/main" val="301272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3608" y="764704"/>
            <a:ext cx="5373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Kalkulacija in oblikovanje cene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187624" y="1997839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Destinacija: X</a:t>
            </a:r>
          </a:p>
          <a:p>
            <a:r>
              <a:rPr lang="sl-SI" sz="2800" dirty="0"/>
              <a:t>Prevoz: čarter A-320 s 150 sedeži</a:t>
            </a:r>
          </a:p>
          <a:p>
            <a:r>
              <a:rPr lang="sl-SI" sz="2800" dirty="0"/>
              <a:t>Odhod: Brnik 1x tedensko ob sobotah od druge sobote v maju</a:t>
            </a:r>
          </a:p>
          <a:p>
            <a:r>
              <a:rPr lang="sl-SI" sz="2800" dirty="0"/>
              <a:t>Rotacije: 20 odhodov = 21 rotacij</a:t>
            </a:r>
          </a:p>
          <a:p>
            <a:r>
              <a:rPr lang="sl-SI" sz="2800" dirty="0"/>
              <a:t>Cena zakupa: 21x30.00EUR=630.000EUR</a:t>
            </a:r>
          </a:p>
          <a:p>
            <a:r>
              <a:rPr lang="sl-SI" sz="2800" dirty="0"/>
              <a:t>Razpoložljivi sedeži: 3000=20x150</a:t>
            </a:r>
          </a:p>
          <a:p>
            <a:r>
              <a:rPr lang="sl-SI" sz="2800" dirty="0"/>
              <a:t>Povprečna zasedenost: 80%=120 oseb=2400 prepeljanih potnikov</a:t>
            </a:r>
          </a:p>
          <a:p>
            <a:r>
              <a:rPr lang="sl-SI" sz="2800" dirty="0"/>
              <a:t>Cena: 630.000EUR/2400oseb= 262,5EUR</a:t>
            </a:r>
          </a:p>
        </p:txBody>
      </p:sp>
    </p:spTree>
    <p:extLst>
      <p:ext uri="{BB962C8B-B14F-4D97-AF65-F5344CB8AC3E}">
        <p14:creationId xmlns:p14="http://schemas.microsoft.com/office/powerpoint/2010/main" val="159929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3608" y="764704"/>
            <a:ext cx="5373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Kalkulacija in oblikovanje cene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033201" y="2348880"/>
            <a:ext cx="6678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30 otrok ima 50% popust</a:t>
            </a:r>
          </a:p>
          <a:p>
            <a:r>
              <a:rPr lang="sl-SI" sz="3200" dirty="0"/>
              <a:t>90 odraslih x 20 rotacij =1800 oseb</a:t>
            </a:r>
          </a:p>
          <a:p>
            <a:r>
              <a:rPr lang="sl-SI" sz="3200" dirty="0"/>
              <a:t>30 otrok x 20 rotacij = 600/2 oseb</a:t>
            </a:r>
          </a:p>
          <a:p>
            <a:r>
              <a:rPr lang="sl-SI" sz="3200" dirty="0"/>
              <a:t>Skupaj: 1800 + 600/2 = 2100 oseb</a:t>
            </a:r>
          </a:p>
          <a:p>
            <a:r>
              <a:rPr lang="sl-SI" sz="3200" dirty="0"/>
              <a:t>Cena: 630.000EUR/2100 oseb = 300EUR</a:t>
            </a:r>
          </a:p>
        </p:txBody>
      </p:sp>
    </p:spTree>
    <p:extLst>
      <p:ext uri="{BB962C8B-B14F-4D97-AF65-F5344CB8AC3E}">
        <p14:creationId xmlns:p14="http://schemas.microsoft.com/office/powerpoint/2010/main" val="411344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27584" y="69269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/>
              <a:t>Proces organiziranja potovanj</a:t>
            </a:r>
            <a:endParaRPr lang="sl-SI" sz="3200" b="1" dirty="0"/>
          </a:p>
        </p:txBody>
      </p:sp>
      <p:sp>
        <p:nvSpPr>
          <p:cNvPr id="5" name="Pravokotnik 4"/>
          <p:cNvSpPr/>
          <p:nvPr/>
        </p:nvSpPr>
        <p:spPr>
          <a:xfrm>
            <a:off x="2286000" y="26903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Planiranje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Organizacija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Prodaja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Izpeljava pavšalnih programov</a:t>
            </a:r>
          </a:p>
        </p:txBody>
      </p:sp>
    </p:spTree>
    <p:extLst>
      <p:ext uri="{BB962C8B-B14F-4D97-AF65-F5344CB8AC3E}">
        <p14:creationId xmlns:p14="http://schemas.microsoft.com/office/powerpoint/2010/main" val="1797700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620688"/>
            <a:ext cx="390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Razpis in promocija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39552" y="1988840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S pripravljeno ponudbo posameznih storitev ali kombinacij le teh je potrebno seznaniti zainteresirano javnost</a:t>
            </a:r>
          </a:p>
          <a:p>
            <a:endParaRPr lang="sl-SI" sz="2800" dirty="0"/>
          </a:p>
          <a:p>
            <a:r>
              <a:rPr lang="sl-SI" sz="2800" dirty="0"/>
              <a:t>Od </a:t>
            </a:r>
            <a:r>
              <a:rPr lang="sl-SI" sz="2800" b="1" dirty="0">
                <a:solidFill>
                  <a:srgbClr val="7030A0"/>
                </a:solidFill>
              </a:rPr>
              <a:t>zanimivosti ponudbe </a:t>
            </a:r>
            <a:r>
              <a:rPr lang="sl-SI" sz="2800" dirty="0"/>
              <a:t>in interesa potencialnih kupcev in posledično rezervacij in knjiženj storitev je </a:t>
            </a:r>
            <a:r>
              <a:rPr lang="sl-SI" sz="2800" b="1" dirty="0">
                <a:solidFill>
                  <a:srgbClr val="7030A0"/>
                </a:solidFill>
              </a:rPr>
              <a:t>odvisna prodajna uspešnost </a:t>
            </a:r>
            <a:r>
              <a:rPr lang="sl-SI" sz="2800" dirty="0"/>
              <a:t>potovalnih agencij</a:t>
            </a:r>
          </a:p>
        </p:txBody>
      </p:sp>
    </p:spTree>
    <p:extLst>
      <p:ext uri="{BB962C8B-B14F-4D97-AF65-F5344CB8AC3E}">
        <p14:creationId xmlns:p14="http://schemas.microsoft.com/office/powerpoint/2010/main" val="99493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620688"/>
            <a:ext cx="390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Razpis in promocija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899592" y="2348880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Organizatorji potovanj svojo produkcijo na več načinov </a:t>
            </a:r>
            <a:r>
              <a:rPr lang="sl-SI" sz="2800" b="1" dirty="0">
                <a:solidFill>
                  <a:srgbClr val="7030A0"/>
                </a:solidFill>
              </a:rPr>
              <a:t>predstavijo zainteresirani javnosti</a:t>
            </a:r>
          </a:p>
          <a:p>
            <a:endParaRPr lang="sl-SI" sz="2800" dirty="0"/>
          </a:p>
          <a:p>
            <a:r>
              <a:rPr lang="sl-SI" sz="2800" dirty="0"/>
              <a:t>Še vedno je najbolj zastopan način predstavitev ponudbe potovanj v katalogih, čeprav vedno bolj pomemben medij postajajo tudi predstavitve na svetovnem spletu</a:t>
            </a:r>
          </a:p>
        </p:txBody>
      </p:sp>
    </p:spTree>
    <p:extLst>
      <p:ext uri="{BB962C8B-B14F-4D97-AF65-F5344CB8AC3E}">
        <p14:creationId xmlns:p14="http://schemas.microsoft.com/office/powerpoint/2010/main" val="309327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620688"/>
            <a:ext cx="390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Razpis in promocija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51520" y="2551837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Brošura (prva stran – prvi vtis)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OP in tur. institucije v destinaciji (50:50)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Od ust do 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Izobraževanje prodajalcev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Stimulativna provizija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Publiciteta</a:t>
            </a:r>
          </a:p>
        </p:txBody>
      </p:sp>
    </p:spTree>
    <p:extLst>
      <p:ext uri="{BB962C8B-B14F-4D97-AF65-F5344CB8AC3E}">
        <p14:creationId xmlns:p14="http://schemas.microsoft.com/office/powerpoint/2010/main" val="43355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71600" y="620688"/>
            <a:ext cx="2357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Distribucija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683568" y="185934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Agentska mreža</a:t>
            </a:r>
          </a:p>
          <a:p>
            <a:r>
              <a:rPr lang="sl-SI" sz="3200" dirty="0"/>
              <a:t>Direktna prodaja</a:t>
            </a:r>
          </a:p>
          <a:p>
            <a:r>
              <a:rPr lang="sl-SI" sz="3200" dirty="0"/>
              <a:t>Prodaja preko elektronskih medijev</a:t>
            </a:r>
          </a:p>
          <a:p>
            <a:endParaRPr lang="sl-SI" sz="3200" dirty="0"/>
          </a:p>
          <a:p>
            <a:r>
              <a:rPr lang="sl-SI" sz="3200" dirty="0"/>
              <a:t>Stroški distribucije: 	  10% provizije za TA</a:t>
            </a:r>
          </a:p>
          <a:p>
            <a:r>
              <a:rPr lang="sl-SI" sz="3200" dirty="0"/>
              <a:t>					   5% nagrade</a:t>
            </a:r>
          </a:p>
          <a:p>
            <a:r>
              <a:rPr lang="sl-SI" sz="3200" dirty="0"/>
              <a:t>					   8% kataloga</a:t>
            </a:r>
          </a:p>
          <a:p>
            <a:r>
              <a:rPr lang="sl-SI" sz="3200" dirty="0"/>
              <a:t>					   20% provizije OP</a:t>
            </a:r>
          </a:p>
        </p:txBody>
      </p:sp>
    </p:spTree>
    <p:extLst>
      <p:ext uri="{BB962C8B-B14F-4D97-AF65-F5344CB8AC3E}">
        <p14:creationId xmlns:p14="http://schemas.microsoft.com/office/powerpoint/2010/main" val="319234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27584" y="692696"/>
            <a:ext cx="4024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Distribucijska veriga</a:t>
            </a:r>
          </a:p>
        </p:txBody>
      </p:sp>
      <p:graphicFrame>
        <p:nvGraphicFramePr>
          <p:cNvPr id="4" name="Označba mesta vsebin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101007"/>
              </p:ext>
            </p:extLst>
          </p:nvPr>
        </p:nvGraphicFramePr>
        <p:xfrm>
          <a:off x="467544" y="1988840"/>
          <a:ext cx="8496944" cy="362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62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15616" y="620688"/>
            <a:ext cx="5023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Vloga turističnega agenta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611560" y="1484784"/>
            <a:ext cx="76328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Po skrbnem preverjanju potreb in želja strank jim svetujejo primerne storitve, nato izvedejo rezervacijo, sprejmejo plačilo, izstavijo </a:t>
            </a:r>
            <a:r>
              <a:rPr lang="sl-SI" sz="2800" b="1" dirty="0">
                <a:solidFill>
                  <a:srgbClr val="7030A0"/>
                </a:solidFill>
              </a:rPr>
              <a:t>voucher ali napišejo vozovnice</a:t>
            </a:r>
          </a:p>
          <a:p>
            <a:endParaRPr lang="sl-SI" sz="2800" dirty="0"/>
          </a:p>
          <a:p>
            <a:r>
              <a:rPr lang="sl-SI" sz="2800" dirty="0"/>
              <a:t>Na ta način se kažejo vloga, moč in absolutna vrednost človeškega kapitala</a:t>
            </a:r>
          </a:p>
          <a:p>
            <a:endParaRPr lang="sl-SI" sz="2800" dirty="0"/>
          </a:p>
          <a:p>
            <a:r>
              <a:rPr lang="sl-SI" sz="2800" dirty="0"/>
              <a:t>Turistični agenti namreč uporabljajo inteligenco, vztrajnosti in poznavanje psihologije prodaje, da povpraševanje stranke spremenijo v konkretno rezervacijo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97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15616" y="620688"/>
            <a:ext cx="5023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Vloga turističnega agenta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115616" y="2132856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  <a:p>
            <a:r>
              <a:rPr lang="sl-SI" sz="2800" dirty="0"/>
              <a:t>Poleg tega, da morajo biti navdušeni nad produkti, ki jih prodajajo, morajo biti sposobni hitro in natančno posredovati različne sveže, aktualne in uporabne </a:t>
            </a:r>
            <a:r>
              <a:rPr lang="sl-SI" sz="2800" b="1" dirty="0">
                <a:solidFill>
                  <a:srgbClr val="7030A0"/>
                </a:solidFill>
              </a:rPr>
              <a:t>informacije</a:t>
            </a:r>
          </a:p>
          <a:p>
            <a:endParaRPr lang="sl-SI" sz="2800" dirty="0"/>
          </a:p>
          <a:p>
            <a:r>
              <a:rPr lang="sl-SI" sz="2800" dirty="0"/>
              <a:t>Agent je vir vseh informacij, ki niso zapisane v prodajnem katalogu, hkrati pa načeloma dobro pozna potrebe in navade svojih kupcev</a:t>
            </a:r>
          </a:p>
        </p:txBody>
      </p:sp>
    </p:spTree>
    <p:extLst>
      <p:ext uri="{BB962C8B-B14F-4D97-AF65-F5344CB8AC3E}">
        <p14:creationId xmlns:p14="http://schemas.microsoft.com/office/powerpoint/2010/main" val="303855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15616" y="620688"/>
            <a:ext cx="5023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Vloga turističnega agenta</a:t>
            </a:r>
          </a:p>
        </p:txBody>
      </p:sp>
      <p:sp>
        <p:nvSpPr>
          <p:cNvPr id="4" name="Pravokotnik 3"/>
          <p:cNvSpPr/>
          <p:nvPr/>
        </p:nvSpPr>
        <p:spPr>
          <a:xfrm>
            <a:off x="539552" y="148478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Predvsem turisti, ki želijo zmanjšati morebitne rizike, poiščejo znane blagovne znamke, ki zagotavljajo kakovost in si dodatno varnost zagotovijo z rezervacijo potovanj pri turističnih agentih, ki z neposrednim stikom in pozitivnim pristopom oz. razlago o novi izkušnji </a:t>
            </a:r>
            <a:r>
              <a:rPr lang="sl-SI" sz="2800" b="1" dirty="0">
                <a:solidFill>
                  <a:srgbClr val="7030A0"/>
                </a:solidFill>
              </a:rPr>
              <a:t>spodbudijo kupce, da se odločijo za potovanje</a:t>
            </a:r>
          </a:p>
          <a:p>
            <a:endParaRPr lang="sl-SI" sz="2800" dirty="0"/>
          </a:p>
          <a:p>
            <a:r>
              <a:rPr lang="sl-SI" sz="2800" dirty="0"/>
              <a:t>S tem, da turistične agencije neodločene turiste oskrbujejo z informacijami in nasveti o predvidenih destinacijah, spodbujajo odločitve o potovanju na določene destinacije ter koriščenju posameznih oz. paketnih storitev</a:t>
            </a:r>
          </a:p>
        </p:txBody>
      </p:sp>
    </p:spTree>
    <p:extLst>
      <p:ext uri="{BB962C8B-B14F-4D97-AF65-F5344CB8AC3E}">
        <p14:creationId xmlns:p14="http://schemas.microsoft.com/office/powerpoint/2010/main" val="1356237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15616" y="620688"/>
            <a:ext cx="5023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Vloga turističnega agenta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67544" y="278092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Prav tako lahko, zaradi svojega posluha in občutljivosti na odzivanje na trgu, pridobijo za </a:t>
            </a:r>
            <a:r>
              <a:rPr lang="sl-SI" sz="2800" dirty="0" err="1"/>
              <a:t>destinacijske</a:t>
            </a:r>
            <a:r>
              <a:rPr lang="sl-SI" sz="2800" dirty="0"/>
              <a:t> managerje neprecenljivo povratno informacijo od turistov o destinacijah in storitvah</a:t>
            </a:r>
          </a:p>
        </p:txBody>
      </p:sp>
    </p:spTree>
    <p:extLst>
      <p:ext uri="{BB962C8B-B14F-4D97-AF65-F5344CB8AC3E}">
        <p14:creationId xmlns:p14="http://schemas.microsoft.com/office/powerpoint/2010/main" val="4193767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692696"/>
            <a:ext cx="2357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Distribucija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5576" y="1988840"/>
            <a:ext cx="7128792" cy="4709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/>
              <a:t>Booking predpiše OP</a:t>
            </a:r>
          </a:p>
          <a:p>
            <a:r>
              <a:rPr lang="sl-SI" altLang="sl-SI"/>
              <a:t>Urejen CRS</a:t>
            </a:r>
          </a:p>
          <a:p>
            <a:r>
              <a:rPr lang="sl-SI" altLang="sl-SI"/>
              <a:t>CRS je vedno podrejen kapaciteti prevoznih sredstev</a:t>
            </a:r>
          </a:p>
          <a:p>
            <a:r>
              <a:rPr lang="sl-SI" altLang="sl-SI"/>
              <a:t>Na CRS so vezane pogodbe in dokumenti za kupce</a:t>
            </a:r>
          </a:p>
          <a:p>
            <a:r>
              <a:rPr lang="sl-SI" altLang="sl-SI"/>
              <a:t>V CRS so vgrajene opcije in preference (ekonomska usmerjenost)</a:t>
            </a:r>
          </a:p>
          <a:p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0902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27584" y="69269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/>
              <a:t>Proces organiziranja potovanj</a:t>
            </a:r>
            <a:endParaRPr lang="sl-SI" sz="3200" b="1" dirty="0"/>
          </a:p>
        </p:txBody>
      </p:sp>
      <p:sp>
        <p:nvSpPr>
          <p:cNvPr id="5" name="Pravokotnik 4"/>
          <p:cNvSpPr/>
          <p:nvPr/>
        </p:nvSpPr>
        <p:spPr>
          <a:xfrm>
            <a:off x="1043608" y="2060848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raziskava trga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odločitve o potovanju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pogajanja s partnerji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sklepanje pogodb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kalkulacije in oblikovanje cene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razpis in promocija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rezervacije in izdaja dokumentov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izpeljava potovanja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ugotovitev uspešnosti</a:t>
            </a:r>
          </a:p>
        </p:txBody>
      </p:sp>
    </p:spTree>
    <p:extLst>
      <p:ext uri="{BB962C8B-B14F-4D97-AF65-F5344CB8AC3E}">
        <p14:creationId xmlns:p14="http://schemas.microsoft.com/office/powerpoint/2010/main" val="1464170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764704"/>
            <a:ext cx="5985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Distribucija – direktna prodaja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755576" y="2136339"/>
            <a:ext cx="8388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OP načrtuje pribitek 1 mio EUR</a:t>
            </a:r>
          </a:p>
          <a:p>
            <a:r>
              <a:rPr lang="sl-SI" sz="3200" dirty="0"/>
              <a:t>povprečni pribitek je 8%</a:t>
            </a:r>
          </a:p>
          <a:p>
            <a:r>
              <a:rPr lang="sl-SI" sz="3200" dirty="0"/>
              <a:t>Promet (prihodek):   1 mio EUR = 8%</a:t>
            </a:r>
          </a:p>
          <a:p>
            <a:r>
              <a:rPr lang="sl-SI" sz="3200" dirty="0"/>
              <a:t>   X mio = 100%  x = 12,5 mio EUR</a:t>
            </a:r>
          </a:p>
          <a:p>
            <a:r>
              <a:rPr lang="sl-SI" sz="3200" dirty="0"/>
              <a:t>Cena = 500 EUR</a:t>
            </a:r>
          </a:p>
          <a:p>
            <a:r>
              <a:rPr lang="sl-SI" sz="3200" dirty="0"/>
              <a:t>Št. prodanih paketov = 25.000</a:t>
            </a:r>
          </a:p>
          <a:p>
            <a:r>
              <a:rPr lang="sl-SI" sz="3200" dirty="0"/>
              <a:t>Provizija agentu = 10% ali 1,25 mio EUR + katalogi, predstavitve, izobraževanje, stimulacija za najboljše</a:t>
            </a:r>
          </a:p>
        </p:txBody>
      </p:sp>
    </p:spTree>
    <p:extLst>
      <p:ext uri="{BB962C8B-B14F-4D97-AF65-F5344CB8AC3E}">
        <p14:creationId xmlns:p14="http://schemas.microsoft.com/office/powerpoint/2010/main" val="183327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544" y="620688"/>
            <a:ext cx="6578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Distribucija – stopnja zasedenosti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32164" y="206084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Da organizatorji potovanj dosežejo ugodno (dovolj nizko) ceno, morajo npr. na </a:t>
            </a:r>
            <a:r>
              <a:rPr lang="sl-SI" sz="3200" b="1" dirty="0">
                <a:solidFill>
                  <a:srgbClr val="7030A0"/>
                </a:solidFill>
              </a:rPr>
              <a:t>čarterskih poletih </a:t>
            </a:r>
            <a:r>
              <a:rPr lang="sl-SI" sz="3200" dirty="0"/>
              <a:t>doseči vsaj 80–90 % zasedenosti (v primerjavi z 50–70 % zasedenostjo rednih linij)</a:t>
            </a:r>
          </a:p>
          <a:p>
            <a:endParaRPr lang="sl-SI" sz="3200" dirty="0"/>
          </a:p>
          <a:p>
            <a:r>
              <a:rPr lang="sl-SI" sz="3200" dirty="0"/>
              <a:t>To v praksi pomeni, da poskušajo vsak nezaseden sedež prodati na tržišču po stroškovni ceni ali celo ceneje, z namenom zapolnitve zmogljivosti letala</a:t>
            </a:r>
          </a:p>
        </p:txBody>
      </p:sp>
    </p:spTree>
    <p:extLst>
      <p:ext uri="{BB962C8B-B14F-4D97-AF65-F5344CB8AC3E}">
        <p14:creationId xmlns:p14="http://schemas.microsoft.com/office/powerpoint/2010/main" val="1427575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544" y="620688"/>
            <a:ext cx="6578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Distribucija – stopnja zasedenosti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67544" y="2132856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Takšna prosta mesta prodajajo kot samo polet (ang. </a:t>
            </a:r>
            <a:r>
              <a:rPr lang="sl-SI" sz="3200" dirty="0" err="1"/>
              <a:t>flyIonly</a:t>
            </a:r>
            <a:r>
              <a:rPr lang="sl-SI" sz="3200" dirty="0"/>
              <a:t>) ali poceni počitnice oz. prek o mreže novega tipa turističnih agencij, t. i. </a:t>
            </a:r>
            <a:r>
              <a:rPr lang="sl-SI" sz="3200" b="1" dirty="0">
                <a:solidFill>
                  <a:srgbClr val="7030A0"/>
                </a:solidFill>
              </a:rPr>
              <a:t>letalskih borz</a:t>
            </a:r>
          </a:p>
          <a:p>
            <a:endParaRPr lang="sl-SI" sz="3200" dirty="0"/>
          </a:p>
          <a:p>
            <a:r>
              <a:rPr lang="sl-SI" sz="3200" dirty="0"/>
              <a:t>Agenti </a:t>
            </a:r>
            <a:r>
              <a:rPr lang="sl-SI" sz="3200" dirty="0" err="1"/>
              <a:t>konsolidatorji</a:t>
            </a:r>
            <a:r>
              <a:rPr lang="sl-SI" sz="3200" dirty="0"/>
              <a:t> kupujejo višek kapacitet ter prevzemajo odgovornost za trženje in prodajo praznih čarterskih sedežev</a:t>
            </a:r>
          </a:p>
        </p:txBody>
      </p:sp>
    </p:spTree>
    <p:extLst>
      <p:ext uri="{BB962C8B-B14F-4D97-AF65-F5344CB8AC3E}">
        <p14:creationId xmlns:p14="http://schemas.microsoft.com/office/powerpoint/2010/main" val="1573601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692696"/>
            <a:ext cx="3901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Izpeljava potovanja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600" y="2204864"/>
            <a:ext cx="7658472" cy="230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sz="3200" dirty="0" err="1"/>
              <a:t>Rooming</a:t>
            </a:r>
            <a:r>
              <a:rPr lang="sl-SI" altLang="sl-SI" sz="3200" dirty="0"/>
              <a:t> (razmestitvena) lista</a:t>
            </a:r>
          </a:p>
          <a:p>
            <a:r>
              <a:rPr lang="sl-SI" altLang="sl-SI" sz="3200" dirty="0"/>
              <a:t>Prisotnost predstavnikov</a:t>
            </a:r>
          </a:p>
          <a:p>
            <a:r>
              <a:rPr lang="sl-SI" altLang="sl-SI" sz="3200" dirty="0"/>
              <a:t>Receptivna agencija</a:t>
            </a:r>
          </a:p>
        </p:txBody>
      </p:sp>
    </p:spTree>
    <p:extLst>
      <p:ext uri="{BB962C8B-B14F-4D97-AF65-F5344CB8AC3E}">
        <p14:creationId xmlns:p14="http://schemas.microsoft.com/office/powerpoint/2010/main" val="327230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548680"/>
            <a:ext cx="6395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Vloga lokalnih turističnih agencij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95536" y="1916832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Lokalni agenti delujejo na destinaciji in sodelujejo npr. s </a:t>
            </a:r>
            <a:r>
              <a:rPr lang="sl-SI" sz="2800" b="1" dirty="0">
                <a:solidFill>
                  <a:srgbClr val="7030A0"/>
                </a:solidFill>
              </a:rPr>
              <a:t>hotelirji, prevozniki</a:t>
            </a:r>
            <a:r>
              <a:rPr lang="sl-SI" sz="2800" dirty="0"/>
              <a:t>, lokalnimi oblastmi itd. v imenu tujih organizatorjev potovanj</a:t>
            </a:r>
          </a:p>
          <a:p>
            <a:endParaRPr lang="sl-SI" sz="2800" dirty="0"/>
          </a:p>
          <a:p>
            <a:r>
              <a:rPr lang="sl-SI" sz="2800" dirty="0"/>
              <a:t>Prednost domačinov je v poznavanju </a:t>
            </a:r>
            <a:r>
              <a:rPr lang="sl-SI" sz="2800" b="1" dirty="0">
                <a:solidFill>
                  <a:srgbClr val="7030A0"/>
                </a:solidFill>
              </a:rPr>
              <a:t>lokalnih zakonov, jezika in celotne kulture</a:t>
            </a:r>
            <a:r>
              <a:rPr lang="sl-SI" sz="2800" dirty="0"/>
              <a:t>, imajo pa tudi dobre poslovne kontakte</a:t>
            </a:r>
          </a:p>
        </p:txBody>
      </p:sp>
    </p:spTree>
    <p:extLst>
      <p:ext uri="{BB962C8B-B14F-4D97-AF65-F5344CB8AC3E}">
        <p14:creationId xmlns:p14="http://schemas.microsoft.com/office/powerpoint/2010/main" val="3693142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548680"/>
            <a:ext cx="6395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Vloga lokalnih turističnih agencij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75865" y="2132856"/>
            <a:ext cx="76245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Celo veliki organizatorji potovanj za določena dela oz. povezave uporabijo </a:t>
            </a:r>
            <a:r>
              <a:rPr lang="sl-SI" sz="2800" b="1" dirty="0">
                <a:solidFill>
                  <a:srgbClr val="7030A0"/>
                </a:solidFill>
              </a:rPr>
              <a:t>lokalne agencije</a:t>
            </a:r>
            <a:r>
              <a:rPr lang="sl-SI" sz="2800" dirty="0"/>
              <a:t>, še bolj pomembni pa so za manjša podjetja, ki na destinaciji nimajo svojih ljudi za npr. organizacijo ekskurzij</a:t>
            </a:r>
          </a:p>
          <a:p>
            <a:endParaRPr lang="sl-SI" sz="2800" dirty="0"/>
          </a:p>
          <a:p>
            <a:r>
              <a:rPr lang="sl-SI" sz="2800" dirty="0"/>
              <a:t>Ponekod prevzamejo lokalni agenti celo vlogo predstavnikov</a:t>
            </a:r>
          </a:p>
        </p:txBody>
      </p:sp>
    </p:spTree>
    <p:extLst>
      <p:ext uri="{BB962C8B-B14F-4D97-AF65-F5344CB8AC3E}">
        <p14:creationId xmlns:p14="http://schemas.microsoft.com/office/powerpoint/2010/main" val="397024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692696"/>
            <a:ext cx="1817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Obračun</a:t>
            </a:r>
          </a:p>
        </p:txBody>
      </p:sp>
      <p:sp>
        <p:nvSpPr>
          <p:cNvPr id="3" name="Pravokotnik 2"/>
          <p:cNvSpPr/>
          <p:nvPr/>
        </p:nvSpPr>
        <p:spPr>
          <a:xfrm>
            <a:off x="2286000" y="3105835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/>
              <a:t>Uporaba dejanskih podatkov</a:t>
            </a:r>
          </a:p>
          <a:p>
            <a:endParaRPr lang="sl-SI" sz="3600" dirty="0"/>
          </a:p>
          <a:p>
            <a:r>
              <a:rPr lang="sl-SI" sz="3600" dirty="0"/>
              <a:t>Poročilo</a:t>
            </a:r>
          </a:p>
        </p:txBody>
      </p:sp>
    </p:spTree>
    <p:extLst>
      <p:ext uri="{BB962C8B-B14F-4D97-AF65-F5344CB8AC3E}">
        <p14:creationId xmlns:p14="http://schemas.microsoft.com/office/powerpoint/2010/main" val="1320880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 idx="4294967295"/>
          </p:nvPr>
        </p:nvSpPr>
        <p:spPr>
          <a:xfrm>
            <a:off x="0" y="3765550"/>
            <a:ext cx="6480175" cy="1573213"/>
          </a:xfrm>
        </p:spPr>
        <p:txBody>
          <a:bodyPr>
            <a:normAutofit/>
          </a:bodyPr>
          <a:lstStyle/>
          <a:p>
            <a:pPr algn="ctr"/>
            <a:r>
              <a:rPr lang="sl-SI" sz="4050" dirty="0"/>
              <a:t>Vrste poslov v turističnih agencijah</a:t>
            </a:r>
          </a:p>
        </p:txBody>
      </p:sp>
      <p:pic>
        <p:nvPicPr>
          <p:cNvPr id="1026" name="Picture 2" descr="http://a.abcnews.com/images/Travel/gty_cyber_monday_travel_ll_131126_16x9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17" y="1033110"/>
            <a:ext cx="4814135" cy="2707951"/>
          </a:xfrm>
          <a:prstGeom prst="rect">
            <a:avLst/>
          </a:prstGeom>
          <a:noFill/>
          <a:effectLst>
            <a:innerShdw blurRad="127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35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Vrste poslov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dirty="0"/>
              <a:t>pavšalni posli</a:t>
            </a:r>
          </a:p>
          <a:p>
            <a:r>
              <a:rPr lang="sl-SI" dirty="0"/>
              <a:t>posredniški oz. </a:t>
            </a:r>
            <a:br>
              <a:rPr lang="sl-SI" dirty="0"/>
            </a:br>
            <a:r>
              <a:rPr lang="sl-SI" dirty="0"/>
              <a:t>zastopniški posli</a:t>
            </a:r>
          </a:p>
          <a:p>
            <a:r>
              <a:rPr lang="sl-SI" dirty="0"/>
              <a:t>neznačilni agencijski </a:t>
            </a:r>
            <a:br>
              <a:rPr lang="sl-SI" dirty="0"/>
            </a:br>
            <a:r>
              <a:rPr lang="sl-SI" dirty="0"/>
              <a:t>posli</a:t>
            </a:r>
          </a:p>
          <a:p>
            <a:endParaRPr lang="sl-SI" dirty="0"/>
          </a:p>
        </p:txBody>
      </p:sp>
      <p:pic>
        <p:nvPicPr>
          <p:cNvPr id="2050" name="Picture 2" descr="http://s3.printdo.com/design/47/de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611302" cy="27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71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Pavšalni proizvod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sl-SI" dirty="0" err="1"/>
              <a:t>Pavšalni</a:t>
            </a:r>
            <a:r>
              <a:rPr lang="en-US" altLang="sl-SI" dirty="0"/>
              <a:t> </a:t>
            </a:r>
            <a:r>
              <a:rPr lang="en-US" altLang="sl-SI" dirty="0" err="1"/>
              <a:t>proizvod</a:t>
            </a:r>
            <a:r>
              <a:rPr lang="en-US" altLang="sl-SI" dirty="0"/>
              <a:t> je </a:t>
            </a:r>
            <a:r>
              <a:rPr lang="en-US" altLang="sl-SI" dirty="0" err="1"/>
              <a:t>standardizirani</a:t>
            </a:r>
            <a:r>
              <a:rPr lang="en-US" altLang="sl-SI" dirty="0"/>
              <a:t> </a:t>
            </a:r>
            <a:r>
              <a:rPr lang="en-US" altLang="sl-SI" dirty="0" err="1"/>
              <a:t>paket</a:t>
            </a:r>
            <a:r>
              <a:rPr lang="en-US" altLang="sl-SI" dirty="0"/>
              <a:t> </a:t>
            </a:r>
            <a:r>
              <a:rPr lang="en-US" altLang="sl-SI" dirty="0" err="1"/>
              <a:t>storitev</a:t>
            </a:r>
            <a:r>
              <a:rPr lang="en-US" altLang="sl-SI" dirty="0"/>
              <a:t>,</a:t>
            </a:r>
          </a:p>
          <a:p>
            <a:pPr>
              <a:buFontTx/>
              <a:buNone/>
            </a:pPr>
            <a:r>
              <a:rPr lang="en-US" altLang="sl-SI" dirty="0" err="1"/>
              <a:t>ki</a:t>
            </a:r>
            <a:r>
              <a:rPr lang="en-US" altLang="sl-SI" dirty="0"/>
              <a:t> </a:t>
            </a:r>
            <a:r>
              <a:rPr lang="en-US" altLang="sl-SI" dirty="0" err="1"/>
              <a:t>sestoji</a:t>
            </a:r>
            <a:r>
              <a:rPr lang="en-US" altLang="sl-SI" dirty="0"/>
              <a:t> </a:t>
            </a:r>
            <a:r>
              <a:rPr lang="en-US" altLang="sl-SI" dirty="0" err="1"/>
              <a:t>iz</a:t>
            </a:r>
            <a:r>
              <a:rPr lang="en-US" altLang="sl-SI" dirty="0"/>
              <a:t> </a:t>
            </a:r>
            <a:r>
              <a:rPr lang="en-US" altLang="sl-SI" dirty="0" err="1"/>
              <a:t>najmanj</a:t>
            </a:r>
            <a:r>
              <a:rPr lang="en-US" altLang="sl-SI" dirty="0"/>
              <a:t> </a:t>
            </a:r>
            <a:r>
              <a:rPr lang="en-US" altLang="sl-SI" dirty="0" err="1"/>
              <a:t>dveh</a:t>
            </a:r>
            <a:r>
              <a:rPr lang="en-US" altLang="sl-SI" dirty="0"/>
              <a:t> </a:t>
            </a:r>
            <a:r>
              <a:rPr lang="en-US" altLang="sl-SI" dirty="0" err="1"/>
              <a:t>storitev</a:t>
            </a:r>
            <a:r>
              <a:rPr lang="en-US" altLang="sl-SI" dirty="0"/>
              <a:t>, </a:t>
            </a:r>
          </a:p>
          <a:p>
            <a:pPr>
              <a:buFontTx/>
              <a:buNone/>
            </a:pPr>
            <a:r>
              <a:rPr lang="en-US" altLang="sl-SI" dirty="0"/>
              <a:t>je </a:t>
            </a:r>
            <a:r>
              <a:rPr lang="en-US" altLang="sl-SI" dirty="0" err="1"/>
              <a:t>vnaprej</a:t>
            </a:r>
            <a:r>
              <a:rPr lang="en-US" altLang="sl-SI" dirty="0"/>
              <a:t> </a:t>
            </a:r>
            <a:r>
              <a:rPr lang="en-US" altLang="sl-SI" dirty="0" err="1"/>
              <a:t>proizveden</a:t>
            </a:r>
            <a:r>
              <a:rPr lang="en-US" altLang="sl-SI" dirty="0"/>
              <a:t> </a:t>
            </a:r>
            <a:r>
              <a:rPr lang="en-US" altLang="sl-SI" dirty="0" err="1"/>
              <a:t>za</a:t>
            </a:r>
            <a:r>
              <a:rPr lang="en-US" altLang="sl-SI" dirty="0"/>
              <a:t> </a:t>
            </a:r>
            <a:r>
              <a:rPr lang="en-US" altLang="sl-SI" dirty="0" err="1"/>
              <a:t>neznanega</a:t>
            </a:r>
            <a:r>
              <a:rPr lang="en-US" altLang="sl-SI" dirty="0"/>
              <a:t> </a:t>
            </a:r>
            <a:r>
              <a:rPr lang="en-US" altLang="sl-SI" dirty="0" err="1"/>
              <a:t>kupca</a:t>
            </a:r>
            <a:r>
              <a:rPr lang="en-US" altLang="sl-SI" dirty="0"/>
              <a:t> </a:t>
            </a:r>
          </a:p>
          <a:p>
            <a:pPr>
              <a:buFontTx/>
              <a:buNone/>
            </a:pPr>
            <a:r>
              <a:rPr lang="en-US" altLang="sl-SI" dirty="0"/>
              <a:t>in </a:t>
            </a:r>
            <a:r>
              <a:rPr lang="en-US" altLang="sl-SI" dirty="0" err="1"/>
              <a:t>za</a:t>
            </a:r>
            <a:r>
              <a:rPr lang="en-US" altLang="sl-SI" dirty="0"/>
              <a:t> </a:t>
            </a:r>
            <a:r>
              <a:rPr lang="en-US" altLang="sl-SI" dirty="0" err="1"/>
              <a:t>trg</a:t>
            </a:r>
            <a:r>
              <a:rPr lang="en-US" altLang="sl-SI" dirty="0"/>
              <a:t> </a:t>
            </a:r>
            <a:r>
              <a:rPr lang="en-US" altLang="sl-SI" dirty="0" err="1"/>
              <a:t>razpisan</a:t>
            </a:r>
            <a:r>
              <a:rPr lang="en-US" altLang="sl-SI" dirty="0"/>
              <a:t> v </a:t>
            </a:r>
            <a:r>
              <a:rPr lang="en-US" altLang="sl-SI" dirty="0" err="1"/>
              <a:t>medijih</a:t>
            </a:r>
            <a:r>
              <a:rPr lang="en-US" altLang="sl-SI" dirty="0"/>
              <a:t> </a:t>
            </a:r>
            <a:r>
              <a:rPr lang="en-US" altLang="sl-SI" dirty="0" err="1"/>
              <a:t>ter</a:t>
            </a:r>
            <a:r>
              <a:rPr lang="en-US" altLang="sl-SI" dirty="0"/>
              <a:t> </a:t>
            </a:r>
          </a:p>
          <a:p>
            <a:pPr>
              <a:buFontTx/>
              <a:buNone/>
            </a:pPr>
            <a:r>
              <a:rPr lang="en-US" altLang="sl-SI" dirty="0" err="1"/>
              <a:t>nuden</a:t>
            </a:r>
            <a:r>
              <a:rPr lang="en-US" altLang="sl-SI" dirty="0"/>
              <a:t> </a:t>
            </a:r>
            <a:r>
              <a:rPr lang="en-US" altLang="sl-SI" dirty="0" err="1"/>
              <a:t>po</a:t>
            </a:r>
            <a:r>
              <a:rPr lang="en-US" altLang="sl-SI" dirty="0"/>
              <a:t> </a:t>
            </a:r>
            <a:r>
              <a:rPr lang="en-US" altLang="sl-SI" dirty="0" err="1"/>
              <a:t>javno</a:t>
            </a:r>
            <a:r>
              <a:rPr lang="en-US" altLang="sl-SI" dirty="0"/>
              <a:t> </a:t>
            </a:r>
            <a:r>
              <a:rPr lang="en-US" altLang="sl-SI" dirty="0" err="1"/>
              <a:t>objavljeni</a:t>
            </a:r>
            <a:r>
              <a:rPr lang="en-US" altLang="sl-SI" dirty="0"/>
              <a:t> </a:t>
            </a:r>
            <a:r>
              <a:rPr lang="en-US" altLang="sl-SI" dirty="0" err="1"/>
              <a:t>pavšalni</a:t>
            </a:r>
            <a:r>
              <a:rPr lang="en-US" altLang="sl-SI" dirty="0"/>
              <a:t> </a:t>
            </a:r>
            <a:r>
              <a:rPr lang="en-US" altLang="sl-SI" dirty="0" err="1"/>
              <a:t>ceni</a:t>
            </a:r>
            <a:r>
              <a:rPr lang="en-US" altLang="sl-SI" dirty="0"/>
              <a:t> </a:t>
            </a:r>
            <a:r>
              <a:rPr lang="en-US" altLang="sl-SI" dirty="0" err="1"/>
              <a:t>tako</a:t>
            </a:r>
            <a:r>
              <a:rPr lang="en-US" altLang="sl-SI" dirty="0"/>
              <a:t>, </a:t>
            </a:r>
          </a:p>
          <a:p>
            <a:pPr>
              <a:buFontTx/>
              <a:buNone/>
            </a:pPr>
            <a:r>
              <a:rPr lang="en-US" altLang="sl-SI" dirty="0"/>
              <a:t>da </a:t>
            </a:r>
            <a:r>
              <a:rPr lang="en-US" altLang="sl-SI" dirty="0" err="1"/>
              <a:t>cene</a:t>
            </a:r>
            <a:r>
              <a:rPr lang="en-US" altLang="sl-SI" dirty="0"/>
              <a:t> </a:t>
            </a:r>
            <a:r>
              <a:rPr lang="en-US" altLang="sl-SI" dirty="0" err="1"/>
              <a:t>posameznih</a:t>
            </a:r>
            <a:r>
              <a:rPr lang="en-US" altLang="sl-SI" dirty="0"/>
              <a:t>, v </a:t>
            </a:r>
            <a:r>
              <a:rPr lang="en-US" altLang="sl-SI" dirty="0" err="1"/>
              <a:t>paket</a:t>
            </a:r>
            <a:r>
              <a:rPr lang="en-US" altLang="sl-SI" dirty="0"/>
              <a:t> </a:t>
            </a:r>
            <a:r>
              <a:rPr lang="en-US" altLang="sl-SI" dirty="0" err="1"/>
              <a:t>povezanih</a:t>
            </a:r>
            <a:r>
              <a:rPr lang="en-US" altLang="sl-SI" dirty="0"/>
              <a:t> </a:t>
            </a:r>
            <a:r>
              <a:rPr lang="en-US" altLang="sl-SI" dirty="0" err="1"/>
              <a:t>turističnih</a:t>
            </a:r>
            <a:endParaRPr lang="en-US" altLang="sl-SI" dirty="0"/>
          </a:p>
          <a:p>
            <a:pPr>
              <a:buFontTx/>
              <a:buNone/>
            </a:pPr>
            <a:r>
              <a:rPr lang="en-US" altLang="sl-SI" dirty="0" err="1"/>
              <a:t>storitev</a:t>
            </a:r>
            <a:r>
              <a:rPr lang="en-US" altLang="sl-SI" dirty="0"/>
              <a:t>, </a:t>
            </a:r>
            <a:r>
              <a:rPr lang="en-US" altLang="sl-SI" dirty="0" err="1"/>
              <a:t>niso</a:t>
            </a:r>
            <a:r>
              <a:rPr lang="en-US" altLang="sl-SI" dirty="0"/>
              <a:t> </a:t>
            </a:r>
            <a:r>
              <a:rPr lang="en-US" altLang="sl-SI" dirty="0" err="1"/>
              <a:t>razpoznavne</a:t>
            </a:r>
            <a:r>
              <a:rPr lang="sl-SI" altLang="sl-SI" dirty="0"/>
              <a:t> (Mihalič, 1999).</a:t>
            </a:r>
            <a:endParaRPr lang="en-US" altLang="sl-SI" dirty="0"/>
          </a:p>
          <a:p>
            <a:endParaRPr lang="sl-SI" alt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6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27584" y="6926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3600" b="1" dirty="0"/>
              <a:t>Raziskava trga</a:t>
            </a:r>
            <a:endParaRPr lang="sl-SI" sz="3600" b="1" dirty="0"/>
          </a:p>
        </p:txBody>
      </p:sp>
      <p:sp>
        <p:nvSpPr>
          <p:cNvPr id="5" name="Pravokotnik 4"/>
          <p:cNvSpPr/>
          <p:nvPr/>
        </p:nvSpPr>
        <p:spPr>
          <a:xfrm>
            <a:off x="827584" y="1556792"/>
            <a:ext cx="6678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Poznavanje gospodarskega položaja destinacije, poslovnih navad, kulturnih in drugih razlik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Povpraševanje: obseg in rast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Porabnik: profil, navade in želje, kategorija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Konkurenca: ponudba in cene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Proizvodi: letalske družbe, transferi, nastanitev, ogledi, prtljaga, čas potovanja</a:t>
            </a:r>
          </a:p>
        </p:txBody>
      </p:sp>
    </p:spTree>
    <p:extLst>
      <p:ext uri="{BB962C8B-B14F-4D97-AF65-F5344CB8AC3E}">
        <p14:creationId xmlns:p14="http://schemas.microsoft.com/office/powerpoint/2010/main" val="2125197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Turistični paket/aranžma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dirty="0"/>
              <a:t>Turistični paket (ang. </a:t>
            </a:r>
            <a:r>
              <a:rPr lang="sl-SI" dirty="0" err="1"/>
              <a:t>inclusive</a:t>
            </a:r>
            <a:r>
              <a:rPr lang="sl-SI" dirty="0"/>
              <a:t> </a:t>
            </a:r>
            <a:r>
              <a:rPr lang="sl-SI" dirty="0" err="1"/>
              <a:t>tour</a:t>
            </a:r>
            <a:r>
              <a:rPr lang="sl-SI" dirty="0"/>
              <a:t>) običajno vsebuje vsaj dve storitvi, vključuje bivanje vsaj 24 ur s prenočevanjem in se prodaja po enotni ceni. Običajno so vključeni elementi: prevoz, namestitev in ostale turistične storitve (</a:t>
            </a:r>
            <a:r>
              <a:rPr lang="de-DE" dirty="0" err="1"/>
              <a:t>Bieger</a:t>
            </a:r>
            <a:r>
              <a:rPr lang="sl-SI" dirty="0"/>
              <a:t>,</a:t>
            </a:r>
            <a:r>
              <a:rPr lang="de-DE" dirty="0"/>
              <a:t> 2005</a:t>
            </a:r>
            <a:r>
              <a:rPr lang="sl-SI" dirty="0"/>
              <a:t>; </a:t>
            </a:r>
            <a:r>
              <a:rPr lang="de-DE" dirty="0"/>
              <a:t>Page</a:t>
            </a:r>
            <a:r>
              <a:rPr lang="sl-SI" dirty="0"/>
              <a:t>, </a:t>
            </a:r>
            <a:r>
              <a:rPr lang="de-DE" dirty="0"/>
              <a:t>2003)</a:t>
            </a:r>
            <a:r>
              <a:rPr lang="sl-SI" dirty="0"/>
              <a:t>.</a:t>
            </a:r>
            <a:r>
              <a:rPr lang="de-DE" dirty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2260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Vrste paketov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sl-SI" dirty="0"/>
              <a:t>način potovanja – z letalom (redne linije in čarterji), ladjo (trajektom) ali avtobusom ali s kombiniranimi prevozi (npr. </a:t>
            </a:r>
            <a:r>
              <a:rPr lang="sl-SI" dirty="0" err="1"/>
              <a:t>fly</a:t>
            </a:r>
            <a:r>
              <a:rPr lang="sl-SI" dirty="0"/>
              <a:t> &amp; </a:t>
            </a:r>
            <a:r>
              <a:rPr lang="sl-SI" dirty="0" err="1"/>
              <a:t>drive</a:t>
            </a:r>
            <a:r>
              <a:rPr lang="sl-SI" dirty="0"/>
              <a:t> potovanja po ZDA);</a:t>
            </a:r>
          </a:p>
          <a:p>
            <a:r>
              <a:rPr lang="sl-SI" dirty="0"/>
              <a:t>način (vrsta) namestitve;</a:t>
            </a:r>
          </a:p>
          <a:p>
            <a:r>
              <a:rPr lang="sl-SI" dirty="0"/>
              <a:t>potovanja po domovini ali tujini;</a:t>
            </a:r>
          </a:p>
          <a:p>
            <a:r>
              <a:rPr lang="sl-SI" dirty="0"/>
              <a:t>dolžino počitnic: kratki oddih (manj kot 4 nočitve) ali daljše počitnice;</a:t>
            </a:r>
          </a:p>
          <a:p>
            <a:r>
              <a:rPr lang="sl-SI" dirty="0"/>
              <a:t>razdaljo potovanja – kratka (do 4 ure poleta) ali dolga;</a:t>
            </a:r>
          </a:p>
          <a:p>
            <a:r>
              <a:rPr lang="sl-SI" dirty="0"/>
              <a:t>značilnosti (tipu) destinacije: mestne, obalne, doživljajske počitnice. </a:t>
            </a:r>
          </a:p>
        </p:txBody>
      </p:sp>
    </p:spTree>
    <p:extLst>
      <p:ext uri="{BB962C8B-B14F-4D97-AF65-F5344CB8AC3E}">
        <p14:creationId xmlns:p14="http://schemas.microsoft.com/office/powerpoint/2010/main" val="4227676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Vrste pavšalnih poslov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/>
          </a:bodyPr>
          <a:lstStyle/>
          <a:p>
            <a:r>
              <a:rPr lang="sl-SI" altLang="sl-SI" dirty="0"/>
              <a:t>Pavšalne počitnice (</a:t>
            </a:r>
            <a:r>
              <a:rPr lang="sl-SI" altLang="sl-SI" dirty="0" err="1"/>
              <a:t>package</a:t>
            </a:r>
            <a:r>
              <a:rPr lang="sl-SI" altLang="sl-SI" dirty="0"/>
              <a:t> </a:t>
            </a:r>
            <a:r>
              <a:rPr lang="sl-SI" altLang="sl-SI" dirty="0" err="1"/>
              <a:t>holidays</a:t>
            </a:r>
            <a:r>
              <a:rPr lang="sl-SI" altLang="sl-SI" dirty="0"/>
              <a:t>)</a:t>
            </a:r>
          </a:p>
          <a:p>
            <a:r>
              <a:rPr lang="sl-SI" altLang="sl-SI" dirty="0"/>
              <a:t>Pavšalno potovanje (</a:t>
            </a:r>
            <a:r>
              <a:rPr lang="sl-SI" altLang="sl-SI" dirty="0" err="1"/>
              <a:t>package</a:t>
            </a:r>
            <a:r>
              <a:rPr lang="sl-SI" altLang="sl-SI" dirty="0"/>
              <a:t> </a:t>
            </a:r>
            <a:r>
              <a:rPr lang="sl-SI" altLang="sl-SI" dirty="0" err="1"/>
              <a:t>travel</a:t>
            </a:r>
            <a:r>
              <a:rPr lang="sl-SI" altLang="sl-SI" dirty="0"/>
              <a:t>)</a:t>
            </a:r>
          </a:p>
          <a:p>
            <a:r>
              <a:rPr lang="sl-SI" altLang="sl-SI" dirty="0"/>
              <a:t>Pavšalne ture (</a:t>
            </a:r>
            <a:r>
              <a:rPr lang="sl-SI" altLang="sl-SI" dirty="0" err="1"/>
              <a:t>package</a:t>
            </a:r>
            <a:r>
              <a:rPr lang="sl-SI" altLang="sl-SI" dirty="0"/>
              <a:t> </a:t>
            </a:r>
            <a:r>
              <a:rPr lang="sl-SI" altLang="sl-SI" dirty="0" err="1"/>
              <a:t>tours</a:t>
            </a:r>
            <a:r>
              <a:rPr lang="sl-SI" altLang="sl-SI" dirty="0"/>
              <a:t>)</a:t>
            </a:r>
          </a:p>
          <a:p>
            <a:endParaRPr lang="sl-SI" altLang="sl-SI" dirty="0"/>
          </a:p>
        </p:txBody>
      </p:sp>
      <p:pic>
        <p:nvPicPr>
          <p:cNvPr id="3074" name="Picture 2" descr="http://www.simpsonmillar.co.uk/assets/images/other/flight-plus-holi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35" y="3504959"/>
            <a:ext cx="4840178" cy="19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66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sl-SI" altLang="sl-SI" sz="3600" b="1" dirty="0"/>
              <a:t>Sestavni deli pavšalnega proizvoda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altLang="sl-SI" dirty="0"/>
              <a:t>svetovanje in posredovanje (rezervacije)</a:t>
            </a:r>
          </a:p>
          <a:p>
            <a:r>
              <a:rPr lang="sl-SI" altLang="sl-SI" dirty="0"/>
              <a:t>transportne storitve</a:t>
            </a:r>
          </a:p>
          <a:p>
            <a:r>
              <a:rPr lang="sl-SI" altLang="sl-SI" dirty="0"/>
              <a:t>storitve v destinaciji</a:t>
            </a:r>
          </a:p>
          <a:p>
            <a:r>
              <a:rPr lang="sl-SI" altLang="sl-SI" dirty="0"/>
              <a:t>zavarovanje</a:t>
            </a:r>
          </a:p>
          <a:p>
            <a:r>
              <a:rPr lang="sl-SI" altLang="sl-SI" dirty="0"/>
              <a:t>privlačnosti destinacije</a:t>
            </a:r>
          </a:p>
          <a:p>
            <a:r>
              <a:rPr lang="sl-SI" altLang="sl-SI" dirty="0"/>
              <a:t>prireditve in dogodki v destinaciji</a:t>
            </a:r>
          </a:p>
        </p:txBody>
      </p:sp>
    </p:spTree>
    <p:extLst>
      <p:ext uri="{BB962C8B-B14F-4D97-AF65-F5344CB8AC3E}">
        <p14:creationId xmlns:p14="http://schemas.microsoft.com/office/powerpoint/2010/main" val="1617703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Vrste pavšalnih proizvodov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altLang="sl-SI" dirty="0"/>
              <a:t>navadni razpisani pavšalni proizvodi</a:t>
            </a:r>
          </a:p>
          <a:p>
            <a:r>
              <a:rPr lang="sl-SI" altLang="sl-SI" dirty="0"/>
              <a:t>specialni pavšalni proizvodi</a:t>
            </a:r>
          </a:p>
          <a:p>
            <a:r>
              <a:rPr lang="sl-SI" altLang="sl-SI" dirty="0"/>
              <a:t>naročeni pavšalni proizvodi</a:t>
            </a:r>
          </a:p>
          <a:p>
            <a:endParaRPr lang="sl-SI" altLang="sl-SI" dirty="0"/>
          </a:p>
        </p:txBody>
      </p:sp>
      <p:pic>
        <p:nvPicPr>
          <p:cNvPr id="4098" name="Picture 2" descr="http://images-iys.s3.amazonaws.com/ifyouski/571/ski-packages-571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67" y="3487597"/>
            <a:ext cx="4684231" cy="16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78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Kratke počitnice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Najhitreje rastoči sektor potovalne industrije zaradi:</a:t>
            </a:r>
          </a:p>
          <a:p>
            <a:r>
              <a:rPr lang="sl-SI" dirty="0"/>
              <a:t>Dela – večina si ne more privoščiti odsotnosti z dela za daljše časovno obdobje</a:t>
            </a:r>
          </a:p>
          <a:p>
            <a:r>
              <a:rPr lang="sl-SI" dirty="0"/>
              <a:t>Nizkocenovnih letalskih prevozov, ki omogočajo po ugodni ceni potovati dlje in za krajše časovno obdobje</a:t>
            </a:r>
          </a:p>
          <a:p>
            <a:r>
              <a:rPr lang="sl-SI" dirty="0"/>
              <a:t>Družinskih obveznosti – varstvo za otroke in domače živali</a:t>
            </a:r>
          </a:p>
          <a:p>
            <a:r>
              <a:rPr lang="sl-SI" dirty="0"/>
              <a:t>Velike izbira turističnih destinacij in nastanitev</a:t>
            </a:r>
          </a:p>
          <a:p>
            <a:r>
              <a:rPr lang="sl-SI" dirty="0"/>
              <a:t>Veliko novih aktivnosti v turistični ponudbi</a:t>
            </a:r>
          </a:p>
          <a:p>
            <a:r>
              <a:rPr lang="sl-SI" dirty="0"/>
              <a:t>Marsikdo je mnenja, da je z več krajšimi oddihi lažje prebroditi zimo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2937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Počitnice s posebnim namenom (</a:t>
            </a:r>
            <a:r>
              <a:rPr lang="sl-SI" dirty="0" err="1">
                <a:solidFill>
                  <a:schemeClr val="accent6">
                    <a:lumMod val="50000"/>
                  </a:schemeClr>
                </a:solidFill>
              </a:rPr>
              <a:t>Special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6">
                    <a:lumMod val="50000"/>
                  </a:schemeClr>
                </a:solidFill>
              </a:rPr>
              <a:t>interest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6">
                    <a:lumMod val="50000"/>
                  </a:schemeClr>
                </a:solidFill>
              </a:rPr>
              <a:t>holiday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657600" cy="4525963"/>
          </a:xfrm>
        </p:spPr>
        <p:txBody>
          <a:bodyPr/>
          <a:lstStyle/>
          <a:p>
            <a:r>
              <a:rPr lang="sl-SI" dirty="0"/>
              <a:t>Starine</a:t>
            </a:r>
          </a:p>
          <a:p>
            <a:r>
              <a:rPr lang="sl-SI" dirty="0"/>
              <a:t>Arheologija</a:t>
            </a:r>
          </a:p>
          <a:p>
            <a:r>
              <a:rPr lang="sl-SI" dirty="0"/>
              <a:t>Maratoni</a:t>
            </a:r>
          </a:p>
          <a:p>
            <a:r>
              <a:rPr lang="sl-SI" dirty="0"/>
              <a:t>Opazovanje ptic</a:t>
            </a:r>
          </a:p>
          <a:p>
            <a:r>
              <a:rPr lang="sl-SI" dirty="0"/>
              <a:t>Botanika</a:t>
            </a:r>
          </a:p>
          <a:p>
            <a:r>
              <a:rPr lang="sl-SI" dirty="0"/>
              <a:t>Gradovi</a:t>
            </a:r>
          </a:p>
          <a:p>
            <a:r>
              <a:rPr lang="sl-SI" dirty="0"/>
              <a:t>Kulinarika</a:t>
            </a:r>
          </a:p>
          <a:p>
            <a:r>
              <a:rPr lang="sl-SI" dirty="0"/>
              <a:t>Kolesarjenje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4294967295"/>
          </p:nvPr>
        </p:nvSpPr>
        <p:spPr>
          <a:xfrm>
            <a:off x="0" y="2227263"/>
            <a:ext cx="2041525" cy="3262312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Jadranje</a:t>
            </a:r>
          </a:p>
          <a:p>
            <a:r>
              <a:rPr lang="sl-SI" dirty="0"/>
              <a:t>Čolnarjenje</a:t>
            </a:r>
          </a:p>
          <a:p>
            <a:r>
              <a:rPr lang="sl-SI" dirty="0"/>
              <a:t>Ribolov</a:t>
            </a:r>
          </a:p>
          <a:p>
            <a:r>
              <a:rPr lang="sl-SI" dirty="0"/>
              <a:t>Igralništvo</a:t>
            </a:r>
          </a:p>
          <a:p>
            <a:r>
              <a:rPr lang="sl-SI" dirty="0"/>
              <a:t>Golf</a:t>
            </a:r>
          </a:p>
          <a:p>
            <a:r>
              <a:rPr lang="sl-SI" dirty="0" err="1"/>
              <a:t>Wellness</a:t>
            </a:r>
            <a:endParaRPr lang="sl-SI" dirty="0"/>
          </a:p>
          <a:p>
            <a:r>
              <a:rPr lang="sl-SI" dirty="0"/>
              <a:t>Jahanje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Označba mesta vsebine 3"/>
          <p:cNvSpPr txBox="1">
            <a:spLocks/>
          </p:cNvSpPr>
          <p:nvPr/>
        </p:nvSpPr>
        <p:spPr>
          <a:xfrm>
            <a:off x="5036414" y="2226469"/>
            <a:ext cx="2042419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100" dirty="0">
                <a:solidFill>
                  <a:schemeClr val="tx1">
                    <a:lumMod val="50000"/>
                  </a:schemeClr>
                </a:solidFill>
              </a:rPr>
              <a:t>Glasba</a:t>
            </a:r>
          </a:p>
          <a:p>
            <a:r>
              <a:rPr lang="sl-SI" sz="2100" dirty="0">
                <a:solidFill>
                  <a:schemeClr val="tx1">
                    <a:lumMod val="50000"/>
                  </a:schemeClr>
                </a:solidFill>
              </a:rPr>
              <a:t>Slikanje</a:t>
            </a:r>
          </a:p>
          <a:p>
            <a:r>
              <a:rPr lang="sl-SI" sz="2100" dirty="0">
                <a:solidFill>
                  <a:schemeClr val="tx1">
                    <a:lumMod val="50000"/>
                  </a:schemeClr>
                </a:solidFill>
              </a:rPr>
              <a:t>Padalstvo</a:t>
            </a:r>
          </a:p>
          <a:p>
            <a:r>
              <a:rPr lang="sl-SI" sz="2100" dirty="0">
                <a:solidFill>
                  <a:schemeClr val="tx1">
                    <a:lumMod val="50000"/>
                  </a:schemeClr>
                </a:solidFill>
              </a:rPr>
              <a:t>Zmajarstvo</a:t>
            </a:r>
          </a:p>
          <a:p>
            <a:r>
              <a:rPr lang="sl-SI" sz="2100" dirty="0">
                <a:solidFill>
                  <a:schemeClr val="tx1">
                    <a:lumMod val="50000"/>
                  </a:schemeClr>
                </a:solidFill>
              </a:rPr>
              <a:t>Smučanje</a:t>
            </a:r>
          </a:p>
          <a:p>
            <a:r>
              <a:rPr lang="sl-SI" sz="2100" dirty="0">
                <a:solidFill>
                  <a:schemeClr val="tx1">
                    <a:lumMod val="50000"/>
                  </a:schemeClr>
                </a:solidFill>
              </a:rPr>
              <a:t>Preživetje</a:t>
            </a:r>
          </a:p>
          <a:p>
            <a:r>
              <a:rPr lang="sl-SI" sz="2100" dirty="0">
                <a:solidFill>
                  <a:schemeClr val="tx1">
                    <a:lumMod val="50000"/>
                  </a:schemeClr>
                </a:solidFill>
              </a:rPr>
              <a:t>Pohodništvo</a:t>
            </a:r>
          </a:p>
          <a:p>
            <a:endParaRPr lang="sl-SI" sz="2100" dirty="0"/>
          </a:p>
        </p:txBody>
      </p:sp>
    </p:spTree>
    <p:extLst>
      <p:ext uri="{BB962C8B-B14F-4D97-AF65-F5344CB8AC3E}">
        <p14:creationId xmlns:p14="http://schemas.microsoft.com/office/powerpoint/2010/main" val="3786817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Narodni parki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4294967295"/>
          </p:nvPr>
        </p:nvSpPr>
        <p:spPr>
          <a:xfrm>
            <a:off x="0" y="2125663"/>
            <a:ext cx="3886200" cy="3263900"/>
          </a:xfrm>
        </p:spPr>
        <p:txBody>
          <a:bodyPr>
            <a:normAutofit fontScale="70000" lnSpcReduction="20000"/>
          </a:bodyPr>
          <a:lstStyle/>
          <a:p>
            <a:r>
              <a:rPr lang="sl-SI" dirty="0"/>
              <a:t>Churchill, Kanada (polarni medvedi)</a:t>
            </a:r>
          </a:p>
          <a:p>
            <a:r>
              <a:rPr lang="sl-SI" dirty="0" err="1"/>
              <a:t>North</a:t>
            </a:r>
            <a:r>
              <a:rPr lang="sl-SI" dirty="0"/>
              <a:t> </a:t>
            </a:r>
            <a:r>
              <a:rPr lang="sl-SI" dirty="0" err="1"/>
              <a:t>Bimini</a:t>
            </a:r>
            <a:r>
              <a:rPr lang="sl-SI" dirty="0"/>
              <a:t>, Bahami (delfini)</a:t>
            </a:r>
          </a:p>
          <a:p>
            <a:r>
              <a:rPr lang="sl-SI" dirty="0" err="1"/>
              <a:t>Yosemite</a:t>
            </a:r>
            <a:r>
              <a:rPr lang="sl-SI" dirty="0"/>
              <a:t> </a:t>
            </a:r>
            <a:r>
              <a:rPr lang="sl-SI" dirty="0" err="1"/>
              <a:t>National</a:t>
            </a:r>
            <a:r>
              <a:rPr lang="sl-SI" dirty="0"/>
              <a:t> Park, ZDA</a:t>
            </a:r>
          </a:p>
          <a:p>
            <a:r>
              <a:rPr lang="sl-SI" dirty="0" err="1"/>
              <a:t>Communiti</a:t>
            </a:r>
            <a:r>
              <a:rPr lang="sl-SI" dirty="0"/>
              <a:t> </a:t>
            </a:r>
            <a:r>
              <a:rPr lang="sl-SI" dirty="0" err="1"/>
              <a:t>Baboon</a:t>
            </a:r>
            <a:r>
              <a:rPr lang="sl-SI" dirty="0"/>
              <a:t> </a:t>
            </a:r>
            <a:r>
              <a:rPr lang="sl-SI" dirty="0" err="1"/>
              <a:t>Sanctuary</a:t>
            </a:r>
            <a:r>
              <a:rPr lang="sl-SI" dirty="0"/>
              <a:t>, Belize</a:t>
            </a:r>
          </a:p>
          <a:p>
            <a:r>
              <a:rPr lang="sl-SI" dirty="0" err="1"/>
              <a:t>Amazonija</a:t>
            </a:r>
            <a:r>
              <a:rPr lang="sl-SI" dirty="0"/>
              <a:t>, Brazilija (ptiči, ribe)</a:t>
            </a:r>
          </a:p>
          <a:p>
            <a:r>
              <a:rPr lang="sl-SI" dirty="0"/>
              <a:t>Antarktika (tjulnji, kiti, albatrosi, pingvini)</a:t>
            </a:r>
          </a:p>
          <a:p>
            <a:r>
              <a:rPr lang="sl-SI" dirty="0" err="1"/>
              <a:t>Khao</a:t>
            </a:r>
            <a:r>
              <a:rPr lang="sl-SI" dirty="0"/>
              <a:t> Sok </a:t>
            </a:r>
            <a:r>
              <a:rPr lang="sl-SI" dirty="0" err="1"/>
              <a:t>National</a:t>
            </a:r>
            <a:r>
              <a:rPr lang="sl-SI" dirty="0"/>
              <a:t> Park na </a:t>
            </a:r>
            <a:r>
              <a:rPr lang="sl-SI" dirty="0" err="1"/>
              <a:t>Puketu</a:t>
            </a:r>
            <a:r>
              <a:rPr lang="sl-SI" dirty="0"/>
              <a:t>, Tajska (sloni)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half" idx="4294967295"/>
          </p:nvPr>
        </p:nvSpPr>
        <p:spPr>
          <a:xfrm>
            <a:off x="5257800" y="2125663"/>
            <a:ext cx="3886200" cy="3516312"/>
          </a:xfrm>
        </p:spPr>
        <p:txBody>
          <a:bodyPr>
            <a:normAutofit fontScale="70000" lnSpcReduction="20000"/>
          </a:bodyPr>
          <a:lstStyle/>
          <a:p>
            <a:r>
              <a:rPr lang="sl-SI" dirty="0"/>
              <a:t>Islandija (kiti, arktične lisice)</a:t>
            </a:r>
          </a:p>
          <a:p>
            <a:r>
              <a:rPr lang="sl-SI" dirty="0"/>
              <a:t>Karpati, Romunija (volkovi)</a:t>
            </a:r>
          </a:p>
          <a:p>
            <a:r>
              <a:rPr lang="sl-SI" dirty="0"/>
              <a:t>Gibraltar (opice)</a:t>
            </a:r>
          </a:p>
          <a:p>
            <a:r>
              <a:rPr lang="sl-SI" dirty="0" err="1"/>
              <a:t>Treetops</a:t>
            </a:r>
            <a:r>
              <a:rPr lang="sl-SI" dirty="0"/>
              <a:t>, </a:t>
            </a:r>
            <a:r>
              <a:rPr lang="sl-SI" dirty="0" err="1"/>
              <a:t>Masai</a:t>
            </a:r>
            <a:r>
              <a:rPr lang="sl-SI" dirty="0"/>
              <a:t> Mara, </a:t>
            </a:r>
            <a:r>
              <a:rPr lang="sl-SI" dirty="0" err="1"/>
              <a:t>Amboseli</a:t>
            </a:r>
            <a:r>
              <a:rPr lang="sl-SI" dirty="0"/>
              <a:t> in </a:t>
            </a:r>
            <a:r>
              <a:rPr lang="sl-SI" dirty="0" err="1"/>
              <a:t>Tsavo</a:t>
            </a:r>
            <a:r>
              <a:rPr lang="sl-SI" dirty="0"/>
              <a:t>, Kenija</a:t>
            </a:r>
          </a:p>
          <a:p>
            <a:r>
              <a:rPr lang="sl-SI" dirty="0"/>
              <a:t>Viktorijini slapovi in </a:t>
            </a:r>
            <a:r>
              <a:rPr lang="sl-SI" dirty="0" err="1"/>
              <a:t>Okavango</a:t>
            </a:r>
            <a:r>
              <a:rPr lang="sl-SI" dirty="0"/>
              <a:t> delta, </a:t>
            </a:r>
            <a:r>
              <a:rPr lang="sl-SI" dirty="0" err="1"/>
              <a:t>Botsvana</a:t>
            </a:r>
            <a:endParaRPr lang="sl-SI" dirty="0"/>
          </a:p>
          <a:p>
            <a:r>
              <a:rPr lang="sl-SI" dirty="0" err="1"/>
              <a:t>Kruger</a:t>
            </a:r>
            <a:r>
              <a:rPr lang="sl-SI" dirty="0"/>
              <a:t>, </a:t>
            </a:r>
            <a:r>
              <a:rPr lang="sl-SI" dirty="0" err="1"/>
              <a:t>KirstenBosch</a:t>
            </a:r>
            <a:r>
              <a:rPr lang="sl-SI" dirty="0"/>
              <a:t> in </a:t>
            </a:r>
            <a:r>
              <a:rPr lang="sl-SI" dirty="0" err="1"/>
              <a:t>Hluhluwe</a:t>
            </a:r>
            <a:r>
              <a:rPr lang="sl-SI" dirty="0"/>
              <a:t>, JAR</a:t>
            </a:r>
          </a:p>
          <a:p>
            <a:r>
              <a:rPr lang="sl-SI" dirty="0"/>
              <a:t>JZ Kitajska (pande)</a:t>
            </a:r>
          </a:p>
          <a:p>
            <a:r>
              <a:rPr lang="sl-SI" dirty="0"/>
              <a:t>Vroči vrelci </a:t>
            </a:r>
            <a:r>
              <a:rPr lang="sl-SI" dirty="0" err="1"/>
              <a:t>Jigokudani</a:t>
            </a:r>
            <a:r>
              <a:rPr lang="sl-SI" dirty="0"/>
              <a:t>, Japonska</a:t>
            </a:r>
          </a:p>
        </p:txBody>
      </p:sp>
    </p:spTree>
    <p:extLst>
      <p:ext uri="{BB962C8B-B14F-4D97-AF65-F5344CB8AC3E}">
        <p14:creationId xmlns:p14="http://schemas.microsoft.com/office/powerpoint/2010/main" val="188984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Smučanje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Poznavanje smučišč</a:t>
            </a:r>
          </a:p>
          <a:p>
            <a:r>
              <a:rPr lang="sl-SI" dirty="0"/>
              <a:t>Čas, potreben za potovanje do smučišča</a:t>
            </a:r>
          </a:p>
          <a:p>
            <a:r>
              <a:rPr lang="sl-SI" dirty="0"/>
              <a:t>Snežne razmere na smučišču</a:t>
            </a:r>
          </a:p>
          <a:p>
            <a:r>
              <a:rPr lang="sl-SI" dirty="0"/>
              <a:t>Težavnost smučišča</a:t>
            </a:r>
          </a:p>
          <a:p>
            <a:r>
              <a:rPr lang="sl-SI" dirty="0"/>
              <a:t>Vrsta vlečnic</a:t>
            </a:r>
          </a:p>
          <a:p>
            <a:r>
              <a:rPr lang="sl-SI" dirty="0"/>
              <a:t>Smučarska oprema</a:t>
            </a:r>
          </a:p>
          <a:p>
            <a:r>
              <a:rPr lang="sl-SI" dirty="0"/>
              <a:t>Smučarska šola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4294967295"/>
          </p:nvPr>
        </p:nvSpPr>
        <p:spPr>
          <a:xfrm>
            <a:off x="4408488" y="2065338"/>
            <a:ext cx="4735512" cy="3395662"/>
          </a:xfrm>
        </p:spPr>
        <p:txBody>
          <a:bodyPr/>
          <a:lstStyle/>
          <a:p>
            <a:r>
              <a:rPr lang="sl-SI" dirty="0"/>
              <a:t>Vrsta smučarskega </a:t>
            </a:r>
            <a:r>
              <a:rPr lang="sl-SI" dirty="0" err="1"/>
              <a:t>resorta</a:t>
            </a:r>
            <a:endParaRPr lang="sl-SI" dirty="0"/>
          </a:p>
          <a:p>
            <a:r>
              <a:rPr lang="sl-SI" dirty="0"/>
              <a:t>Apres-ski (zabava, nočni klubi…)</a:t>
            </a:r>
          </a:p>
          <a:p>
            <a:r>
              <a:rPr lang="sl-SI" dirty="0"/>
              <a:t>Nastanitev</a:t>
            </a:r>
          </a:p>
          <a:p>
            <a:r>
              <a:rPr lang="sl-SI" dirty="0"/>
              <a:t>Najboljši čas za odhod na smučanje</a:t>
            </a:r>
          </a:p>
        </p:txBody>
      </p:sp>
      <p:pic>
        <p:nvPicPr>
          <p:cNvPr id="5122" name="Picture 2" descr="http://www.ulookubook.com/Res/ski-de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80" y="3620431"/>
            <a:ext cx="3665467" cy="19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59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ilson.co.uk/documents/704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17" y="3044865"/>
            <a:ext cx="6174468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941388"/>
            <a:ext cx="7467600" cy="857250"/>
          </a:xfrm>
        </p:spPr>
        <p:txBody>
          <a:bodyPr/>
          <a:lstStyle/>
          <a:p>
            <a:r>
              <a:rPr lang="sl-SI" dirty="0"/>
              <a:t>Počitniško naselje ali hotel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idx="4294967295"/>
          </p:nvPr>
        </p:nvSpPr>
        <p:spPr>
          <a:xfrm>
            <a:off x="0" y="1866900"/>
            <a:ext cx="7467600" cy="3394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Za počitnice so potrebni: </a:t>
            </a:r>
          </a:p>
          <a:p>
            <a:r>
              <a:rPr lang="sl-SI" dirty="0"/>
              <a:t>Nastanitev (hotel, penzion, zasebna soba ipd.)</a:t>
            </a:r>
          </a:p>
          <a:p>
            <a:r>
              <a:rPr lang="sl-SI" dirty="0"/>
              <a:t>Prehrana (NZ, POL, PP, vse vključeno, samooskrba)</a:t>
            </a:r>
          </a:p>
          <a:p>
            <a:r>
              <a:rPr lang="sl-SI" dirty="0"/>
              <a:t>Zabava 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(ta različne ciljne skupine)</a:t>
            </a:r>
          </a:p>
          <a:p>
            <a:r>
              <a:rPr lang="sl-SI" dirty="0"/>
              <a:t>Športni objekti 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(varnostni predpisi, inštruktorji)</a:t>
            </a:r>
          </a:p>
          <a:p>
            <a:r>
              <a:rPr lang="sl-SI" dirty="0"/>
              <a:t>Okolica 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(zanimivo območje, urejenost)</a:t>
            </a:r>
          </a:p>
          <a:p>
            <a:r>
              <a:rPr lang="sl-SI" dirty="0"/>
              <a:t>Zaposleni 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(ustrezno usposobljeni)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535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27584" y="6926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3600" b="1" dirty="0"/>
              <a:t>Raziskava trga</a:t>
            </a:r>
            <a:endParaRPr lang="sl-SI" sz="3600" b="1" dirty="0"/>
          </a:p>
        </p:txBody>
      </p:sp>
      <p:sp>
        <p:nvSpPr>
          <p:cNvPr id="5" name="Pravokotnik 4"/>
          <p:cNvSpPr/>
          <p:nvPr/>
        </p:nvSpPr>
        <p:spPr>
          <a:xfrm>
            <a:off x="971600" y="2492896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Prodaja: spremljanje rasti prodaje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Distribucija: lastna ali posredniki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Promocija: kako informirati stranke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/>
              <a:t>Učinkovitost raziskave</a:t>
            </a:r>
          </a:p>
        </p:txBody>
      </p:sp>
    </p:spTree>
    <p:extLst>
      <p:ext uri="{BB962C8B-B14F-4D97-AF65-F5344CB8AC3E}">
        <p14:creationId xmlns:p14="http://schemas.microsoft.com/office/powerpoint/2010/main" val="3734932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Turistično vodenje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657600" cy="4525963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Kraj in čas pobiranja ali zbiranja</a:t>
            </a:r>
          </a:p>
          <a:p>
            <a:r>
              <a:rPr lang="sl-SI" dirty="0"/>
              <a:t>Izkušenost voznika</a:t>
            </a:r>
          </a:p>
          <a:p>
            <a:r>
              <a:rPr lang="sl-SI" dirty="0"/>
              <a:t>Uporaba letala</a:t>
            </a:r>
          </a:p>
          <a:p>
            <a:r>
              <a:rPr lang="sl-SI" dirty="0"/>
              <a:t>Čas poleta</a:t>
            </a:r>
          </a:p>
          <a:p>
            <a:r>
              <a:rPr lang="sl-SI" dirty="0"/>
              <a:t>Rokovanje s prtljago</a:t>
            </a:r>
          </a:p>
          <a:p>
            <a:r>
              <a:rPr lang="sl-SI" dirty="0"/>
              <a:t>Pogoji rezervacije</a:t>
            </a:r>
          </a:p>
          <a:p>
            <a:r>
              <a:rPr lang="sl-SI" dirty="0"/>
              <a:t>Posebne zahteve in želje</a:t>
            </a:r>
          </a:p>
          <a:p>
            <a:r>
              <a:rPr lang="sl-SI" dirty="0"/>
              <a:t>Postopki pritožbe</a:t>
            </a:r>
          </a:p>
          <a:p>
            <a:r>
              <a:rPr lang="sl-SI" dirty="0"/>
              <a:t>Potovalni dokumenti</a:t>
            </a:r>
          </a:p>
          <a:p>
            <a:r>
              <a:rPr lang="sl-SI" dirty="0"/>
              <a:t>Odpovedi</a:t>
            </a:r>
          </a:p>
          <a:p>
            <a:r>
              <a:rPr lang="sl-SI" dirty="0"/>
              <a:t>Pripomočki za invalide</a:t>
            </a:r>
          </a:p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4294967295"/>
          </p:nvPr>
        </p:nvSpPr>
        <p:spPr>
          <a:xfrm>
            <a:off x="5486400" y="1600200"/>
            <a:ext cx="3657600" cy="4525963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Itinerarij</a:t>
            </a:r>
          </a:p>
          <a:p>
            <a:r>
              <a:rPr lang="sl-SI" dirty="0"/>
              <a:t>Kraji obiska</a:t>
            </a:r>
          </a:p>
          <a:p>
            <a:r>
              <a:rPr lang="sl-SI" dirty="0"/>
              <a:t>Čas, ki je potreben za ogled znamenitosti</a:t>
            </a:r>
          </a:p>
          <a:p>
            <a:r>
              <a:rPr lang="sl-SI" dirty="0"/>
              <a:t>Nočna vožnja</a:t>
            </a:r>
          </a:p>
          <a:p>
            <a:r>
              <a:rPr lang="sl-SI" dirty="0"/>
              <a:t>Dolžina potovanja</a:t>
            </a:r>
          </a:p>
          <a:p>
            <a:r>
              <a:rPr lang="sl-SI" dirty="0"/>
              <a:t>Prosti čas</a:t>
            </a:r>
          </a:p>
          <a:p>
            <a:r>
              <a:rPr lang="sl-SI" dirty="0"/>
              <a:t>Sestavine potovanja: namestitev, hrana, zavarovanje, izleti, dogodki,  takse, posebne ponudbe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930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Križarjenja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Zlata doba križarjenj je bila v drugi polovici 19. stoletja</a:t>
            </a:r>
          </a:p>
          <a:p>
            <a:r>
              <a:rPr lang="sl-SI" dirty="0"/>
              <a:t>Vrste križarjenj: velike ladje, male ladje, tematska križarjenja, luksuzna križarjenja, poceni križarjenja, križarjenja za 50+, družinska križarjenja, rečna križarjenja, plovba s flotiljo, plovba s kliperjem ipd.</a:t>
            </a:r>
          </a:p>
          <a:p>
            <a:r>
              <a:rPr lang="sl-SI" dirty="0"/>
              <a:t>Velike križarke: 2500 potnikov, srenje križarke: 500 do 1000 potnikov</a:t>
            </a:r>
          </a:p>
          <a:p>
            <a:r>
              <a:rPr lang="sl-SI" dirty="0"/>
              <a:t>Upoštevati: dolžina križarjenja, vrsta, velikost in položaj kabine, število oseb v kabini, sezona, tonaža ladje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5973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Križarjenja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Pogosta vprašanja:</a:t>
            </a:r>
          </a:p>
          <a:p>
            <a:r>
              <a:rPr lang="sl-SI" dirty="0"/>
              <a:t>Ali je potrebno izlete rezervirati vnaprej?</a:t>
            </a:r>
          </a:p>
          <a:p>
            <a:r>
              <a:rPr lang="sl-SI" dirty="0"/>
              <a:t>Kaj se zgodi, če zbolim?</a:t>
            </a:r>
          </a:p>
          <a:p>
            <a:r>
              <a:rPr lang="sl-SI" dirty="0"/>
              <a:t>Kdo mi lahko opere perilo?</a:t>
            </a:r>
          </a:p>
          <a:p>
            <a:r>
              <a:rPr lang="sl-SI" dirty="0"/>
              <a:t>Kako je s ponudbo zdravstvenih in kozmetičnih storitev?</a:t>
            </a:r>
          </a:p>
          <a:p>
            <a:r>
              <a:rPr lang="sl-SI" dirty="0"/>
              <a:t>Ali bomo med križarjenjem odrezani od sveta?</a:t>
            </a:r>
          </a:p>
          <a:p>
            <a:r>
              <a:rPr lang="sl-SI" dirty="0"/>
              <a:t>Kaj naj oblečem?</a:t>
            </a:r>
          </a:p>
          <a:p>
            <a:r>
              <a:rPr lang="sl-SI" dirty="0"/>
              <a:t>Katero valuto se uporablja na ladji?</a:t>
            </a:r>
          </a:p>
          <a:p>
            <a:r>
              <a:rPr lang="sl-SI" dirty="0"/>
              <a:t>Morska bolezen?</a:t>
            </a:r>
          </a:p>
        </p:txBody>
      </p:sp>
      <p:pic>
        <p:nvPicPr>
          <p:cNvPr id="7170" name="Picture 2" descr="http://www.hdimagewallpaper.com/wp-content/uploads/2015/02/Cruise-Ship-11-HD-Images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15" y="939719"/>
            <a:ext cx="3452285" cy="215767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46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Križarjenja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Pogosta vprašanja o ladji:</a:t>
            </a:r>
          </a:p>
          <a:p>
            <a:r>
              <a:rPr lang="sl-SI" dirty="0"/>
              <a:t>Ali lahko izberem kabino, ko rezerviram križarjenje?</a:t>
            </a:r>
          </a:p>
          <a:p>
            <a:r>
              <a:rPr lang="sl-SI" dirty="0"/>
              <a:t>Ali lahko naročim posebne obroke jedi?</a:t>
            </a:r>
          </a:p>
          <a:p>
            <a:r>
              <a:rPr lang="sl-SI" dirty="0"/>
              <a:t>Kateri pripomočki za invalide so na voljo?</a:t>
            </a:r>
          </a:p>
          <a:p>
            <a:r>
              <a:rPr lang="sl-SI" dirty="0"/>
              <a:t>Ali bodo otroci jedli pri naši mizi?</a:t>
            </a:r>
          </a:p>
          <a:p>
            <a:r>
              <a:rPr lang="sl-SI" dirty="0"/>
              <a:t>Ali je na razpolago varstvo za otroke?</a:t>
            </a:r>
          </a:p>
          <a:p>
            <a:r>
              <a:rPr lang="sl-SI" dirty="0"/>
              <a:t>Kateri dodatni stroški lahko nastanejo?</a:t>
            </a:r>
          </a:p>
          <a:p>
            <a:r>
              <a:rPr lang="sl-SI" dirty="0"/>
              <a:t>Posebne ponudbe za čas potovanja in destinacijo?</a:t>
            </a:r>
          </a:p>
          <a:p>
            <a:r>
              <a:rPr lang="sl-SI" dirty="0"/>
              <a:t>Ali so na voljo enoposteljne kabine?</a:t>
            </a:r>
          </a:p>
          <a:p>
            <a:endParaRPr lang="sl-SI" dirty="0"/>
          </a:p>
        </p:txBody>
      </p:sp>
      <p:pic>
        <p:nvPicPr>
          <p:cNvPr id="8194" name="Picture 2" descr="http://www.hdimagewallpaper.com/wp-content/uploads/2015/02/Caribbean-Cruise-Ship-10-HD-Screensav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08" y="2801797"/>
            <a:ext cx="2819592" cy="176224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96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Najem avtomobila (rent-a-car)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Morebitni razlogi za najem avtomobila:</a:t>
            </a:r>
          </a:p>
          <a:p>
            <a:r>
              <a:rPr lang="sl-SI" dirty="0"/>
              <a:t>Avto se uporablja za promocijo podjetja</a:t>
            </a:r>
          </a:p>
          <a:p>
            <a:r>
              <a:rPr lang="sl-SI" dirty="0"/>
              <a:t>Transfer od letališča do hotela</a:t>
            </a:r>
          </a:p>
          <a:p>
            <a:r>
              <a:rPr lang="sl-SI" dirty="0"/>
              <a:t>Prevoz po destinaciji</a:t>
            </a:r>
          </a:p>
          <a:p>
            <a:r>
              <a:rPr lang="sl-SI" dirty="0"/>
              <a:t>Nadomestek med </a:t>
            </a:r>
            <a:br>
              <a:rPr lang="sl-SI" dirty="0"/>
            </a:br>
            <a:r>
              <a:rPr lang="sl-SI" dirty="0"/>
              <a:t>popravilom lastnega vozila</a:t>
            </a:r>
          </a:p>
          <a:p>
            <a:r>
              <a:rPr lang="sl-SI" dirty="0"/>
              <a:t>Uporaba za vožnjo na </a:t>
            </a:r>
            <a:br>
              <a:rPr lang="sl-SI" dirty="0"/>
            </a:br>
            <a:r>
              <a:rPr lang="sl-SI" dirty="0"/>
              <a:t>počitnicah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9218" name="Picture 2" descr="http://a.dryicons.com/images/icon_sets/travel_and_tourism_part_2/png/512x512/rent_a_c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31" y="2185446"/>
            <a:ext cx="4277370" cy="42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642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Najem avtomobila (rent-a-car)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altLang="sl-SI" dirty="0"/>
              <a:t>Sestavina pavšalnega proizvoda</a:t>
            </a:r>
          </a:p>
          <a:p>
            <a:r>
              <a:rPr lang="sl-SI" altLang="sl-SI" dirty="0"/>
              <a:t>Najem ni vključen v pavšalno ceno</a:t>
            </a:r>
          </a:p>
          <a:p>
            <a:r>
              <a:rPr lang="sl-SI" altLang="sl-SI" dirty="0"/>
              <a:t>Plačilo na časovno enoto </a:t>
            </a:r>
            <a:br>
              <a:rPr lang="sl-SI" altLang="sl-SI" dirty="0"/>
            </a:br>
            <a:r>
              <a:rPr lang="sl-SI" altLang="sl-SI" dirty="0"/>
              <a:t>ali na prevožene kilometre</a:t>
            </a:r>
          </a:p>
          <a:p>
            <a:r>
              <a:rPr lang="sl-SI" altLang="sl-SI" dirty="0"/>
              <a:t>V ceno niso vključeni </a:t>
            </a:r>
            <a:br>
              <a:rPr lang="sl-SI" altLang="sl-SI" dirty="0"/>
            </a:br>
            <a:r>
              <a:rPr lang="sl-SI" altLang="sl-SI" dirty="0"/>
              <a:t>stroški zavarovanja in davek</a:t>
            </a:r>
          </a:p>
          <a:p>
            <a:r>
              <a:rPr lang="sl-SI" altLang="sl-SI" dirty="0"/>
              <a:t>Depozit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42" name="Picture 2" descr="http://mayfieldcollisioncenter.com/wp-content/uploads/2014/06/best-car-rental-agency-iStock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20401"/>
            <a:ext cx="4114028" cy="26378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81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Najem avtomobila (rent-a-car)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2049463"/>
            <a:ext cx="7886700" cy="34401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/>
              <a:t>Pomembni podatki ob rezervaciji:</a:t>
            </a:r>
          </a:p>
          <a:p>
            <a:r>
              <a:rPr lang="sl-SI" dirty="0"/>
              <a:t>Mesto ali država najema</a:t>
            </a:r>
          </a:p>
          <a:p>
            <a:r>
              <a:rPr lang="sl-SI" dirty="0"/>
              <a:t>Najbližje letališče (veliko mest ima več kot eno letališče)</a:t>
            </a:r>
          </a:p>
          <a:p>
            <a:r>
              <a:rPr lang="sl-SI" dirty="0"/>
              <a:t>Datum in število dni najema</a:t>
            </a:r>
          </a:p>
          <a:p>
            <a:r>
              <a:rPr lang="sl-SI" dirty="0"/>
              <a:t>Vrsta avtomobila, ki ga želi stranka</a:t>
            </a:r>
          </a:p>
          <a:p>
            <a:r>
              <a:rPr lang="sl-SI" dirty="0"/>
              <a:t>Kraj in čas vračila avtomobila</a:t>
            </a:r>
          </a:p>
          <a:p>
            <a:r>
              <a:rPr lang="sl-SI" dirty="0"/>
              <a:t>Ime, priimek in telefonska številka stranke</a:t>
            </a:r>
          </a:p>
          <a:p>
            <a:r>
              <a:rPr lang="sl-SI" dirty="0"/>
              <a:t>Tarifa (</a:t>
            </a:r>
            <a:r>
              <a:rPr lang="sl-SI" dirty="0" err="1"/>
              <a:t>unlimited</a:t>
            </a:r>
            <a:r>
              <a:rPr lang="sl-SI" dirty="0"/>
              <a:t> </a:t>
            </a:r>
            <a:r>
              <a:rPr lang="sl-SI" dirty="0" err="1"/>
              <a:t>mileage</a:t>
            </a:r>
            <a:r>
              <a:rPr lang="sl-SI" dirty="0"/>
              <a:t>, business </a:t>
            </a:r>
            <a:r>
              <a:rPr lang="sl-SI" dirty="0" err="1"/>
              <a:t>rate</a:t>
            </a:r>
            <a:r>
              <a:rPr lang="sl-SI" dirty="0"/>
              <a:t>, </a:t>
            </a:r>
            <a:r>
              <a:rPr lang="sl-SI" dirty="0" err="1"/>
              <a:t>holiday</a:t>
            </a:r>
            <a:r>
              <a:rPr lang="sl-SI" dirty="0"/>
              <a:t> </a:t>
            </a:r>
            <a:r>
              <a:rPr lang="sl-SI" dirty="0" err="1"/>
              <a:t>special</a:t>
            </a:r>
            <a:r>
              <a:rPr lang="sl-SI" dirty="0"/>
              <a:t>)</a:t>
            </a:r>
          </a:p>
          <a:p>
            <a:r>
              <a:rPr lang="sl-SI" dirty="0"/>
              <a:t>Dodatna oprema (otroški sedež, </a:t>
            </a:r>
            <a:r>
              <a:rPr lang="sl-SI" dirty="0" err="1"/>
              <a:t>kabrio</a:t>
            </a:r>
            <a:r>
              <a:rPr lang="sl-SI" dirty="0"/>
              <a:t> ipd.)</a:t>
            </a:r>
          </a:p>
          <a:p>
            <a:r>
              <a:rPr lang="sl-SI" dirty="0"/>
              <a:t>Način plačila in depoziti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3325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0" y="4033838"/>
            <a:ext cx="6007100" cy="1425575"/>
          </a:xfrm>
        </p:spPr>
        <p:txBody>
          <a:bodyPr>
            <a:normAutofit/>
          </a:bodyPr>
          <a:lstStyle/>
          <a:p>
            <a:r>
              <a:rPr lang="sl-SI" dirty="0"/>
              <a:t>Trendi na trgu turističnih proizvodov</a:t>
            </a:r>
          </a:p>
        </p:txBody>
      </p:sp>
      <p:pic>
        <p:nvPicPr>
          <p:cNvPr id="11266" name="Picture 2" descr="http://www.tradeshowlifestyles.com/wp-content/uploads/2013/12/TSL-012014_2014-Travel-Trends-generic-pic-of-global-trav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26" y="1129254"/>
            <a:ext cx="4232211" cy="282711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121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Delitev turizma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altLang="sl-SI" dirty="0"/>
              <a:t>Turizem glede na ekološko škodljivost</a:t>
            </a:r>
          </a:p>
          <a:p>
            <a:r>
              <a:rPr lang="sl-SI" altLang="sl-SI" dirty="0"/>
              <a:t>Turizem glede na organizacijo potovanja</a:t>
            </a:r>
          </a:p>
        </p:txBody>
      </p:sp>
      <p:pic>
        <p:nvPicPr>
          <p:cNvPr id="12292" name="Picture 4" descr="http://i1.wp.com/destinationjeddah.com/wp-content/uploads/2015/03/006776-15-Infinity-Pool-Copy.jpg?resize=710%2C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1" y="3062227"/>
            <a:ext cx="3742800" cy="22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2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sl-SI" altLang="sl-SI" sz="3000" dirty="0">
                <a:solidFill>
                  <a:schemeClr val="accent6">
                    <a:lumMod val="50000"/>
                  </a:schemeClr>
                </a:solidFill>
              </a:rPr>
              <a:t>Turizem glede na ekološko škodljivost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3657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dirty="0"/>
              <a:t>Ekološko škodljivi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dirty="0"/>
              <a:t>(masovni) turizem: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pojav turistov v masah,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je posledica dostopnosti turizma,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pojavlja se na obeh straneh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negativno vpliva na okolje</a:t>
            </a:r>
          </a:p>
          <a:p>
            <a:pPr>
              <a:lnSpc>
                <a:spcPct val="90000"/>
              </a:lnSpc>
            </a:pPr>
            <a:endParaRPr lang="sl-SI" altLang="sl-SI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486400" y="1600200"/>
            <a:ext cx="3657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dirty="0"/>
              <a:t>Ekološki, </a:t>
            </a:r>
            <a:r>
              <a:rPr lang="sl-SI" altLang="sl-SI" dirty="0" err="1"/>
              <a:t>nemnožični</a:t>
            </a:r>
            <a:r>
              <a:rPr lang="sl-SI" altLang="sl-SI" dirty="0"/>
              <a:t>, kakovostni,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dirty="0"/>
              <a:t>trajni turizem: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kakovost življenje avtohtonega prebivalstva,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dobro počutje gostov,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varovanje okolja,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gospodarski razvoj.</a:t>
            </a:r>
          </a:p>
          <a:p>
            <a:pPr>
              <a:lnSpc>
                <a:spcPct val="90000"/>
              </a:lnSpc>
            </a:pPr>
            <a:endParaRPr lang="sl-SI" alt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1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27584" y="69269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/>
              <a:t>Upoštevanje tveganj</a:t>
            </a:r>
            <a:endParaRPr lang="sl-SI" sz="3200" b="1" dirty="0"/>
          </a:p>
        </p:txBody>
      </p:sp>
      <p:sp>
        <p:nvSpPr>
          <p:cNvPr id="2" name="Pravokotnik 1"/>
          <p:cNvSpPr/>
          <p:nvPr/>
        </p:nvSpPr>
        <p:spPr>
          <a:xfrm>
            <a:off x="811172" y="131299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Proces osnovanja potovanja od izvirne ideje do prodaje in dobave strankam </a:t>
            </a:r>
            <a:r>
              <a:rPr lang="sl-SI" sz="2400" b="1" dirty="0">
                <a:solidFill>
                  <a:srgbClr val="7030A0"/>
                </a:solidFill>
              </a:rPr>
              <a:t>se odvija v dolgem časovnem obdobju </a:t>
            </a:r>
            <a:r>
              <a:rPr lang="sl-SI" sz="2400" dirty="0"/>
              <a:t>(tudi do dveh let) in vključuje raziskave, načrtovanje, razvoj, administriranje in implementacijo programa</a:t>
            </a:r>
          </a:p>
          <a:p>
            <a:endParaRPr lang="sl-SI" sz="2400" dirty="0"/>
          </a:p>
          <a:p>
            <a:r>
              <a:rPr lang="sl-SI" sz="2400" dirty="0"/>
              <a:t>Pri tem nastaja </a:t>
            </a:r>
            <a:r>
              <a:rPr lang="sl-SI" sz="2400" b="1" dirty="0">
                <a:solidFill>
                  <a:srgbClr val="7030A0"/>
                </a:solidFill>
              </a:rPr>
              <a:t>ogromen razpon tveganj</a:t>
            </a:r>
            <a:r>
              <a:rPr lang="sl-SI" sz="2400" dirty="0"/>
              <a:t>, ki jih morajo potovalne agencije upoštevati pri načrtovanju počitnic</a:t>
            </a:r>
          </a:p>
          <a:p>
            <a:endParaRPr lang="sl-SI" sz="2400" dirty="0"/>
          </a:p>
          <a:p>
            <a:r>
              <a:rPr lang="sl-SI" sz="2400" dirty="0"/>
              <a:t>Med njimi so najbolj izstopajoči: ocenjevanje predvidenih tržnih gibanj, tekmovanje z že uveljavljenimi potovalnimi agencijami in prepoznavnimi znamkami destinacij, velika vlaganja v človeške vire in infrastrukturo z namenom urediti destinacijo. Poslovanje organiziramo in izvajamo na tekmovalni in vzdržljivi način, tako da tudi investicije prinašajo dividende oz. zaslužke</a:t>
            </a:r>
          </a:p>
        </p:txBody>
      </p:sp>
    </p:spTree>
    <p:extLst>
      <p:ext uri="{BB962C8B-B14F-4D97-AF65-F5344CB8AC3E}">
        <p14:creationId xmlns:p14="http://schemas.microsoft.com/office/powerpoint/2010/main" val="372717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sl-SI" altLang="sl-SI" sz="3000" dirty="0">
                <a:solidFill>
                  <a:schemeClr val="accent6">
                    <a:lumMod val="50000"/>
                  </a:schemeClr>
                </a:solidFill>
              </a:rPr>
              <a:t>Turizem glede na organizacijo potovanja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dirty="0"/>
              <a:t>Pavšalni turizem: </a:t>
            </a:r>
          </a:p>
          <a:p>
            <a:r>
              <a:rPr lang="sl-SI" altLang="sl-SI" dirty="0"/>
              <a:t>potovanje v celoti organizira OP</a:t>
            </a:r>
          </a:p>
          <a:p>
            <a:endParaRPr lang="sl-SI" altLang="sl-SI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3471863"/>
            <a:ext cx="3657600" cy="3395662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dirty="0"/>
              <a:t>Individualni turizem:</a:t>
            </a:r>
          </a:p>
          <a:p>
            <a:r>
              <a:rPr lang="sl-SI" altLang="sl-SI" dirty="0"/>
              <a:t>potovanje je organizirano brez pomoči OP,</a:t>
            </a:r>
          </a:p>
          <a:p>
            <a:r>
              <a:rPr lang="sl-SI" altLang="sl-SI" dirty="0"/>
              <a:t>potovanje je organizirano z delno pomočjo OP</a:t>
            </a:r>
          </a:p>
          <a:p>
            <a:endParaRPr lang="sl-SI" altLang="sl-SI" dirty="0"/>
          </a:p>
        </p:txBody>
      </p:sp>
      <p:pic>
        <p:nvPicPr>
          <p:cNvPr id="17410" name="Picture 2" descr="http://pad2.whstatic.com/images/thumb/0/08/Save-Money-When-Travelling-Step-1.jpg/670px-Save-Money-When-Travelling-Ste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32" y="2196794"/>
            <a:ext cx="4413741" cy="29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284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sl-SI" altLang="sl-SI" dirty="0">
                <a:solidFill>
                  <a:schemeClr val="accent6">
                    <a:lumMod val="50000"/>
                  </a:schemeClr>
                </a:solidFill>
              </a:rPr>
              <a:t>Posredovanje TA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dirty="0"/>
              <a:t>Razlogi za: </a:t>
            </a:r>
          </a:p>
          <a:p>
            <a:r>
              <a:rPr lang="sl-SI" altLang="sl-SI" dirty="0"/>
              <a:t>informacije, individualno in osebno svetovanje</a:t>
            </a:r>
          </a:p>
          <a:p>
            <a:r>
              <a:rPr lang="sl-SI" altLang="sl-SI" dirty="0"/>
              <a:t>rezervacije preko TA niso dražje od neposrednih rezervacij</a:t>
            </a:r>
          </a:p>
          <a:p>
            <a:endParaRPr lang="sl-SI" altLang="sl-SI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486400" y="1600200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dirty="0"/>
              <a:t>Razlogi proti: </a:t>
            </a:r>
          </a:p>
          <a:p>
            <a:r>
              <a:rPr lang="sl-SI" altLang="sl-SI" dirty="0"/>
              <a:t>upor proti masovnosti</a:t>
            </a:r>
          </a:p>
          <a:p>
            <a:r>
              <a:rPr lang="sl-SI" altLang="sl-SI" dirty="0"/>
              <a:t>želja po samostojni organizaciji</a:t>
            </a:r>
          </a:p>
          <a:p>
            <a:r>
              <a:rPr lang="sl-SI" altLang="sl-SI" dirty="0"/>
              <a:t>prepričanje, da sami ustvarimo cenejši proizvod</a:t>
            </a:r>
          </a:p>
          <a:p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161978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Alternativni turizem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altLang="sl-SI" dirty="0"/>
              <a:t>življenje pri družini</a:t>
            </a:r>
          </a:p>
          <a:p>
            <a:r>
              <a:rPr lang="sl-SI" altLang="sl-SI" dirty="0"/>
              <a:t>študijska potovanja</a:t>
            </a:r>
          </a:p>
          <a:p>
            <a:r>
              <a:rPr lang="sl-SI" altLang="sl-SI" dirty="0"/>
              <a:t>turizem v tretjem svetu</a:t>
            </a:r>
          </a:p>
          <a:p>
            <a:r>
              <a:rPr lang="sl-SI" altLang="sl-SI" dirty="0"/>
              <a:t>avanturizem</a:t>
            </a:r>
          </a:p>
          <a:p>
            <a:r>
              <a:rPr lang="sl-SI" altLang="sl-SI" dirty="0"/>
              <a:t>ekstremni športi</a:t>
            </a:r>
          </a:p>
          <a:p>
            <a:r>
              <a:rPr lang="sl-SI" altLang="sl-SI" dirty="0"/>
              <a:t>popotništvo</a:t>
            </a:r>
          </a:p>
          <a:p>
            <a:endParaRPr lang="sl-SI" altLang="sl-SI" dirty="0"/>
          </a:p>
        </p:txBody>
      </p:sp>
      <p:pic>
        <p:nvPicPr>
          <p:cNvPr id="13314" name="Picture 2" descr="http://www.playhugelottos.com/uploads/assets/01_News/PlaySuperEna/extreme_sports/Rock-Climb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62" y="1982300"/>
            <a:ext cx="4528411" cy="28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96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3775"/>
            <a:ext cx="7467600" cy="857250"/>
          </a:xfrm>
        </p:spPr>
        <p:txBody>
          <a:bodyPr/>
          <a:lstStyle/>
          <a:p>
            <a:r>
              <a:rPr lang="sl-SI" altLang="sl-SI" dirty="0">
                <a:solidFill>
                  <a:schemeClr val="accent6">
                    <a:lumMod val="50000"/>
                  </a:schemeClr>
                </a:solidFill>
              </a:rPr>
              <a:t>Vpliv turizma na naravno okolje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1874838"/>
            <a:ext cx="3657600" cy="339407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sl-SI" altLang="sl-SI" dirty="0"/>
              <a:t>Negativni vplivi:</a:t>
            </a:r>
          </a:p>
          <a:p>
            <a:r>
              <a:rPr lang="sl-SI" altLang="sl-SI" dirty="0"/>
              <a:t>onesnažena voda in zrak</a:t>
            </a:r>
          </a:p>
          <a:p>
            <a:r>
              <a:rPr lang="sl-SI" altLang="sl-SI" dirty="0"/>
              <a:t>hrup</a:t>
            </a:r>
          </a:p>
          <a:p>
            <a:r>
              <a:rPr lang="sl-SI" altLang="sl-SI" dirty="0"/>
              <a:t>vizualno in fizično onesnaženje</a:t>
            </a:r>
          </a:p>
          <a:p>
            <a:r>
              <a:rPr lang="sl-SI" altLang="sl-SI" dirty="0"/>
              <a:t>ogroženo rastlinstvo in živalstvo</a:t>
            </a:r>
          </a:p>
          <a:p>
            <a:r>
              <a:rPr lang="sl-SI" altLang="sl-SI" dirty="0"/>
              <a:t>ekološke katastrofe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383088" y="1909763"/>
            <a:ext cx="4760912" cy="33940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dirty="0"/>
              <a:t>Pozitivni vplivi:</a:t>
            </a:r>
          </a:p>
          <a:p>
            <a:r>
              <a:rPr lang="sl-SI" altLang="sl-SI" dirty="0"/>
              <a:t>zaščita okolja</a:t>
            </a:r>
          </a:p>
          <a:p>
            <a:r>
              <a:rPr lang="sl-SI" altLang="sl-SI" dirty="0"/>
              <a:t>ekološka zavest</a:t>
            </a:r>
          </a:p>
          <a:p>
            <a:r>
              <a:rPr lang="sl-SI" altLang="sl-SI" dirty="0"/>
              <a:t>prinaša sredstva za izboljšanje okolja</a:t>
            </a:r>
          </a:p>
          <a:p>
            <a:pPr>
              <a:buFontTx/>
              <a:buNone/>
            </a:pPr>
            <a:endParaRPr lang="sl-SI" altLang="sl-SI" dirty="0"/>
          </a:p>
        </p:txBody>
      </p:sp>
      <p:pic>
        <p:nvPicPr>
          <p:cNvPr id="14338" name="Picture 2" descr="https://62e528761d0685343e1c-f3d1b99a743ffa4142d9d7f1978d9686.ssl.cf2.rackcdn.com/files/2042/width668/beach_rubbish_Ben_Beis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61" y="3421789"/>
            <a:ext cx="3081762" cy="2311322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330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0913"/>
            <a:ext cx="7467600" cy="857250"/>
          </a:xfrm>
        </p:spPr>
        <p:txBody>
          <a:bodyPr/>
          <a:lstStyle/>
          <a:p>
            <a:r>
              <a:rPr lang="sl-SI" altLang="sl-SI" dirty="0">
                <a:solidFill>
                  <a:schemeClr val="accent6">
                    <a:lumMod val="50000"/>
                  </a:schemeClr>
                </a:solidFill>
              </a:rPr>
              <a:t>Vpliv turizma na socialno okolje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1797050"/>
            <a:ext cx="4767263" cy="33940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800" u="sng" dirty="0"/>
              <a:t>Negativni vplivi:</a:t>
            </a:r>
          </a:p>
          <a:p>
            <a:r>
              <a:rPr lang="sl-SI" altLang="sl-SI" sz="1800" dirty="0"/>
              <a:t>želja po imitiranju življenjskega stila turistov</a:t>
            </a:r>
          </a:p>
          <a:p>
            <a:r>
              <a:rPr lang="sl-SI" altLang="sl-SI" sz="1800" dirty="0"/>
              <a:t>občutek manjvrednosti in sovraštva</a:t>
            </a:r>
          </a:p>
          <a:p>
            <a:r>
              <a:rPr lang="sl-SI" altLang="sl-SI" sz="1800" dirty="0"/>
              <a:t>opuščanje tradicionalnega </a:t>
            </a:r>
            <a:br>
              <a:rPr lang="sl-SI" altLang="sl-SI" sz="1800" dirty="0"/>
            </a:br>
            <a:r>
              <a:rPr lang="sl-SI" altLang="sl-SI" sz="1800" dirty="0"/>
              <a:t>načina življenja</a:t>
            </a:r>
          </a:p>
          <a:p>
            <a:r>
              <a:rPr lang="sl-SI" altLang="sl-SI" sz="1800" dirty="0"/>
              <a:t>kriminal, prostitucija, droge</a:t>
            </a:r>
          </a:p>
          <a:p>
            <a:pPr>
              <a:buFontTx/>
              <a:buNone/>
            </a:pPr>
            <a:endParaRPr lang="sl-SI" altLang="sl-SI" sz="1800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0" y="4027488"/>
            <a:ext cx="3657600" cy="3395662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800" u="sng" dirty="0"/>
              <a:t>Pozitivni vplivi:</a:t>
            </a:r>
          </a:p>
          <a:p>
            <a:r>
              <a:rPr lang="sl-SI" altLang="sl-SI" sz="1800" dirty="0"/>
              <a:t>povečanje dohodka</a:t>
            </a:r>
          </a:p>
          <a:p>
            <a:r>
              <a:rPr lang="sl-SI" altLang="sl-SI" sz="1800" dirty="0"/>
              <a:t>povečanje zaposlenosti</a:t>
            </a:r>
          </a:p>
          <a:p>
            <a:r>
              <a:rPr lang="sl-SI" altLang="sl-SI" sz="1800" dirty="0"/>
              <a:t>izboljšanje infrastrukture</a:t>
            </a:r>
          </a:p>
          <a:p>
            <a:r>
              <a:rPr lang="sl-SI" altLang="sl-SI" sz="1800" dirty="0"/>
              <a:t>dvig življenjske ravni</a:t>
            </a:r>
          </a:p>
          <a:p>
            <a:endParaRPr lang="sl-SI" altLang="sl-SI" sz="1800" dirty="0"/>
          </a:p>
        </p:txBody>
      </p:sp>
      <p:pic>
        <p:nvPicPr>
          <p:cNvPr id="15362" name="Picture 2" descr="http://www.internationalmeetingsreview.com/files/imr/nodes/2013/97509/2013.11.22.CIM_.aqui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00" y="1916113"/>
            <a:ext cx="4340505" cy="27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987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Vplivi turizma na kulturno okolje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altLang="sl-SI" dirty="0"/>
              <a:t>avtohtona kultura se </a:t>
            </a:r>
            <a:br>
              <a:rPr lang="sl-SI" altLang="sl-SI" dirty="0"/>
            </a:br>
            <a:r>
              <a:rPr lang="sl-SI" altLang="sl-SI" dirty="0"/>
              <a:t>lahko skomercializira</a:t>
            </a:r>
          </a:p>
          <a:p>
            <a:r>
              <a:rPr lang="sl-SI" altLang="sl-SI" dirty="0"/>
              <a:t>obrt se spremeni v kič</a:t>
            </a:r>
          </a:p>
          <a:p>
            <a:r>
              <a:rPr lang="sl-SI" altLang="sl-SI" dirty="0"/>
              <a:t>navade in običaji se </a:t>
            </a:r>
            <a:br>
              <a:rPr lang="sl-SI" altLang="sl-SI" dirty="0"/>
            </a:br>
            <a:r>
              <a:rPr lang="sl-SI" altLang="sl-SI" dirty="0"/>
              <a:t>prilagajajo turizmu </a:t>
            </a:r>
            <a:br>
              <a:rPr lang="sl-SI" altLang="sl-SI" dirty="0"/>
            </a:br>
            <a:r>
              <a:rPr lang="sl-SI" altLang="sl-SI" dirty="0"/>
              <a:t>(evropeizacija)</a:t>
            </a:r>
          </a:p>
          <a:p>
            <a:endParaRPr lang="sl-SI" altLang="sl-SI" dirty="0"/>
          </a:p>
        </p:txBody>
      </p:sp>
      <p:pic>
        <p:nvPicPr>
          <p:cNvPr id="16386" name="Picture 2" descr="http://ameinfo.com/wp-content/uploads1/2014/07/MOTW-Image-2-669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22" y="2205475"/>
            <a:ext cx="4779169" cy="31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210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0" y="3290888"/>
            <a:ext cx="6480175" cy="2301875"/>
          </a:xfrm>
        </p:spPr>
        <p:txBody>
          <a:bodyPr/>
          <a:lstStyle/>
          <a:p>
            <a:r>
              <a:rPr lang="sl-SI" dirty="0"/>
              <a:t>Turistični posrednik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3" y="1075135"/>
            <a:ext cx="3532220" cy="6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34551" r="24133" b="32725"/>
          <a:stretch/>
        </p:blipFill>
        <p:spPr bwMode="auto">
          <a:xfrm>
            <a:off x="4062047" y="1075135"/>
            <a:ext cx="2380482" cy="6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04" y="1075135"/>
            <a:ext cx="15930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30" y="1958763"/>
            <a:ext cx="2090795" cy="7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1" y="4879740"/>
            <a:ext cx="3812564" cy="13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27" y="4820732"/>
            <a:ext cx="4443413" cy="13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73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/>
              <a:t>Turistični posrednik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Turistični posrednik je oseba ali podjetje, </a:t>
            </a:r>
          </a:p>
          <a:p>
            <a:pPr>
              <a:buFontTx/>
              <a:buNone/>
            </a:pPr>
            <a:r>
              <a:rPr lang="sl-SI" altLang="sl-SI"/>
              <a:t>ki potrošnikom posreduje turistične storitve</a:t>
            </a:r>
          </a:p>
          <a:p>
            <a:pPr>
              <a:buFontTx/>
              <a:buNone/>
            </a:pPr>
            <a:r>
              <a:rPr lang="sl-SI" altLang="sl-SI"/>
              <a:t>(transport, nastanitev, pakete) </a:t>
            </a:r>
          </a:p>
          <a:p>
            <a:pPr>
              <a:buFontTx/>
              <a:buNone/>
            </a:pPr>
            <a:r>
              <a:rPr lang="sl-SI" altLang="sl-SI"/>
              <a:t>po naročilu proizvajalcev (prevoznikov, </a:t>
            </a:r>
          </a:p>
          <a:p>
            <a:pPr>
              <a:buFontTx/>
              <a:buNone/>
            </a:pPr>
            <a:r>
              <a:rPr lang="sl-SI" altLang="sl-SI"/>
              <a:t>hotelov, OP) </a:t>
            </a:r>
          </a:p>
          <a:p>
            <a:pPr>
              <a:buFontTx/>
              <a:buNone/>
            </a:pPr>
            <a:r>
              <a:rPr lang="sl-SI" altLang="sl-SI"/>
              <a:t>za provizijo.</a:t>
            </a:r>
          </a:p>
          <a:p>
            <a:endParaRPr lang="sl-SI" alt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00" y="985702"/>
            <a:ext cx="3458663" cy="23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60" y="3766680"/>
            <a:ext cx="3786188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62" y="3445211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978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Vrste posrednikov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b="1"/>
              <a:t>Emitivna </a:t>
            </a:r>
            <a:r>
              <a:rPr lang="sl-SI" altLang="sl-SI"/>
              <a:t>(iniciativna) TA deluje na strani TD.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/>
              <a:t>Receptivna</a:t>
            </a:r>
            <a:r>
              <a:rPr lang="sl-SI" altLang="sl-SI"/>
              <a:t> (incoming) TA deluje na strani TS.</a:t>
            </a:r>
          </a:p>
          <a:p>
            <a:pPr>
              <a:lnSpc>
                <a:spcPct val="20000"/>
              </a:lnSpc>
              <a:buFontTx/>
              <a:buNone/>
            </a:pP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/>
              <a:t>informiranje o stanju TS in TD v destinaciji</a:t>
            </a:r>
          </a:p>
          <a:p>
            <a:pPr>
              <a:lnSpc>
                <a:spcPct val="90000"/>
              </a:lnSpc>
            </a:pPr>
            <a:r>
              <a:rPr lang="sl-SI" altLang="sl-SI"/>
              <a:t>svetovanje OP</a:t>
            </a:r>
          </a:p>
          <a:p>
            <a:pPr>
              <a:lnSpc>
                <a:spcPct val="90000"/>
              </a:lnSpc>
            </a:pPr>
            <a:r>
              <a:rPr lang="sl-SI" altLang="sl-SI"/>
              <a:t>pomoč pri sklepanju pogodb</a:t>
            </a:r>
          </a:p>
          <a:p>
            <a:pPr>
              <a:lnSpc>
                <a:spcPct val="90000"/>
              </a:lnSpc>
            </a:pPr>
            <a:r>
              <a:rPr lang="sl-SI" altLang="sl-SI"/>
              <a:t>pomoč pri organiziranju predstavništva</a:t>
            </a:r>
          </a:p>
          <a:p>
            <a:pPr>
              <a:lnSpc>
                <a:spcPct val="90000"/>
              </a:lnSpc>
            </a:pPr>
            <a:r>
              <a:rPr lang="sl-SI" altLang="sl-SI"/>
              <a:t>organizacija transferjev, izletov, prireditev</a:t>
            </a:r>
          </a:p>
          <a:p>
            <a:pPr>
              <a:lnSpc>
                <a:spcPct val="90000"/>
              </a:lnSpc>
            </a:pPr>
            <a:r>
              <a:rPr lang="sl-SI" altLang="sl-SI"/>
              <a:t>servis za goste ob prihodu in odhodu</a:t>
            </a:r>
          </a:p>
          <a:p>
            <a:pPr>
              <a:lnSpc>
                <a:spcPct val="90000"/>
              </a:lnSpc>
            </a:pPr>
            <a:r>
              <a:rPr lang="sl-SI" altLang="sl-SI"/>
              <a:t>pomoč pri trženju destinacije</a:t>
            </a:r>
          </a:p>
          <a:p>
            <a:pPr>
              <a:lnSpc>
                <a:spcPct val="90000"/>
              </a:lnSpc>
            </a:pPr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48913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Funkcije turističnega posrednika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dirty="0"/>
              <a:t>Osnovna funkcija: posredovanje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dirty="0"/>
              <a:t>Ostale storitve: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iskanje kupcev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svetovanje kupcu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svetovanje organizatorjem potovanj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spremljanje sprememb na strani povpraševanja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servisiranje kupca pred odhodom v destinacijo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sprejemanje in posredovanje pritožb kupcev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menjava valut, vize, potovalni čeki, letalske vozovnice, potovanja po naročilu...</a:t>
            </a:r>
          </a:p>
          <a:p>
            <a:pPr>
              <a:lnSpc>
                <a:spcPct val="80000"/>
              </a:lnSpc>
            </a:pPr>
            <a:endParaRPr lang="sl-SI" alt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03" y="1956289"/>
            <a:ext cx="1121020" cy="13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3162"/>
          <a:stretch/>
        </p:blipFill>
        <p:spPr bwMode="auto">
          <a:xfrm>
            <a:off x="6033723" y="1956288"/>
            <a:ext cx="949570" cy="13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/>
          <a:stretch/>
        </p:blipFill>
        <p:spPr bwMode="auto">
          <a:xfrm>
            <a:off x="7399594" y="1956288"/>
            <a:ext cx="894357" cy="126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9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27584" y="69269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/>
              <a:t>Odločitve o potovanju</a:t>
            </a:r>
            <a:endParaRPr lang="sl-SI" sz="3200" b="1" dirty="0"/>
          </a:p>
        </p:txBody>
      </p:sp>
      <p:sp>
        <p:nvSpPr>
          <p:cNvPr id="3" name="Pravokotnik 2"/>
          <p:cNvSpPr/>
          <p:nvPr/>
        </p:nvSpPr>
        <p:spPr>
          <a:xfrm>
            <a:off x="1043608" y="1556792"/>
            <a:ext cx="71287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Izbor destinacije:</a:t>
            </a:r>
          </a:p>
          <a:p>
            <a:endParaRPr lang="sl-SI" sz="2800" dirty="0"/>
          </a:p>
          <a:p>
            <a:r>
              <a:rPr lang="sl-SI" sz="2800" dirty="0"/>
              <a:t>Do tri leta pred prvim odhodom</a:t>
            </a:r>
          </a:p>
          <a:p>
            <a:r>
              <a:rPr lang="sl-SI" sz="2800" dirty="0"/>
              <a:t>Ocena povpraševanja po destinaciji (privlačnost, stopnja rasti, delež konkurence)</a:t>
            </a:r>
          </a:p>
          <a:p>
            <a:endParaRPr lang="sl-SI" sz="2800" dirty="0"/>
          </a:p>
          <a:p>
            <a:r>
              <a:rPr lang="sl-SI" sz="2800" dirty="0"/>
              <a:t>Ocena stabilnosti destinacije, pomen turizma za državo, odnosi med državama</a:t>
            </a:r>
          </a:p>
          <a:p>
            <a:endParaRPr lang="sl-SI" sz="2800" dirty="0"/>
          </a:p>
          <a:p>
            <a:r>
              <a:rPr lang="sl-SI" sz="2800" dirty="0"/>
              <a:t>Upoštevanje priporočil agentske mreže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32319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Značilni posredniški posli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4294967295"/>
          </p:nvPr>
        </p:nvSpPr>
        <p:spPr>
          <a:xfrm>
            <a:off x="0" y="2227263"/>
            <a:ext cx="7886700" cy="3397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/>
              <a:t>1. prodaja vseh vrst vozovnic</a:t>
            </a:r>
          </a:p>
          <a:p>
            <a:pPr marL="0" indent="0">
              <a:buNone/>
            </a:pPr>
            <a:r>
              <a:rPr lang="sl-SI" dirty="0"/>
              <a:t>2. prevoz s tujimi prevoznimi sredstvi</a:t>
            </a:r>
          </a:p>
          <a:p>
            <a:pPr marL="0" indent="0">
              <a:buNone/>
            </a:pPr>
            <a:r>
              <a:rPr lang="sl-SI" dirty="0"/>
              <a:t>3. izposojanje tujih prevoznih sredstev</a:t>
            </a:r>
          </a:p>
          <a:p>
            <a:pPr marL="0" indent="0">
              <a:buNone/>
            </a:pPr>
            <a:r>
              <a:rPr lang="sl-SI" dirty="0"/>
              <a:t>4. prodaja vseh vrst gostinskih storitev</a:t>
            </a:r>
          </a:p>
          <a:p>
            <a:pPr marL="0" indent="0">
              <a:buNone/>
            </a:pPr>
            <a:r>
              <a:rPr lang="sl-SI" dirty="0"/>
              <a:t>5. oddajanje zasebnih turističnih sob</a:t>
            </a:r>
          </a:p>
          <a:p>
            <a:pPr marL="0" indent="0">
              <a:buNone/>
            </a:pPr>
            <a:r>
              <a:rPr lang="sl-SI" dirty="0"/>
              <a:t>6. prodaja pavšalnih potovanj in počitnic</a:t>
            </a:r>
          </a:p>
          <a:p>
            <a:pPr marL="0" indent="0">
              <a:buNone/>
            </a:pPr>
            <a:r>
              <a:rPr lang="sl-SI" dirty="0"/>
              <a:t>7. prodaja vstopnic za prireditve</a:t>
            </a:r>
          </a:p>
          <a:p>
            <a:pPr marL="0" indent="0">
              <a:buNone/>
            </a:pPr>
            <a:r>
              <a:rPr lang="sl-SI" dirty="0"/>
              <a:t>8. menjava tujih plačilnih sredstev</a:t>
            </a:r>
          </a:p>
          <a:p>
            <a:pPr marL="0" indent="0">
              <a:buNone/>
            </a:pPr>
            <a:r>
              <a:rPr lang="sl-SI" dirty="0"/>
              <a:t>9. prodaja blaga tretjega proizvajalca</a:t>
            </a:r>
          </a:p>
          <a:p>
            <a:pPr marL="0" indent="0">
              <a:buNone/>
            </a:pPr>
            <a:r>
              <a:rPr lang="sl-SI" dirty="0"/>
              <a:t>10. posredovanje viz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8" y="1226527"/>
            <a:ext cx="1848897" cy="121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18739" r="59993"/>
          <a:stretch/>
        </p:blipFill>
        <p:spPr bwMode="auto">
          <a:xfrm>
            <a:off x="5978768" y="2752553"/>
            <a:ext cx="1848897" cy="143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8" y="4439017"/>
            <a:ext cx="1848897" cy="13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00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Neznačilni agencijski posli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prevoz z lastnimi prevoznimi sredstvi</a:t>
            </a:r>
          </a:p>
          <a:p>
            <a:r>
              <a:rPr lang="sl-SI" dirty="0"/>
              <a:t>proizvodnja in prodaja gostinskih storitev v lastnih gostinskih obratih</a:t>
            </a:r>
          </a:p>
          <a:p>
            <a:r>
              <a:rPr lang="sl-SI" dirty="0"/>
              <a:t>prodaja blaga, ki proizvaja agencija v lastnih obratih</a:t>
            </a:r>
          </a:p>
          <a:p>
            <a:r>
              <a:rPr lang="sl-SI" dirty="0"/>
              <a:t>opravljanje obrtnih storitev v lastnih obratih (avtomobilski servis, popravljalnica smuči in čolnov..)</a:t>
            </a:r>
          </a:p>
          <a:p>
            <a:r>
              <a:rPr lang="sl-SI" dirty="0"/>
              <a:t>organizacija lova in ribolova v lastnih loviščih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Pojavili so se z namenom, da agencija proizvode, ki jih je le posredovala, nadomesti z lastnimi proizvodi. </a:t>
            </a:r>
          </a:p>
        </p:txBody>
      </p:sp>
    </p:spTree>
    <p:extLst>
      <p:ext uri="{BB962C8B-B14F-4D97-AF65-F5344CB8AC3E}">
        <p14:creationId xmlns:p14="http://schemas.microsoft.com/office/powerpoint/2010/main" val="4837428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Dodatne storitve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Strokovno svetovanje ob prijavi in rezervacija na željo gosta</a:t>
            </a:r>
          </a:p>
          <a:p>
            <a:r>
              <a:rPr lang="sl-SI" dirty="0"/>
              <a:t>Oblikovanje in rezervacija aranžmajev po lastnih željah</a:t>
            </a:r>
          </a:p>
          <a:p>
            <a:r>
              <a:rPr lang="sl-SI" dirty="0"/>
              <a:t>Obvestilo o odhodu</a:t>
            </a:r>
          </a:p>
          <a:p>
            <a:r>
              <a:rPr lang="sl-SI" dirty="0"/>
              <a:t>Asistenca na letališčih </a:t>
            </a:r>
          </a:p>
          <a:p>
            <a:r>
              <a:rPr lang="sl-SI" dirty="0"/>
              <a:t>Zbirka turističnih vodičev</a:t>
            </a:r>
          </a:p>
          <a:p>
            <a:r>
              <a:rPr lang="pl-PL" dirty="0"/>
              <a:t>Prevoz od letališča do izbranega objekta in pijača dobrodošlice</a:t>
            </a:r>
          </a:p>
          <a:p>
            <a:r>
              <a:rPr lang="sl-SI" dirty="0"/>
              <a:t>Slovensko vodeni fakultativni izleti</a:t>
            </a:r>
          </a:p>
          <a:p>
            <a:r>
              <a:rPr lang="sl-SI" dirty="0"/>
              <a:t>Možnost najema avtomobilov</a:t>
            </a:r>
          </a:p>
          <a:p>
            <a:r>
              <a:rPr lang="sl-SI" dirty="0"/>
              <a:t>Predstavniki na destinaciji</a:t>
            </a:r>
          </a:p>
          <a:p>
            <a:r>
              <a:rPr lang="sv-SE" dirty="0"/>
              <a:t>Dežurna služba 24 ur na dan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1892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 idx="4294967295"/>
          </p:nvPr>
        </p:nvSpPr>
        <p:spPr>
          <a:xfrm>
            <a:off x="0" y="3290888"/>
            <a:ext cx="6480175" cy="2301875"/>
          </a:xfrm>
        </p:spPr>
        <p:txBody>
          <a:bodyPr/>
          <a:lstStyle/>
          <a:p>
            <a:r>
              <a:rPr lang="sl-SI" dirty="0"/>
              <a:t>Postopek rezervacije</a:t>
            </a:r>
          </a:p>
        </p:txBody>
      </p:sp>
    </p:spTree>
    <p:extLst>
      <p:ext uri="{BB962C8B-B14F-4D97-AF65-F5344CB8AC3E}">
        <p14:creationId xmlns:p14="http://schemas.microsoft.com/office/powerpoint/2010/main" val="22627642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Rezervacija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dirty="0"/>
              <a:t>Rezervacija neposredno v poslovalnici turistične agencije ali v partnerskih agencijah</a:t>
            </a:r>
          </a:p>
          <a:p>
            <a:r>
              <a:rPr lang="sl-SI" dirty="0"/>
              <a:t>Rezervacija po internetu</a:t>
            </a:r>
          </a:p>
          <a:p>
            <a:r>
              <a:rPr lang="sl-SI" dirty="0"/>
              <a:t>Rezervacija preko </a:t>
            </a:r>
            <a:r>
              <a:rPr lang="sl-SI" dirty="0" err="1"/>
              <a:t>sykpa</a:t>
            </a:r>
            <a:endParaRPr lang="sl-SI" dirty="0"/>
          </a:p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29" y="2625329"/>
            <a:ext cx="1607344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625327"/>
            <a:ext cx="3257917" cy="24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2" y="3847045"/>
            <a:ext cx="2796973" cy="185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831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1. Izbira datuma, potnikov in sob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dirty="0"/>
              <a:t>Datum in trajanje (razpisani datumi)</a:t>
            </a:r>
          </a:p>
          <a:p>
            <a:r>
              <a:rPr lang="sl-SI" dirty="0"/>
              <a:t>Sobe in potniki (število osnovnih in dodatnih ležišč, vpisati otroka do 2. leta starosti in njegovo starost)</a:t>
            </a:r>
          </a:p>
          <a:p>
            <a:r>
              <a:rPr lang="sl-SI" dirty="0"/>
              <a:t>Tipi in starost potnikov (upokojenci, mladoporočenci, otroci – popust)</a:t>
            </a:r>
          </a:p>
          <a:p>
            <a:r>
              <a:rPr lang="sl-SI" dirty="0"/>
              <a:t>Rezervacija več sob (največ se lahko rezervira tri sobe hkrati)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77357"/>
            <a:ext cx="2499726" cy="16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74" y="4917374"/>
            <a:ext cx="2189285" cy="171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496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2. Doplačila in dodatna ponudba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4294967295"/>
          </p:nvPr>
        </p:nvSpPr>
        <p:spPr>
          <a:xfrm>
            <a:off x="0" y="2227263"/>
            <a:ext cx="7886700" cy="3476625"/>
          </a:xfrm>
        </p:spPr>
        <p:txBody>
          <a:bodyPr>
            <a:normAutofit fontScale="77500" lnSpcReduction="20000"/>
          </a:bodyPr>
          <a:lstStyle/>
          <a:p>
            <a:r>
              <a:rPr lang="sl-SI" dirty="0"/>
              <a:t>Možna doplačila (POL, PP,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inclusive</a:t>
            </a:r>
            <a:r>
              <a:rPr lang="sl-SI" dirty="0"/>
              <a:t>, otroška posteljica, hišni ljubljenček)</a:t>
            </a:r>
          </a:p>
          <a:p>
            <a:r>
              <a:rPr lang="sl-SI" dirty="0"/>
              <a:t>Obvezna doplačila (stroški rezervacije 15 €, letališke takse, turistične pristojbine (ne vedno), ostalo)</a:t>
            </a:r>
          </a:p>
          <a:p>
            <a:r>
              <a:rPr lang="sl-SI" dirty="0"/>
              <a:t>Zavarovanje v primeru odpovedi (če potnik ob prijavi predvideva, da se morda zaradi določenih okoliščin, ki utegnejo nastopiti pri njem ali v njegovi ožji družini, potovanja ne bo udeležil, lahko položi odstopnino;</a:t>
            </a:r>
            <a:r>
              <a:rPr lang="pl-PL" dirty="0"/>
              <a:t> odstopnina znaša 5% cene aranžmaja)</a:t>
            </a:r>
          </a:p>
          <a:p>
            <a:r>
              <a:rPr lang="sl-SI" dirty="0"/>
              <a:t>Najave (nekatera doplačila in tudi brezplačne storitve je potrebno lastniku kapacitet predhodno najaviti; za hišne ljubljenčke in dodatne storitve, ki niso v zajete v osnovni ponudbi)</a:t>
            </a:r>
          </a:p>
        </p:txBody>
      </p:sp>
    </p:spTree>
    <p:extLst>
      <p:ext uri="{BB962C8B-B14F-4D97-AF65-F5344CB8AC3E}">
        <p14:creationId xmlns:p14="http://schemas.microsoft.com/office/powerpoint/2010/main" val="41181488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3. Vnos potnikov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Podatki o potnikih (podatke zahtevajo organizatorji potovanj zaradi rezervacije, evidence potnikov in izdajanja potovalnih dokumentov; za točnost podatkov o potnikih uporabnik odgovarja sam; ravno tako uporabnik sam nosi stroške, ki bi nastali zaradi posredovanja napačnih ali lažnih podatkov)</a:t>
            </a:r>
          </a:p>
          <a:p>
            <a:r>
              <a:rPr lang="sl-SI" dirty="0"/>
              <a:t>Nosilec rezervacije (</a:t>
            </a:r>
            <a:r>
              <a:rPr lang="pl-PL" dirty="0"/>
              <a:t>nosilec rezervacije je oseba, na katero se bodo glasili potovalni dokumenti; </a:t>
            </a:r>
            <a:r>
              <a:rPr lang="sl-SI" dirty="0"/>
              <a:t>oseba, stara nad 15 let oziroma oseba, ki ima dovoljenje, da lahko potuje sama, brez spremstva staršev; za ustrezna potrdila pristojnih ustanov mora potnik poskrbeti sam)</a:t>
            </a:r>
          </a:p>
        </p:txBody>
      </p:sp>
    </p:spTree>
    <p:extLst>
      <p:ext uri="{BB962C8B-B14F-4D97-AF65-F5344CB8AC3E}">
        <p14:creationId xmlns:p14="http://schemas.microsoft.com/office/powerpoint/2010/main" val="37872844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4. Izbira plačila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Plačilo ob rezervaciji (plačilo celotnega zneska ob poslani rezervaciji ali za plačilo 30% zneska ob rezervaciji; celotni znesek rezervacije mora biti poravnan najkasneje do 15 dni pred datumom odhoda)</a:t>
            </a:r>
          </a:p>
          <a:p>
            <a:r>
              <a:rPr lang="sl-SI" dirty="0"/>
              <a:t>Plačilo kavcije ob poslanem  povpraševanju (pri rezervaciji paketov na povpraševanje je </a:t>
            </a:r>
            <a:r>
              <a:rPr lang="sl-SI" b="1" dirty="0"/>
              <a:t>v izjemnih primerih</a:t>
            </a:r>
            <a:r>
              <a:rPr lang="sl-SI" dirty="0"/>
              <a:t> potrebno vplačilo kavcije)</a:t>
            </a:r>
          </a:p>
          <a:p>
            <a:r>
              <a:rPr lang="sl-SI" dirty="0"/>
              <a:t>Plačilo na več obrokov (število obrokov je odvisno od tipa turističnega paketa, njegove cene in časa do odhoda)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41149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4. Izbira plačila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sl-SI" dirty="0"/>
              <a:t>Last Minute paketi (pri rezervaciji Last Minute paketov se ob rezervaciji plača </a:t>
            </a:r>
            <a:r>
              <a:rPr lang="sl-SI" b="1" dirty="0"/>
              <a:t>celotni znesek)</a:t>
            </a:r>
            <a:endParaRPr lang="sl-SI" dirty="0"/>
          </a:p>
          <a:p>
            <a:r>
              <a:rPr lang="sl-SI" dirty="0"/>
              <a:t>Plačilo s položnico in potrdilo o plačilu (rezervacija se potrdi šele ob prejemu zneska ali potrdila o plačilu; dokazilo je fotokopija ali scan plačane položnice)</a:t>
            </a:r>
          </a:p>
          <a:p>
            <a:r>
              <a:rPr lang="sl-SI" dirty="0"/>
              <a:t>Plačilo s kartico (ob potrditvi rezervacije se preko varne povezave z banko avtorizira znesek, naveden v rubriki plačilo ob rezervaciji; V primeru uspešne avtorizacije se prejme rezervacija in šele po potrditvi rezervacije bremeni strankin račun za navedeni znesek)</a:t>
            </a:r>
          </a:p>
        </p:txBody>
      </p:sp>
    </p:spTree>
    <p:extLst>
      <p:ext uri="{BB962C8B-B14F-4D97-AF65-F5344CB8AC3E}">
        <p14:creationId xmlns:p14="http://schemas.microsoft.com/office/powerpoint/2010/main" val="235731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59632" y="764704"/>
            <a:ext cx="3324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/>
              <a:t>Izbor destinacije</a:t>
            </a:r>
            <a:endParaRPr lang="sl-SI" sz="3600" b="1" dirty="0"/>
          </a:p>
        </p:txBody>
      </p:sp>
      <p:sp>
        <p:nvSpPr>
          <p:cNvPr id="3" name="Pravokotnik 2"/>
          <p:cNvSpPr/>
          <p:nvPr/>
        </p:nvSpPr>
        <p:spPr>
          <a:xfrm>
            <a:off x="899592" y="2413338"/>
            <a:ext cx="5958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Klimatske razmere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Politična situacija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Posebni dogodki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Navade, kultura, prehrana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Glavne privlačnosti destinacije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Zdravstveni sistem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Menjalniški tečaji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Zakonodaja in dokumenti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Nastanitvene zmogljivosti</a:t>
            </a:r>
          </a:p>
        </p:txBody>
      </p:sp>
    </p:spTree>
    <p:extLst>
      <p:ext uri="{BB962C8B-B14F-4D97-AF65-F5344CB8AC3E}">
        <p14:creationId xmlns:p14="http://schemas.microsoft.com/office/powerpoint/2010/main" val="16246008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5. Potrditev rezervacije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dirty="0"/>
              <a:t>Pregled podatkov in potrditev rezervacije (</a:t>
            </a:r>
            <a:r>
              <a:rPr lang="it-IT" dirty="0" err="1"/>
              <a:t>potrditi</a:t>
            </a:r>
            <a:r>
              <a:rPr lang="it-IT" dirty="0"/>
              <a:t> </a:t>
            </a:r>
            <a:r>
              <a:rPr lang="sl-SI" dirty="0"/>
              <a:t>strinjanje</a:t>
            </a:r>
            <a:r>
              <a:rPr lang="it-IT" dirty="0"/>
              <a:t> s </a:t>
            </a:r>
            <a:r>
              <a:rPr lang="it-IT" dirty="0" err="1"/>
              <a:t>splošnimi</a:t>
            </a:r>
            <a:r>
              <a:rPr lang="it-IT" dirty="0"/>
              <a:t> </a:t>
            </a:r>
            <a:r>
              <a:rPr lang="it-IT" dirty="0" err="1"/>
              <a:t>pogoji</a:t>
            </a:r>
            <a:r>
              <a:rPr lang="it-IT" dirty="0"/>
              <a:t> </a:t>
            </a:r>
            <a:r>
              <a:rPr lang="it-IT" dirty="0" err="1"/>
              <a:t>poslovanja</a:t>
            </a:r>
            <a:r>
              <a:rPr lang="sl-SI" dirty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80" y="2639341"/>
            <a:ext cx="3879056" cy="30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1964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6. Po potrditvi rezervacije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dirty="0"/>
              <a:t>Neuspela avtorizacija (na kartici ni zadosti sredstev, napačno ste vnesli podatke, povezava s strežnikom ni uspela)</a:t>
            </a:r>
          </a:p>
          <a:p>
            <a:r>
              <a:rPr lang="sl-SI" dirty="0"/>
              <a:t>Rezervacija uspela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49757"/>
            <a:ext cx="3304418" cy="23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947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/>
              <a:t>Rezervacija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l-SI" altLang="sl-SI"/>
              <a:t>Opcija (stranka izbere paket)</a:t>
            </a:r>
          </a:p>
          <a:p>
            <a:pPr>
              <a:lnSpc>
                <a:spcPct val="90000"/>
              </a:lnSpc>
            </a:pPr>
            <a:r>
              <a:rPr lang="sl-SI" altLang="sl-SI"/>
              <a:t>Potrjena rezervacija (akontacija oz. depozit)</a:t>
            </a:r>
          </a:p>
          <a:p>
            <a:pPr>
              <a:lnSpc>
                <a:spcPct val="90000"/>
              </a:lnSpc>
            </a:pPr>
            <a:r>
              <a:rPr lang="sl-SI" altLang="sl-SI"/>
              <a:t>Dokončna rezervacija (plačano)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CRS daje vpogled v stanje:</a:t>
            </a:r>
          </a:p>
          <a:p>
            <a:pPr>
              <a:lnSpc>
                <a:spcPct val="90000"/>
              </a:lnSpc>
            </a:pPr>
            <a:r>
              <a:rPr lang="sl-SI" altLang="sl-SI"/>
              <a:t>Rezervacij pod depozitom</a:t>
            </a:r>
          </a:p>
          <a:p>
            <a:pPr>
              <a:lnSpc>
                <a:spcPct val="90000"/>
              </a:lnSpc>
            </a:pPr>
            <a:r>
              <a:rPr lang="sl-SI" altLang="sl-SI"/>
              <a:t>Dokončnih rezervacij (vknjižb)</a:t>
            </a:r>
          </a:p>
          <a:p>
            <a:pPr>
              <a:lnSpc>
                <a:spcPct val="90000"/>
              </a:lnSpc>
            </a:pPr>
            <a:r>
              <a:rPr lang="sl-SI" altLang="sl-SI"/>
              <a:t>Prodanih kapacitet po vrstah kapacitet</a:t>
            </a:r>
          </a:p>
          <a:p>
            <a:pPr>
              <a:lnSpc>
                <a:spcPct val="90000"/>
              </a:lnSpc>
            </a:pPr>
            <a:r>
              <a:rPr lang="sl-SI" altLang="sl-SI"/>
              <a:t>Neprodanih kapacitet</a:t>
            </a:r>
          </a:p>
          <a:p>
            <a:pPr>
              <a:lnSpc>
                <a:spcPct val="90000"/>
              </a:lnSpc>
            </a:pPr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93158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418207" y="1096948"/>
          <a:ext cx="5925845" cy="4640806"/>
        </p:xfrm>
        <a:graphic>
          <a:graphicData uri="http://schemas.openxmlformats.org/drawingml/2006/table">
            <a:tbl>
              <a:tblPr/>
              <a:tblGrid>
                <a:gridCol w="772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sl-SI" sz="900" dirty="0"/>
                        <a:t>Okrajšava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Opis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Okrajšava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Opis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41">
                <a:tc>
                  <a:txBody>
                    <a:bodyPr/>
                    <a:lstStyle/>
                    <a:p>
                      <a:r>
                        <a:rPr lang="sl-SI" sz="900"/>
                        <a:t>HB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POLPENZION (zajtrk, večerja)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BM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/>
                        <a:t>balkon morje (pogled na morje)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41">
                <a:tc>
                  <a:txBody>
                    <a:bodyPr/>
                    <a:lstStyle/>
                    <a:p>
                      <a:r>
                        <a:rPr lang="sl-SI" sz="900"/>
                        <a:t>FB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POLNI PENZION (zajtrk, kosilo, večerja)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BMS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balkon morska stran (zastrt pogled na morje)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41">
                <a:tc>
                  <a:txBody>
                    <a:bodyPr/>
                    <a:lstStyle/>
                    <a:p>
                      <a:r>
                        <a:rPr lang="sl-SI" sz="900"/>
                        <a:t>ALL INC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ALL INCLUSIVE (vse vključeno v ceno)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BP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balkon park (ni pogleda na morje)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341">
                <a:tc>
                  <a:txBody>
                    <a:bodyPr/>
                    <a:lstStyle/>
                    <a:p>
                      <a:r>
                        <a:rPr lang="sl-SI" sz="900"/>
                        <a:t>ALL INC light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ALL INCLUSIVE light (okrnjen all inclusive)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/>
                        <a:t>morska stran (zastrt pogled na morje)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nočitev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pogled na morje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BB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nočitev z zajtrkom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ni pogleda na morje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NAJ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najem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1/2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dvoposteljna soba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TWC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prha, WC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1/1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enoposteljna soba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ETWC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skupna prha in WC v etaži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1/3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troposteljna soba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341">
                <a:tc>
                  <a:txBody>
                    <a:bodyPr/>
                    <a:lstStyle/>
                    <a:p>
                      <a:r>
                        <a:rPr lang="sl-SI" sz="900"/>
                        <a:t>KWC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kad, WC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1/2+1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/>
                        <a:t>dvoposteljna soba z dodatnim ležiščem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341">
                <a:tc>
                  <a:txBody>
                    <a:bodyPr/>
                    <a:lstStyle/>
                    <a:p>
                      <a:r>
                        <a:rPr lang="sl-SI" sz="900"/>
                        <a:t>1/2+1/2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dve povezani sobi ali dva ločena prostora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1/2+1/3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dve povezani sobi ali dva ločena prostora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6680">
                <a:tc>
                  <a:txBody>
                    <a:bodyPr/>
                    <a:lstStyle/>
                    <a:p>
                      <a:r>
                        <a:rPr lang="sl-SI" sz="900"/>
                        <a:t>HTL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hotel, grand hotel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1/2+2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dvoposteljni povezani sobi ali dvoposteljna soba z dvema dodatnima ležiščema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APP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apartma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TV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televizor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studio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SAT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sat. TV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BGW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bungalov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telefon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DEP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depandansa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KL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klima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Hiša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hiša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hladilnik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16680">
                <a:tc>
                  <a:txBody>
                    <a:bodyPr/>
                    <a:lstStyle/>
                    <a:p>
                      <a:r>
                        <a:rPr lang="sl-SI" sz="900"/>
                        <a:t>HN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hotelsko naselje, turistično naselje, paviljon (pomožni objekti s sobami, ločeni od centralne restavracije)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 err="1"/>
                        <a:t>minibar</a:t>
                      </a:r>
                      <a:endParaRPr lang="sl-SI" sz="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Vila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vila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sušilec za lase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TT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turistična taksa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GAR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garaža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balkon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 err="1"/>
                        <a:t>grill</a:t>
                      </a:r>
                      <a:r>
                        <a:rPr lang="sl-SI" sz="900" dirty="0"/>
                        <a:t>/žar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sl-SI" sz="900"/>
                        <a:t>B/T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balkon ali terasa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9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0250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Potovalni dokumenti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dirty="0"/>
              <a:t>Po uspešnem plačilu rezervacije agencija po pošti ali mailu pošle dokumente za počitnice oz. potovanje. </a:t>
            </a:r>
          </a:p>
          <a:p>
            <a:r>
              <a:rPr lang="sl-SI" dirty="0"/>
              <a:t>V primeru, da je stranka rezervirala samo hotel, agencija pošlje voucher, ki ga stranka odda na recepciji. </a:t>
            </a:r>
          </a:p>
          <a:p>
            <a:r>
              <a:rPr lang="sl-SI" dirty="0"/>
              <a:t>Če je stranka rezervirala počitnice z letalom, agencija pošlje obvestilo o odhodu, ostale dokumente (</a:t>
            </a:r>
            <a:r>
              <a:rPr lang="sl-SI" b="1" dirty="0">
                <a:solidFill>
                  <a:srgbClr val="7030A0"/>
                </a:solidFill>
              </a:rPr>
              <a:t>voucher za hotel ter letalske karte</a:t>
            </a:r>
            <a:r>
              <a:rPr lang="sl-SI" dirty="0"/>
              <a:t>) pa stranka prejme na letališču pred odhodom.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28163" cy="147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8150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Voucher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sl-SI" b="1" dirty="0"/>
              <a:t>Voucher</a:t>
            </a:r>
            <a:r>
              <a:rPr lang="sl-SI" dirty="0"/>
              <a:t> (</a:t>
            </a:r>
            <a:r>
              <a:rPr lang="sl-SI" i="1" dirty="0" err="1"/>
              <a:t>vaučer</a:t>
            </a:r>
            <a:r>
              <a:rPr lang="sl-SI" dirty="0"/>
              <a:t>; tudi </a:t>
            </a:r>
            <a:r>
              <a:rPr lang="sl-SI" b="1" dirty="0"/>
              <a:t>napotnica</a:t>
            </a:r>
            <a:r>
              <a:rPr lang="sl-SI" dirty="0"/>
              <a:t>) je oblika plačilnega sredstva, katerega namen je povečati brezgotovinski promet. Turistu s tako napotnico namreč ni potrebno na potovanje ali počitnice nositi velikega zneska v gotovini, temveč le napotnico, ki opravlja podobno funkcijo kot bančni ček.</a:t>
            </a:r>
          </a:p>
          <a:p>
            <a:r>
              <a:rPr lang="sl-SI" dirty="0"/>
              <a:t>Voucher je tako potrdilo o plačilu določenih storitev pri posredniku, ki z izdajo voucherja garantira, da bo plačal izrabljene in na voucherju točno navedene storitve.</a:t>
            </a:r>
          </a:p>
        </p:txBody>
      </p:sp>
    </p:spTree>
    <p:extLst>
      <p:ext uri="{BB962C8B-B14F-4D97-AF65-F5344CB8AC3E}">
        <p14:creationId xmlns:p14="http://schemas.microsoft.com/office/powerpoint/2010/main" val="5883587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Voucher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/>
              <a:t>Napotnica ali voucher mora vsebovati naslednja podatke:</a:t>
            </a:r>
          </a:p>
          <a:p>
            <a:r>
              <a:rPr lang="sl-SI" dirty="0"/>
              <a:t>naslov organizacije oz. proizvajalca storitev</a:t>
            </a:r>
          </a:p>
          <a:p>
            <a:r>
              <a:rPr lang="sl-SI" dirty="0"/>
              <a:t>ime uporabnika</a:t>
            </a:r>
          </a:p>
          <a:p>
            <a:r>
              <a:rPr lang="sl-SI" dirty="0"/>
              <a:t>število oseb, ki bodo uporabljale navedene storitve</a:t>
            </a:r>
          </a:p>
          <a:p>
            <a:r>
              <a:rPr lang="sl-SI" dirty="0"/>
              <a:t>vrsto storitev s točno specifikacijo</a:t>
            </a:r>
          </a:p>
          <a:p>
            <a:r>
              <a:rPr lang="sl-SI" dirty="0"/>
              <a:t>količino posameznih vrst storitev</a:t>
            </a:r>
          </a:p>
          <a:p>
            <a:r>
              <a:rPr lang="sl-SI" dirty="0"/>
              <a:t>datum izrabe storitev</a:t>
            </a:r>
          </a:p>
          <a:p>
            <a:r>
              <a:rPr lang="sl-SI" dirty="0"/>
              <a:t>podpis in žig organizacije, ki je voucher izdala</a:t>
            </a:r>
          </a:p>
          <a:p>
            <a:pPr marL="0" indent="0">
              <a:buNone/>
            </a:pPr>
            <a:r>
              <a:rPr lang="sl-SI" dirty="0"/>
              <a:t>Voucher mora poleg tega vsebovati tudi cene posamezne ali skupne storitve ter posebne pogoje o plačilu, kot so:</a:t>
            </a:r>
          </a:p>
          <a:p>
            <a:r>
              <a:rPr lang="sl-SI" dirty="0"/>
              <a:t>čas plačila</a:t>
            </a:r>
          </a:p>
          <a:p>
            <a:r>
              <a:rPr lang="sl-SI" dirty="0"/>
              <a:t>višina provizije</a:t>
            </a:r>
          </a:p>
          <a:p>
            <a:endParaRPr lang="sl-S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08" y="2527239"/>
            <a:ext cx="3611747" cy="15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7492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Voucher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sl-SI" dirty="0"/>
              <a:t>Voucher izdaja turistična agencija v 4 izvodih:</a:t>
            </a:r>
          </a:p>
          <a:p>
            <a:r>
              <a:rPr lang="sl-SI" b="1" dirty="0"/>
              <a:t>1. izvod:</a:t>
            </a:r>
            <a:r>
              <a:rPr lang="sl-SI" dirty="0"/>
              <a:t> dobi ga stranka v turistični agenciji, ko vplača celoten znesek. Stranka odda ta izvod hotelskemu podjetju, na katerega je voucher naslovljen.</a:t>
            </a:r>
          </a:p>
          <a:p>
            <a:r>
              <a:rPr lang="sl-SI" b="1" dirty="0"/>
              <a:t>2. izvod:</a:t>
            </a:r>
            <a:r>
              <a:rPr lang="sl-SI" dirty="0"/>
              <a:t> pošlje agencija hotelu vnaprej kot najavo. Ta izvod hotel potrdi in ga potrjenega vrne agenciji, s čimer sprejme rezervacijo za navedene storitve.</a:t>
            </a:r>
          </a:p>
          <a:p>
            <a:r>
              <a:rPr lang="sl-SI" b="1" dirty="0"/>
              <a:t>3. izvod:</a:t>
            </a:r>
            <a:r>
              <a:rPr lang="sl-SI" dirty="0"/>
              <a:t> ostane agenciji za interni obračun. Možno je tudi da dobi tretji izvod hotel za svojo evidenco.</a:t>
            </a:r>
          </a:p>
          <a:p>
            <a:r>
              <a:rPr lang="sl-SI" b="1" dirty="0"/>
              <a:t>4. izvod:</a:t>
            </a:r>
            <a:r>
              <a:rPr lang="sl-SI" dirty="0"/>
              <a:t> ostane v računalniku za kontrolo.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96899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 idx="4294967295"/>
          </p:nvPr>
        </p:nvSpPr>
        <p:spPr>
          <a:xfrm>
            <a:off x="0" y="3290888"/>
            <a:ext cx="6480175" cy="2301875"/>
          </a:xfrm>
        </p:spPr>
        <p:txBody>
          <a:bodyPr/>
          <a:lstStyle/>
          <a:p>
            <a:r>
              <a:rPr lang="fi-FI" dirty="0"/>
              <a:t>Zavarovanja na potovanjih v tujino</a:t>
            </a:r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18" y="1270927"/>
            <a:ext cx="2602799" cy="102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408315"/>
            <a:ext cx="3439716" cy="22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65" y="3408315"/>
            <a:ext cx="3624101" cy="22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97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Turistično zavarovanje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sl-SI" dirty="0"/>
              <a:t>dopust oz. počitnice, potovanje ali krajši izlet v tujino;</a:t>
            </a:r>
          </a:p>
          <a:p>
            <a:r>
              <a:rPr lang="sl-SI" dirty="0"/>
              <a:t>posamezno potovanje traja </a:t>
            </a:r>
            <a:r>
              <a:rPr lang="sl-SI" b="1" dirty="0"/>
              <a:t>do 60 dni</a:t>
            </a:r>
            <a:r>
              <a:rPr lang="sl-SI" dirty="0"/>
              <a:t>;</a:t>
            </a:r>
          </a:p>
          <a:p>
            <a:r>
              <a:rPr lang="sl-SI" dirty="0"/>
              <a:t>celovita </a:t>
            </a:r>
            <a:r>
              <a:rPr lang="sl-SI" b="1" dirty="0"/>
              <a:t>zaščita</a:t>
            </a:r>
            <a:r>
              <a:rPr lang="sl-SI" dirty="0"/>
              <a:t> ob </a:t>
            </a:r>
            <a:r>
              <a:rPr lang="sl-SI" b="1" dirty="0"/>
              <a:t>bolezni ali nezgodah</a:t>
            </a:r>
            <a:r>
              <a:rPr lang="sl-SI" dirty="0"/>
              <a:t> + zavarovanje </a:t>
            </a:r>
            <a:r>
              <a:rPr lang="sl-SI" b="1" dirty="0"/>
              <a:t>odgovornosti, prtljage</a:t>
            </a:r>
            <a:r>
              <a:rPr lang="sl-SI" dirty="0"/>
              <a:t> itd.;</a:t>
            </a:r>
          </a:p>
          <a:p>
            <a:r>
              <a:rPr lang="sl-SI" b="1" dirty="0"/>
              <a:t>24-urna</a:t>
            </a:r>
            <a:r>
              <a:rPr lang="sl-SI" dirty="0"/>
              <a:t> zdravstvena asistenca</a:t>
            </a:r>
          </a:p>
          <a:p>
            <a:r>
              <a:rPr lang="sl-SI" b="1" dirty="0"/>
              <a:t>10 % popust</a:t>
            </a:r>
            <a:r>
              <a:rPr lang="sl-SI" dirty="0"/>
              <a:t> za zavarovanja, sklenjena na spletu za obdobje do enega leta, in </a:t>
            </a:r>
            <a:r>
              <a:rPr lang="sl-SI" b="1" dirty="0"/>
              <a:t>20 % popust</a:t>
            </a:r>
            <a:r>
              <a:rPr lang="sl-SI" dirty="0"/>
              <a:t> za letna zavarovanja.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663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3608" y="836712"/>
            <a:ext cx="4433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Odločitve o potovanju</a:t>
            </a:r>
          </a:p>
        </p:txBody>
      </p:sp>
      <p:sp>
        <p:nvSpPr>
          <p:cNvPr id="3" name="Pravokotnik 2"/>
          <p:cNvSpPr/>
          <p:nvPr/>
        </p:nvSpPr>
        <p:spPr>
          <a:xfrm>
            <a:off x="755576" y="2551837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Čas potovanja</a:t>
            </a:r>
            <a:r>
              <a:rPr lang="sl-SI" sz="2800" dirty="0"/>
              <a:t>: vezan na prosti čas</a:t>
            </a:r>
          </a:p>
          <a:p>
            <a:endParaRPr lang="sl-SI" sz="2800" dirty="0"/>
          </a:p>
          <a:p>
            <a:r>
              <a:rPr lang="sl-SI" sz="2800" dirty="0">
                <a:solidFill>
                  <a:srgbClr val="7030A0"/>
                </a:solidFill>
              </a:rPr>
              <a:t>Prevoz</a:t>
            </a:r>
            <a:r>
              <a:rPr lang="sl-SI" sz="2800" dirty="0"/>
              <a:t>: hitrost in ekonomičnost prevoza</a:t>
            </a:r>
          </a:p>
          <a:p>
            <a:endParaRPr lang="sl-SI" sz="2800" dirty="0"/>
          </a:p>
          <a:p>
            <a:r>
              <a:rPr lang="sl-SI" sz="2800" dirty="0">
                <a:solidFill>
                  <a:srgbClr val="7030A0"/>
                </a:solidFill>
              </a:rPr>
              <a:t>Namestitev</a:t>
            </a:r>
            <a:r>
              <a:rPr lang="sl-SI" sz="2800" dirty="0"/>
              <a:t>: izbor ustrezne kombinacije </a:t>
            </a:r>
          </a:p>
          <a:p>
            <a:r>
              <a:rPr lang="sl-SI" sz="2800" dirty="0"/>
              <a:t>   namestitvenih kapacitet</a:t>
            </a:r>
          </a:p>
          <a:p>
            <a:endParaRPr lang="sl-SI" sz="2800" dirty="0"/>
          </a:p>
          <a:p>
            <a:r>
              <a:rPr lang="sl-SI" sz="2800" dirty="0">
                <a:solidFill>
                  <a:srgbClr val="7030A0"/>
                </a:solidFill>
              </a:rPr>
              <a:t>Itinerarij</a:t>
            </a:r>
            <a:r>
              <a:rPr lang="sl-SI" sz="2800" dirty="0"/>
              <a:t>: natančen popis dogajanj po kronološkem vrstnem redu</a:t>
            </a:r>
          </a:p>
        </p:txBody>
      </p:sp>
    </p:spTree>
    <p:extLst>
      <p:ext uri="{BB962C8B-B14F-4D97-AF65-F5344CB8AC3E}">
        <p14:creationId xmlns:p14="http://schemas.microsoft.com/office/powerpoint/2010/main" val="8304608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0" y="3290888"/>
            <a:ext cx="6480175" cy="2301875"/>
          </a:xfrm>
        </p:spPr>
        <p:txBody>
          <a:bodyPr/>
          <a:lstStyle/>
          <a:p>
            <a:r>
              <a:rPr lang="sl-SI" dirty="0"/>
              <a:t>Turistični posrednik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3" y="1075135"/>
            <a:ext cx="3532220" cy="6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34551" r="24133" b="32725"/>
          <a:stretch/>
        </p:blipFill>
        <p:spPr bwMode="auto">
          <a:xfrm>
            <a:off x="4062047" y="1075135"/>
            <a:ext cx="2380482" cy="6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04" y="1075135"/>
            <a:ext cx="15930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30" y="1958763"/>
            <a:ext cx="2090795" cy="7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7" y="4459635"/>
            <a:ext cx="3812564" cy="13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22" y="3557873"/>
            <a:ext cx="4443413" cy="13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6069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/>
              <a:t>Turistični posrednik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Turistični posrednik je oseba ali podjetje, </a:t>
            </a:r>
          </a:p>
          <a:p>
            <a:pPr>
              <a:buFontTx/>
              <a:buNone/>
            </a:pPr>
            <a:r>
              <a:rPr lang="sl-SI" altLang="sl-SI"/>
              <a:t>ki potrošnikom posreduje turistične storitve</a:t>
            </a:r>
          </a:p>
          <a:p>
            <a:pPr>
              <a:buFontTx/>
              <a:buNone/>
            </a:pPr>
            <a:r>
              <a:rPr lang="sl-SI" altLang="sl-SI"/>
              <a:t>(transport, nastanitev, pakete) </a:t>
            </a:r>
          </a:p>
          <a:p>
            <a:pPr>
              <a:buFontTx/>
              <a:buNone/>
            </a:pPr>
            <a:r>
              <a:rPr lang="sl-SI" altLang="sl-SI"/>
              <a:t>po naročilu proizvajalcev (prevoznikov, </a:t>
            </a:r>
          </a:p>
          <a:p>
            <a:pPr>
              <a:buFontTx/>
              <a:buNone/>
            </a:pPr>
            <a:r>
              <a:rPr lang="sl-SI" altLang="sl-SI"/>
              <a:t>hotelov, OP) </a:t>
            </a:r>
          </a:p>
          <a:p>
            <a:pPr>
              <a:buFontTx/>
              <a:buNone/>
            </a:pPr>
            <a:r>
              <a:rPr lang="sl-SI" altLang="sl-SI"/>
              <a:t>za provizijo.</a:t>
            </a:r>
          </a:p>
          <a:p>
            <a:endParaRPr lang="sl-SI" alt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00" y="985702"/>
            <a:ext cx="3458663" cy="23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60" y="3766680"/>
            <a:ext cx="3786188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62" y="3445211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86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Vrste posrednikov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b="1"/>
              <a:t>Emitivna </a:t>
            </a:r>
            <a:r>
              <a:rPr lang="sl-SI" altLang="sl-SI"/>
              <a:t>(iniciativna) TA deluje na strani TD.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/>
              <a:t>Receptivna</a:t>
            </a:r>
            <a:r>
              <a:rPr lang="sl-SI" altLang="sl-SI"/>
              <a:t> (incoming) TA deluje na strani TS.</a:t>
            </a:r>
          </a:p>
          <a:p>
            <a:pPr>
              <a:lnSpc>
                <a:spcPct val="20000"/>
              </a:lnSpc>
              <a:buFontTx/>
              <a:buNone/>
            </a:pP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/>
              <a:t>informiranje o stanju TS in TD v destinaciji</a:t>
            </a:r>
          </a:p>
          <a:p>
            <a:pPr>
              <a:lnSpc>
                <a:spcPct val="90000"/>
              </a:lnSpc>
            </a:pPr>
            <a:r>
              <a:rPr lang="sl-SI" altLang="sl-SI"/>
              <a:t>svetovanje OP</a:t>
            </a:r>
          </a:p>
          <a:p>
            <a:pPr>
              <a:lnSpc>
                <a:spcPct val="90000"/>
              </a:lnSpc>
            </a:pPr>
            <a:r>
              <a:rPr lang="sl-SI" altLang="sl-SI"/>
              <a:t>pomoč pri sklepanju pogodb</a:t>
            </a:r>
          </a:p>
          <a:p>
            <a:pPr>
              <a:lnSpc>
                <a:spcPct val="90000"/>
              </a:lnSpc>
            </a:pPr>
            <a:r>
              <a:rPr lang="sl-SI" altLang="sl-SI"/>
              <a:t>pomoč pri organiziranju predstavništva</a:t>
            </a:r>
          </a:p>
          <a:p>
            <a:pPr>
              <a:lnSpc>
                <a:spcPct val="90000"/>
              </a:lnSpc>
            </a:pPr>
            <a:r>
              <a:rPr lang="sl-SI" altLang="sl-SI"/>
              <a:t>organizacija transferjev, izletov, prireditev</a:t>
            </a:r>
          </a:p>
          <a:p>
            <a:pPr>
              <a:lnSpc>
                <a:spcPct val="90000"/>
              </a:lnSpc>
            </a:pPr>
            <a:r>
              <a:rPr lang="sl-SI" altLang="sl-SI"/>
              <a:t>servis za goste ob prihodu in odhodu</a:t>
            </a:r>
          </a:p>
          <a:p>
            <a:pPr>
              <a:lnSpc>
                <a:spcPct val="90000"/>
              </a:lnSpc>
            </a:pPr>
            <a:r>
              <a:rPr lang="sl-SI" altLang="sl-SI"/>
              <a:t>pomoč pri trženju destinacije</a:t>
            </a:r>
          </a:p>
          <a:p>
            <a:pPr>
              <a:lnSpc>
                <a:spcPct val="90000"/>
              </a:lnSpc>
            </a:pPr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61301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altLang="sl-SI" dirty="0"/>
              <a:t>Funkcije turističnega posrednika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dirty="0"/>
              <a:t>Osnovna funkcija: posredovanje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dirty="0"/>
              <a:t>Ostale storitve: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iskanje kupcev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svetovanje kupcu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svetovanje organizatorjem potovanj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spremljanje sprememb na strani povpraševanja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servisiranje kupca pred odhodom v destinacijo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sprejemanje in posredovanje pritožb kupcev</a:t>
            </a:r>
          </a:p>
          <a:p>
            <a:pPr>
              <a:lnSpc>
                <a:spcPct val="80000"/>
              </a:lnSpc>
            </a:pPr>
            <a:r>
              <a:rPr lang="sl-SI" altLang="sl-SI" dirty="0"/>
              <a:t>menjava valut, vize, potovalni čeki, letalske vozovnice, potovanja po naročilu...</a:t>
            </a:r>
          </a:p>
          <a:p>
            <a:pPr>
              <a:lnSpc>
                <a:spcPct val="80000"/>
              </a:lnSpc>
            </a:pPr>
            <a:endParaRPr lang="sl-SI" alt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03" y="1956289"/>
            <a:ext cx="1121020" cy="13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3162"/>
          <a:stretch/>
        </p:blipFill>
        <p:spPr bwMode="auto">
          <a:xfrm>
            <a:off x="6033723" y="1956288"/>
            <a:ext cx="949570" cy="13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"/>
          <a:stretch/>
        </p:blipFill>
        <p:spPr bwMode="auto">
          <a:xfrm>
            <a:off x="7399594" y="1956288"/>
            <a:ext cx="894357" cy="126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652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Značilni posredniški posli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4294967295"/>
          </p:nvPr>
        </p:nvSpPr>
        <p:spPr>
          <a:xfrm>
            <a:off x="0" y="2227263"/>
            <a:ext cx="7886700" cy="3397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/>
              <a:t>1. prodaja vseh vrst vozovnic</a:t>
            </a:r>
          </a:p>
          <a:p>
            <a:pPr marL="0" indent="0">
              <a:buNone/>
            </a:pPr>
            <a:r>
              <a:rPr lang="sl-SI" dirty="0"/>
              <a:t>2. prevoz s tujimi prevoznimi sredstvi</a:t>
            </a:r>
          </a:p>
          <a:p>
            <a:pPr marL="0" indent="0">
              <a:buNone/>
            </a:pPr>
            <a:r>
              <a:rPr lang="sl-SI" dirty="0"/>
              <a:t>3. izposojanje tujih prevoznih sredstev</a:t>
            </a:r>
          </a:p>
          <a:p>
            <a:pPr marL="0" indent="0">
              <a:buNone/>
            </a:pPr>
            <a:r>
              <a:rPr lang="sl-SI" dirty="0"/>
              <a:t>4. prodaja vseh vrst gostinskih storitev</a:t>
            </a:r>
          </a:p>
          <a:p>
            <a:pPr marL="0" indent="0">
              <a:buNone/>
            </a:pPr>
            <a:r>
              <a:rPr lang="sl-SI" dirty="0"/>
              <a:t>5. oddajanje zasebnih turističnih sob</a:t>
            </a:r>
          </a:p>
          <a:p>
            <a:pPr marL="0" indent="0">
              <a:buNone/>
            </a:pPr>
            <a:r>
              <a:rPr lang="sl-SI" dirty="0"/>
              <a:t>6. prodaja pavšalnih potovanj in počitnic</a:t>
            </a:r>
          </a:p>
          <a:p>
            <a:pPr marL="0" indent="0">
              <a:buNone/>
            </a:pPr>
            <a:r>
              <a:rPr lang="sl-SI" dirty="0"/>
              <a:t>7. prodaja vstopnic za prireditve</a:t>
            </a:r>
          </a:p>
          <a:p>
            <a:pPr marL="0" indent="0">
              <a:buNone/>
            </a:pPr>
            <a:r>
              <a:rPr lang="sl-SI" dirty="0"/>
              <a:t>8. menjava tujih plačilnih sredstev</a:t>
            </a:r>
          </a:p>
          <a:p>
            <a:pPr marL="0" indent="0">
              <a:buNone/>
            </a:pPr>
            <a:r>
              <a:rPr lang="sl-SI" dirty="0"/>
              <a:t>9. prodaja blaga tretjega proizvajalca</a:t>
            </a:r>
          </a:p>
          <a:p>
            <a:pPr marL="0" indent="0">
              <a:buNone/>
            </a:pPr>
            <a:r>
              <a:rPr lang="sl-SI" dirty="0"/>
              <a:t>10. posredovanje viz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8" y="1226527"/>
            <a:ext cx="1848897" cy="121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18739" r="59993"/>
          <a:stretch/>
        </p:blipFill>
        <p:spPr bwMode="auto">
          <a:xfrm>
            <a:off x="5978768" y="2752553"/>
            <a:ext cx="1848897" cy="143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8" y="4439017"/>
            <a:ext cx="1848897" cy="13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289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Neznačilni agencijski posli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prevoz z lastnimi prevoznimi sredstvi</a:t>
            </a:r>
          </a:p>
          <a:p>
            <a:r>
              <a:rPr lang="sl-SI" dirty="0"/>
              <a:t>proizvodnja in prodaja gostinskih storitev v lastnih gostinskih obratih</a:t>
            </a:r>
          </a:p>
          <a:p>
            <a:r>
              <a:rPr lang="sl-SI" dirty="0"/>
              <a:t>prodaja blaga, ki proizvaja agencija v lastnih obratih</a:t>
            </a:r>
          </a:p>
          <a:p>
            <a:r>
              <a:rPr lang="sl-SI" dirty="0"/>
              <a:t>opravljanje obrtnih storitev v lastnih obratih (avtomobilski servis, popravljalnica smuči in čolnov..)</a:t>
            </a:r>
          </a:p>
          <a:p>
            <a:r>
              <a:rPr lang="sl-SI" dirty="0"/>
              <a:t>organizacija lova in ribolova v lastnih loviščih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Pojavili so se z namenom, da agencija proizvode, ki jih je le posredovala, nadomesti z lastnimi proizvodi. </a:t>
            </a:r>
          </a:p>
        </p:txBody>
      </p:sp>
    </p:spTree>
    <p:extLst>
      <p:ext uri="{BB962C8B-B14F-4D97-AF65-F5344CB8AC3E}">
        <p14:creationId xmlns:p14="http://schemas.microsoft.com/office/powerpoint/2010/main" val="34615733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sl-SI" dirty="0"/>
              <a:t>Dodatne storitve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Strokovno svetovanje ob prijavi in rezervacija na željo gosta</a:t>
            </a:r>
          </a:p>
          <a:p>
            <a:r>
              <a:rPr lang="sl-SI" dirty="0"/>
              <a:t>Oblikovanje in rezervacija aranžmajev po lastnih željah</a:t>
            </a:r>
          </a:p>
          <a:p>
            <a:r>
              <a:rPr lang="sl-SI" dirty="0"/>
              <a:t>Obvestilo o odhodu</a:t>
            </a:r>
          </a:p>
          <a:p>
            <a:r>
              <a:rPr lang="sl-SI" dirty="0"/>
              <a:t>Asistenca na letališčih </a:t>
            </a:r>
          </a:p>
          <a:p>
            <a:r>
              <a:rPr lang="sl-SI" dirty="0"/>
              <a:t>Zbirka turističnih vodičev</a:t>
            </a:r>
          </a:p>
          <a:p>
            <a:r>
              <a:rPr lang="pl-PL" dirty="0"/>
              <a:t>Prevoz od letališča do izbranega objekta in pijača dobrodošlice</a:t>
            </a:r>
          </a:p>
          <a:p>
            <a:r>
              <a:rPr lang="sl-SI" dirty="0"/>
              <a:t>Slovensko vodeni fakultativni izleti</a:t>
            </a:r>
          </a:p>
          <a:p>
            <a:r>
              <a:rPr lang="sl-SI" dirty="0"/>
              <a:t>Možnost najema avtomobilov</a:t>
            </a:r>
          </a:p>
          <a:p>
            <a:r>
              <a:rPr lang="sl-SI" dirty="0"/>
              <a:t>Predstavniki na destinaciji</a:t>
            </a:r>
          </a:p>
          <a:p>
            <a:r>
              <a:rPr lang="sv-SE" dirty="0"/>
              <a:t>Dežurna služba 24 ur na dan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408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4543</Words>
  <Application>Microsoft Office PowerPoint</Application>
  <PresentationFormat>Diaprojekcija na zaslonu (4:3)</PresentationFormat>
  <Paragraphs>734</Paragraphs>
  <Slides>96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96</vt:i4>
      </vt:variant>
    </vt:vector>
  </HeadingPairs>
  <TitlesOfParts>
    <vt:vector size="101" baseType="lpstr">
      <vt:lpstr>Arial</vt:lpstr>
      <vt:lpstr>Calibri</vt:lpstr>
      <vt:lpstr>Calibri Light</vt:lpstr>
      <vt:lpstr>Verdana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Vrste poslov v turističnih agencijah</vt:lpstr>
      <vt:lpstr>Vrste poslov</vt:lpstr>
      <vt:lpstr>Pavšalni proizvod</vt:lpstr>
      <vt:lpstr>Turistični paket/aranžma</vt:lpstr>
      <vt:lpstr>Vrste paketov</vt:lpstr>
      <vt:lpstr>Vrste pavšalnih poslov</vt:lpstr>
      <vt:lpstr>Sestavni deli pavšalnega proizvoda</vt:lpstr>
      <vt:lpstr>Vrste pavšalnih proizvodov</vt:lpstr>
      <vt:lpstr>Kratke počitnice</vt:lpstr>
      <vt:lpstr>Počitnice s posebnim namenom (Special interest holiday)</vt:lpstr>
      <vt:lpstr>Narodni parki</vt:lpstr>
      <vt:lpstr>Smučanje</vt:lpstr>
      <vt:lpstr>Počitniško naselje ali hotel</vt:lpstr>
      <vt:lpstr>Turistično vodenje</vt:lpstr>
      <vt:lpstr>Križarjenja</vt:lpstr>
      <vt:lpstr>Križarjenja</vt:lpstr>
      <vt:lpstr>Križarjenja</vt:lpstr>
      <vt:lpstr>Najem avtomobila (rent-a-car)</vt:lpstr>
      <vt:lpstr>Najem avtomobila (rent-a-car)</vt:lpstr>
      <vt:lpstr>Najem avtomobila (rent-a-car)</vt:lpstr>
      <vt:lpstr>Trendi na trgu turističnih proizvodov</vt:lpstr>
      <vt:lpstr>Delitev turizma</vt:lpstr>
      <vt:lpstr>Turizem glede na ekološko škodljivost</vt:lpstr>
      <vt:lpstr>Turizem glede na organizacijo potovanja</vt:lpstr>
      <vt:lpstr>Posredovanje TA</vt:lpstr>
      <vt:lpstr>Alternativni turizem</vt:lpstr>
      <vt:lpstr>Vpliv turizma na naravno okolje</vt:lpstr>
      <vt:lpstr>Vpliv turizma na socialno okolje</vt:lpstr>
      <vt:lpstr>Vplivi turizma na kulturno okolje</vt:lpstr>
      <vt:lpstr>Turistični posrednik</vt:lpstr>
      <vt:lpstr>Turistični posrednik</vt:lpstr>
      <vt:lpstr>Vrste posrednikov</vt:lpstr>
      <vt:lpstr>Funkcije turističnega posrednika</vt:lpstr>
      <vt:lpstr>Značilni posredniški posli</vt:lpstr>
      <vt:lpstr>Neznačilni agencijski posli</vt:lpstr>
      <vt:lpstr>Dodatne storitve</vt:lpstr>
      <vt:lpstr>Postopek rezervacije</vt:lpstr>
      <vt:lpstr>Rezervacija</vt:lpstr>
      <vt:lpstr>1. Izbira datuma, potnikov in sob</vt:lpstr>
      <vt:lpstr>2. Doplačila in dodatna ponudba</vt:lpstr>
      <vt:lpstr>3. Vnos potnikov</vt:lpstr>
      <vt:lpstr>4. Izbira plačila</vt:lpstr>
      <vt:lpstr>4. Izbira plačila</vt:lpstr>
      <vt:lpstr>5. Potrditev rezervacije</vt:lpstr>
      <vt:lpstr>6. Po potrditvi rezervacije</vt:lpstr>
      <vt:lpstr>Rezervacija</vt:lpstr>
      <vt:lpstr>PowerPointova predstavitev</vt:lpstr>
      <vt:lpstr>Potovalni dokumenti</vt:lpstr>
      <vt:lpstr>Voucher</vt:lpstr>
      <vt:lpstr>Voucher</vt:lpstr>
      <vt:lpstr>Voucher</vt:lpstr>
      <vt:lpstr>Zavarovanja na potovanjih v tujino</vt:lpstr>
      <vt:lpstr>Turistično zavarovanje</vt:lpstr>
      <vt:lpstr>Turistični posrednik</vt:lpstr>
      <vt:lpstr>Turistični posrednik</vt:lpstr>
      <vt:lpstr>Vrste posrednikov</vt:lpstr>
      <vt:lpstr>Funkcije turističnega posrednika</vt:lpstr>
      <vt:lpstr>Značilni posredniški posli</vt:lpstr>
      <vt:lpstr>Neznačilni agencijski posli</vt:lpstr>
      <vt:lpstr>Dodatne storitve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Tuzo</dc:creator>
  <cp:lastModifiedBy>Vesna Loborec</cp:lastModifiedBy>
  <cp:revision>23</cp:revision>
  <dcterms:created xsi:type="dcterms:W3CDTF">2011-04-12T11:11:04Z</dcterms:created>
  <dcterms:modified xsi:type="dcterms:W3CDTF">2025-04-07T14:34:08Z</dcterms:modified>
</cp:coreProperties>
</file>