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wmv" ContentType="video/x-ms-wmv"/>
  <Default Extension="mp4" ContentType="video/unknown"/>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2"/>
  </p:notesMasterIdLst>
  <p:sldIdLst>
    <p:sldId id="256" r:id="rId2"/>
    <p:sldId id="257" r:id="rId3"/>
    <p:sldId id="260" r:id="rId4"/>
    <p:sldId id="273" r:id="rId5"/>
    <p:sldId id="285" r:id="rId6"/>
    <p:sldId id="286" r:id="rId7"/>
    <p:sldId id="287" r:id="rId8"/>
    <p:sldId id="288" r:id="rId9"/>
    <p:sldId id="289" r:id="rId10"/>
    <p:sldId id="290" r:id="rId11"/>
    <p:sldId id="291" r:id="rId12"/>
    <p:sldId id="292" r:id="rId13"/>
    <p:sldId id="294" r:id="rId14"/>
    <p:sldId id="293" r:id="rId15"/>
    <p:sldId id="295" r:id="rId16"/>
    <p:sldId id="296" r:id="rId17"/>
    <p:sldId id="299" r:id="rId18"/>
    <p:sldId id="298" r:id="rId19"/>
    <p:sldId id="300" r:id="rId20"/>
    <p:sldId id="265" r:id="rId21"/>
  </p:sldIdLst>
  <p:sldSz cx="9144000" cy="6858000" type="screen4x3"/>
  <p:notesSz cx="6858000" cy="9144000"/>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8BB4"/>
    <a:srgbClr val="C9423B"/>
    <a:srgbClr val="FF9900"/>
    <a:srgbClr val="F4D22B"/>
    <a:srgbClr val="D1453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a:tblStyle styleId="{5C22544A-7EE6-4342-B048-85BDC9FD1C3A}" styleName="Srednji slog 2 – poudarek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7981" autoAdjust="0"/>
    <p:restoredTop sz="94660"/>
  </p:normalViewPr>
  <p:slideViewPr>
    <p:cSldViewPr snapToGrid="0">
      <p:cViewPr>
        <p:scale>
          <a:sx n="100" d="100"/>
          <a:sy n="100" d="100"/>
        </p:scale>
        <p:origin x="-72" y="-384"/>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nl-NL"/>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4E1F740-2A4F-4D22-837E-A93AE51969C0}" type="datetimeFigureOut">
              <a:rPr lang="nl-NL" smtClean="0"/>
              <a:t>9-8-2019</a:t>
            </a:fld>
            <a:endParaRPr lang="nl-NL"/>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nl-NL"/>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nl-NL"/>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nl-NL"/>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3C8F047-6B9D-406A-849E-7ED9F2416055}" type="slidenum">
              <a:rPr lang="nl-NL" smtClean="0"/>
              <a:t>‹#›</a:t>
            </a:fld>
            <a:endParaRPr lang="nl-NL"/>
          </a:p>
        </p:txBody>
      </p:sp>
    </p:spTree>
    <p:extLst>
      <p:ext uri="{BB962C8B-B14F-4D97-AF65-F5344CB8AC3E}">
        <p14:creationId xmlns:p14="http://schemas.microsoft.com/office/powerpoint/2010/main" val="353470328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21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nl-NL" altLang="nl-NL" smtClean="0"/>
          </a:p>
        </p:txBody>
      </p:sp>
      <p:sp>
        <p:nvSpPr>
          <p:cNvPr id="922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defRPr>
            </a:lvl9pPr>
          </a:lstStyle>
          <a:p>
            <a:fld id="{385ACB29-A1EB-420A-9E5E-0B1ED61E8EE2}" type="slidenum">
              <a:rPr lang="nl-NL" altLang="nl-NL"/>
              <a:pPr/>
              <a:t>3</a:t>
            </a:fld>
            <a:endParaRPr lang="nl-NL" altLang="nl-NL"/>
          </a:p>
        </p:txBody>
      </p:sp>
    </p:spTree>
    <p:extLst>
      <p:ext uri="{BB962C8B-B14F-4D97-AF65-F5344CB8AC3E}">
        <p14:creationId xmlns:p14="http://schemas.microsoft.com/office/powerpoint/2010/main" val="396302108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21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nl-NL" altLang="nl-NL" smtClean="0"/>
          </a:p>
        </p:txBody>
      </p:sp>
      <p:sp>
        <p:nvSpPr>
          <p:cNvPr id="922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defRPr>
            </a:lvl9pPr>
          </a:lstStyle>
          <a:p>
            <a:fld id="{385ACB29-A1EB-420A-9E5E-0B1ED61E8EE2}" type="slidenum">
              <a:rPr lang="nl-NL" altLang="nl-NL"/>
              <a:pPr/>
              <a:t>4</a:t>
            </a:fld>
            <a:endParaRPr lang="nl-NL" altLang="nl-NL"/>
          </a:p>
        </p:txBody>
      </p:sp>
    </p:spTree>
    <p:extLst>
      <p:ext uri="{BB962C8B-B14F-4D97-AF65-F5344CB8AC3E}">
        <p14:creationId xmlns:p14="http://schemas.microsoft.com/office/powerpoint/2010/main" val="297967868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21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nl-NL" altLang="nl-NL" smtClean="0"/>
          </a:p>
        </p:txBody>
      </p:sp>
      <p:sp>
        <p:nvSpPr>
          <p:cNvPr id="922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defRPr>
            </a:lvl9pPr>
          </a:lstStyle>
          <a:p>
            <a:fld id="{385ACB29-A1EB-420A-9E5E-0B1ED61E8EE2}" type="slidenum">
              <a:rPr lang="nl-NL" altLang="nl-NL"/>
              <a:pPr/>
              <a:t>5</a:t>
            </a:fld>
            <a:endParaRPr lang="nl-NL" altLang="nl-NL"/>
          </a:p>
        </p:txBody>
      </p:sp>
    </p:spTree>
    <p:extLst>
      <p:ext uri="{BB962C8B-B14F-4D97-AF65-F5344CB8AC3E}">
        <p14:creationId xmlns:p14="http://schemas.microsoft.com/office/powerpoint/2010/main" val="160691191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13" name="Picture 1"/>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537325" y="73025"/>
            <a:ext cx="2606675" cy="917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3"/>
          <p:cNvPicPr>
            <a:picLocks noChangeAspect="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2762250" y="2165350"/>
            <a:ext cx="3543300" cy="1798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2"/>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419225" y="5138738"/>
            <a:ext cx="6229350" cy="1322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875528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6"/>
            <a:ext cx="7886700" cy="1325563"/>
          </a:xfrm>
          <a:prstGeom prst="rect">
            <a:avLst/>
          </a:prstGeom>
        </p:spPr>
        <p:txBody>
          <a:bodyPr/>
          <a:lstStyle>
            <a:lvl1pPr>
              <a:defRPr sz="3600">
                <a:latin typeface="Open Sans" panose="020B0606030504020204" pitchFamily="34" charset="0"/>
                <a:ea typeface="Open Sans" panose="020B0606030504020204" pitchFamily="34" charset="0"/>
                <a:cs typeface="Open Sans" panose="020B0606030504020204" pitchFamily="34" charset="0"/>
              </a:defRPr>
            </a:lvl1pPr>
          </a:lstStyle>
          <a:p>
            <a:r>
              <a:rPr lang="en-US" smtClean="0"/>
              <a:t>Click to edit Master title style</a:t>
            </a:r>
            <a:endParaRPr lang="en-US" dirty="0"/>
          </a:p>
        </p:txBody>
      </p:sp>
      <p:sp>
        <p:nvSpPr>
          <p:cNvPr id="3" name="Content Placeholder 2"/>
          <p:cNvSpPr>
            <a:spLocks noGrp="1"/>
          </p:cNvSpPr>
          <p:nvPr>
            <p:ph idx="1"/>
          </p:nvPr>
        </p:nvSpPr>
        <p:spPr>
          <a:xfrm>
            <a:off x="628650" y="1825625"/>
            <a:ext cx="7886700" cy="4351338"/>
          </a:xfrm>
          <a:prstGeom prst="rect">
            <a:avLst/>
          </a:prstGeom>
        </p:spPr>
        <p:txBody>
          <a:bodyPr/>
          <a:lstStyle>
            <a:lvl1pPr>
              <a:defRPr>
                <a:latin typeface="Open Sans" panose="020B0606030504020204" pitchFamily="34" charset="0"/>
                <a:ea typeface="Open Sans" panose="020B0606030504020204" pitchFamily="34" charset="0"/>
                <a:cs typeface="Open Sans" panose="020B0606030504020204" pitchFamily="34" charset="0"/>
              </a:defRPr>
            </a:lvl1pPr>
            <a:lvl2pPr>
              <a:defRPr>
                <a:latin typeface="Open Sans" panose="020B0606030504020204" pitchFamily="34" charset="0"/>
                <a:ea typeface="Open Sans" panose="020B0606030504020204" pitchFamily="34" charset="0"/>
                <a:cs typeface="Open Sans" panose="020B0606030504020204" pitchFamily="34" charset="0"/>
              </a:defRPr>
            </a:lvl2pPr>
            <a:lvl3pPr>
              <a:defRPr>
                <a:latin typeface="Open Sans" panose="020B0606030504020204" pitchFamily="34" charset="0"/>
                <a:ea typeface="Open Sans" panose="020B0606030504020204" pitchFamily="34" charset="0"/>
                <a:cs typeface="Open Sans" panose="020B0606030504020204" pitchFamily="34" charset="0"/>
              </a:defRPr>
            </a:lvl3pPr>
            <a:lvl4pPr>
              <a:defRPr>
                <a:latin typeface="Open Sans" panose="020B0606030504020204" pitchFamily="34" charset="0"/>
                <a:ea typeface="Open Sans" panose="020B0606030504020204" pitchFamily="34" charset="0"/>
                <a:cs typeface="Open Sans" panose="020B0606030504020204" pitchFamily="34" charset="0"/>
              </a:defRPr>
            </a:lvl4pPr>
            <a:lvl5pPr>
              <a:defRPr>
                <a:latin typeface="Open Sans" panose="020B0606030504020204" pitchFamily="34" charset="0"/>
                <a:ea typeface="Open Sans" panose="020B0606030504020204" pitchFamily="34" charset="0"/>
                <a:cs typeface="Open Sans" panose="020B0606030504020204" pitchFamily="34" charset="0"/>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pic>
        <p:nvPicPr>
          <p:cNvPr id="7" name="Picture 1"/>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7777163" y="265113"/>
            <a:ext cx="1181100" cy="600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2215202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Vertical Title and Text">
    <p:spTree>
      <p:nvGrpSpPr>
        <p:cNvPr id="1" name=""/>
        <p:cNvGrpSpPr/>
        <p:nvPr/>
      </p:nvGrpSpPr>
      <p:grpSpPr>
        <a:xfrm>
          <a:off x="0" y="0"/>
          <a:ext cx="0" cy="0"/>
          <a:chOff x="0" y="0"/>
          <a:chExt cx="0" cy="0"/>
        </a:xfrm>
      </p:grpSpPr>
      <p:sp>
        <p:nvSpPr>
          <p:cNvPr id="7" name="TextBox 6"/>
          <p:cNvSpPr txBox="1"/>
          <p:nvPr userDrawn="1"/>
        </p:nvSpPr>
        <p:spPr>
          <a:xfrm>
            <a:off x="1760538" y="2703513"/>
            <a:ext cx="7214129" cy="1077218"/>
          </a:xfrm>
          <a:prstGeom prst="rect">
            <a:avLst/>
          </a:prstGeom>
          <a:noFill/>
        </p:spPr>
        <p:txBody>
          <a:bodyPr wrap="square">
            <a:spAutoFit/>
          </a:bodyPr>
          <a:lstStyle/>
          <a:p>
            <a:pPr eaLnBrk="1" fontAlgn="auto" hangingPunct="1">
              <a:spcBef>
                <a:spcPts val="0"/>
              </a:spcBef>
              <a:spcAft>
                <a:spcPts val="0"/>
              </a:spcAft>
              <a:defRPr/>
            </a:pPr>
            <a:r>
              <a:rPr lang="en-US" sz="1600" dirty="0">
                <a:solidFill>
                  <a:schemeClr val="bg1">
                    <a:lumMod val="65000"/>
                  </a:schemeClr>
                </a:solidFill>
                <a:latin typeface="Open Sans" panose="020B0606030504020204" pitchFamily="34" charset="0"/>
                <a:ea typeface="Open Sans" panose="020B0606030504020204" pitchFamily="34" charset="0"/>
                <a:cs typeface="Open Sans" panose="020B0606030504020204" pitchFamily="34" charset="0"/>
              </a:rPr>
              <a:t>This project has been funded with support from the European Commission. This publication reflects the views only of the author, and the Commission cannot be held responsible for any use which may be made of the information contained therein.</a:t>
            </a:r>
          </a:p>
        </p:txBody>
      </p:sp>
      <p:pic>
        <p:nvPicPr>
          <p:cNvPr id="8" name="Picture 1"/>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7678738" y="220663"/>
            <a:ext cx="1225550" cy="620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4" descr="EU_Flag.jpg"/>
          <p:cNvPicPr>
            <a:picLocks noChangeAspect="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282575" y="2703513"/>
            <a:ext cx="1300163" cy="866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98269960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2. Content">
    <p:spTree>
      <p:nvGrpSpPr>
        <p:cNvPr id="1" name=""/>
        <p:cNvGrpSpPr/>
        <p:nvPr/>
      </p:nvGrpSpPr>
      <p:grpSpPr>
        <a:xfrm>
          <a:off x="0" y="0"/>
          <a:ext cx="0" cy="0"/>
          <a:chOff x="0" y="0"/>
          <a:chExt cx="0" cy="0"/>
        </a:xfrm>
      </p:grpSpPr>
      <p:sp>
        <p:nvSpPr>
          <p:cNvPr id="4" name="Oval 3"/>
          <p:cNvSpPr>
            <a:spLocks noChangeAspect="1"/>
          </p:cNvSpPr>
          <p:nvPr userDrawn="1"/>
        </p:nvSpPr>
        <p:spPr>
          <a:xfrm>
            <a:off x="7573963" y="5386388"/>
            <a:ext cx="1943100" cy="1944687"/>
          </a:xfrm>
          <a:prstGeom prst="ellipse">
            <a:avLst/>
          </a:prstGeom>
          <a:solidFill>
            <a:srgbClr val="B43630"/>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5" name="Oval 4"/>
          <p:cNvSpPr>
            <a:spLocks noChangeAspect="1"/>
          </p:cNvSpPr>
          <p:nvPr userDrawn="1"/>
        </p:nvSpPr>
        <p:spPr>
          <a:xfrm>
            <a:off x="6883400" y="6513513"/>
            <a:ext cx="690563" cy="688975"/>
          </a:xfrm>
          <a:prstGeom prst="ellipse">
            <a:avLst/>
          </a:prstGeom>
          <a:solidFill>
            <a:srgbClr val="3CA68A"/>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6" name="Oval 5"/>
          <p:cNvSpPr>
            <a:spLocks noChangeAspect="1"/>
          </p:cNvSpPr>
          <p:nvPr userDrawn="1"/>
        </p:nvSpPr>
        <p:spPr>
          <a:xfrm>
            <a:off x="8674100" y="4494213"/>
            <a:ext cx="939800" cy="939800"/>
          </a:xfrm>
          <a:prstGeom prst="ellipse">
            <a:avLst/>
          </a:prstGeom>
          <a:solidFill>
            <a:srgbClr val="D7582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7" name="Oval 6"/>
          <p:cNvSpPr>
            <a:spLocks noChangeAspect="1"/>
          </p:cNvSpPr>
          <p:nvPr userDrawn="1"/>
        </p:nvSpPr>
        <p:spPr>
          <a:xfrm>
            <a:off x="8202613" y="4894263"/>
            <a:ext cx="400050" cy="400050"/>
          </a:xfrm>
          <a:prstGeom prst="ellipse">
            <a:avLst/>
          </a:prstGeom>
          <a:solidFill>
            <a:srgbClr val="ECB634"/>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pic>
        <p:nvPicPr>
          <p:cNvPr id="8" name="Picture 5" descr="icdi-logo-cmyk.pdf"/>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17475" y="136525"/>
            <a:ext cx="2886075" cy="908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Content Placeholder 13"/>
          <p:cNvSpPr>
            <a:spLocks noGrp="1"/>
          </p:cNvSpPr>
          <p:nvPr>
            <p:ph sz="quarter" idx="10"/>
          </p:nvPr>
        </p:nvSpPr>
        <p:spPr>
          <a:xfrm>
            <a:off x="862923" y="1046190"/>
            <a:ext cx="4570863" cy="662849"/>
          </a:xfrm>
          <a:prstGeom prst="rect">
            <a:avLst/>
          </a:prstGeom>
        </p:spPr>
        <p:txBody>
          <a:bodyPr vert="horz"/>
          <a:lstStyle>
            <a:lvl1pPr marL="0" indent="0">
              <a:buNone/>
              <a:defRPr sz="3000" baseline="0">
                <a:solidFill>
                  <a:srgbClr val="494A47"/>
                </a:solidFill>
                <a:latin typeface="Karla"/>
                <a:cs typeface="Karla"/>
              </a:defRPr>
            </a:lvl1pPr>
          </a:lstStyle>
          <a:p>
            <a:pPr lvl="0"/>
            <a:r>
              <a:rPr lang="nl-NL" smtClean="0"/>
              <a:t>Click to edit Master text styles</a:t>
            </a:r>
          </a:p>
        </p:txBody>
      </p:sp>
      <p:sp>
        <p:nvSpPr>
          <p:cNvPr id="17" name="Content Placeholder 16"/>
          <p:cNvSpPr>
            <a:spLocks noGrp="1"/>
          </p:cNvSpPr>
          <p:nvPr>
            <p:ph sz="quarter" idx="11"/>
          </p:nvPr>
        </p:nvSpPr>
        <p:spPr>
          <a:xfrm>
            <a:off x="861553" y="1882553"/>
            <a:ext cx="7341059" cy="4077376"/>
          </a:xfrm>
          <a:prstGeom prst="rect">
            <a:avLst/>
          </a:prstGeom>
        </p:spPr>
        <p:txBody>
          <a:bodyPr vert="horz"/>
          <a:lstStyle>
            <a:lvl1pPr>
              <a:lnSpc>
                <a:spcPct val="150000"/>
              </a:lnSpc>
              <a:defRPr sz="1800" baseline="0">
                <a:solidFill>
                  <a:srgbClr val="494A47"/>
                </a:solidFill>
                <a:latin typeface="Karla"/>
                <a:cs typeface="Karla"/>
              </a:defRPr>
            </a:lvl1pPr>
          </a:lstStyle>
          <a:p>
            <a:pPr lvl="0"/>
            <a:r>
              <a:rPr lang="nl-NL" smtClean="0"/>
              <a:t>Click to edit Master text styles</a:t>
            </a:r>
          </a:p>
          <a:p>
            <a:pPr lvl="1"/>
            <a:r>
              <a:rPr lang="nl-NL" smtClean="0"/>
              <a:t>Second level</a:t>
            </a:r>
          </a:p>
          <a:p>
            <a:pPr lvl="2"/>
            <a:r>
              <a:rPr lang="nl-NL" smtClean="0"/>
              <a:t>Third level</a:t>
            </a:r>
          </a:p>
        </p:txBody>
      </p:sp>
    </p:spTree>
    <p:extLst>
      <p:ext uri="{BB962C8B-B14F-4D97-AF65-F5344CB8AC3E}">
        <p14:creationId xmlns:p14="http://schemas.microsoft.com/office/powerpoint/2010/main" val="110958050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1858206" y="1600200"/>
            <a:ext cx="5932627"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8642514F-095C-364E-974D-A7A4D47BA478}" type="datetimeFigureOut">
              <a:rPr lang="en-US" smtClean="0"/>
              <a:t>8/9/2019</a:t>
            </a:fld>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9407574A-BA95-624D-9289-F25A3DFBE712}" type="slidenum">
              <a:rPr lang="en-US" smtClean="0"/>
              <a:t>‹#›</a:t>
            </a:fld>
            <a:endParaRPr lang="en-US"/>
          </a:p>
        </p:txBody>
      </p:sp>
    </p:spTree>
    <p:extLst>
      <p:ext uri="{BB962C8B-B14F-4D97-AF65-F5344CB8AC3E}">
        <p14:creationId xmlns:p14="http://schemas.microsoft.com/office/powerpoint/2010/main" val="154323150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2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1858206" y="1600200"/>
            <a:ext cx="5932627"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8642514F-095C-364E-974D-A7A4D47BA478}" type="datetimeFigureOut">
              <a:rPr lang="en-US" smtClean="0"/>
              <a:t>8/9/2019</a:t>
            </a:fld>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9407574A-BA95-624D-9289-F25A3DFBE712}" type="slidenum">
              <a:rPr lang="en-US" smtClean="0"/>
              <a:t>‹#›</a:t>
            </a:fld>
            <a:endParaRPr lang="en-US"/>
          </a:p>
        </p:txBody>
      </p:sp>
    </p:spTree>
    <p:extLst>
      <p:ext uri="{BB962C8B-B14F-4D97-AF65-F5344CB8AC3E}">
        <p14:creationId xmlns:p14="http://schemas.microsoft.com/office/powerpoint/2010/main" val="1162192014"/>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02197598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71" r:id="rId3"/>
    <p:sldLayoutId id="2147483672" r:id="rId4"/>
    <p:sldLayoutId id="2147483673" r:id="rId5"/>
    <p:sldLayoutId id="2147483674" r:id="rId6"/>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video" Target="../media/media1.wmv"/><Relationship Id="rId1" Type="http://schemas.microsoft.com/office/2007/relationships/media" Target="../media/media1.wmv"/><Relationship Id="rId4" Type="http://schemas.openxmlformats.org/officeDocument/2006/relationships/image" Target="../media/image9.png"/></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video" Target="../media/media2.mp4"/><Relationship Id="rId1" Type="http://schemas.microsoft.com/office/2007/relationships/media" Target="../media/media2.mp4"/><Relationship Id="rId4" Type="http://schemas.openxmlformats.org/officeDocument/2006/relationships/image" Target="../media/image10.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47622181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l-SI" dirty="0" smtClean="0"/>
              <a:t>4. vprašanje</a:t>
            </a:r>
            <a:endParaRPr lang="en-US" dirty="0"/>
          </a:p>
        </p:txBody>
      </p:sp>
      <p:sp>
        <p:nvSpPr>
          <p:cNvPr id="3" name="Content Placeholder 2"/>
          <p:cNvSpPr>
            <a:spLocks noGrp="1"/>
          </p:cNvSpPr>
          <p:nvPr>
            <p:ph idx="1"/>
          </p:nvPr>
        </p:nvSpPr>
        <p:spPr/>
        <p:txBody>
          <a:bodyPr/>
          <a:lstStyle/>
          <a:p>
            <a:pPr marL="0" lvl="0" indent="0">
              <a:buNone/>
            </a:pPr>
            <a:r>
              <a:rPr lang="sl-SI" dirty="0" smtClean="0">
                <a:solidFill>
                  <a:schemeClr val="tx2">
                    <a:lumMod val="75000"/>
                  </a:schemeClr>
                </a:solidFill>
              </a:rPr>
              <a:t>Kaj potrebuje otrok v zgodnjem obdobju za rast, razvoj in učenje? </a:t>
            </a:r>
          </a:p>
          <a:p>
            <a:pPr marL="514350" lvl="0" indent="-514350">
              <a:buAutoNum type="alphaLcParenR"/>
            </a:pPr>
            <a:r>
              <a:rPr lang="sl-SI" dirty="0" smtClean="0">
                <a:solidFill>
                  <a:schemeClr val="tx2">
                    <a:lumMod val="75000"/>
                  </a:schemeClr>
                </a:solidFill>
              </a:rPr>
              <a:t>Dobro prehrano</a:t>
            </a:r>
          </a:p>
          <a:p>
            <a:pPr marL="514350" lvl="0" indent="-514350">
              <a:buAutoNum type="alphaLcParenR"/>
            </a:pPr>
            <a:r>
              <a:rPr lang="sl-SI" dirty="0" smtClean="0">
                <a:solidFill>
                  <a:schemeClr val="tx2">
                    <a:lumMod val="75000"/>
                  </a:schemeClr>
                </a:solidFill>
              </a:rPr>
              <a:t>Dobro zdravstveno oskrbo</a:t>
            </a:r>
          </a:p>
          <a:p>
            <a:pPr marL="514350" lvl="0" indent="-514350">
              <a:buAutoNum type="alphaLcParenR"/>
            </a:pPr>
            <a:r>
              <a:rPr lang="sl-SI" dirty="0" smtClean="0">
                <a:solidFill>
                  <a:schemeClr val="tx2">
                    <a:lumMod val="75000"/>
                  </a:schemeClr>
                </a:solidFill>
              </a:rPr>
              <a:t>Varno navezanost pomembnega skrbnika</a:t>
            </a:r>
          </a:p>
          <a:p>
            <a:pPr marL="514350" lvl="0" indent="-514350">
              <a:buAutoNum type="alphaLcParenR"/>
            </a:pPr>
            <a:r>
              <a:rPr lang="sl-SI" dirty="0" smtClean="0">
                <a:solidFill>
                  <a:schemeClr val="tx2">
                    <a:lumMod val="75000"/>
                  </a:schemeClr>
                </a:solidFill>
              </a:rPr>
              <a:t>Stimulativno okolje za igro in učenje</a:t>
            </a:r>
          </a:p>
          <a:p>
            <a:pPr marL="514350" lvl="0" indent="-514350">
              <a:buAutoNum type="alphaLcParenR"/>
            </a:pPr>
            <a:r>
              <a:rPr lang="sl-SI" dirty="0" smtClean="0">
                <a:solidFill>
                  <a:schemeClr val="tx2">
                    <a:lumMod val="75000"/>
                  </a:schemeClr>
                </a:solidFill>
              </a:rPr>
              <a:t>Odzivne odrasle</a:t>
            </a:r>
          </a:p>
          <a:p>
            <a:pPr marL="514350" lvl="0" indent="-514350">
              <a:buAutoNum type="alphaLcParenR"/>
            </a:pPr>
            <a:r>
              <a:rPr lang="sl-SI" dirty="0" smtClean="0">
                <a:solidFill>
                  <a:schemeClr val="tx2">
                    <a:lumMod val="75000"/>
                  </a:schemeClr>
                </a:solidFill>
              </a:rPr>
              <a:t>Varno in zaščitniško okolje</a:t>
            </a:r>
          </a:p>
          <a:p>
            <a:pPr marL="514350" lvl="0" indent="-514350">
              <a:buAutoNum type="alphaLcParenR"/>
            </a:pPr>
            <a:r>
              <a:rPr lang="sl-SI" dirty="0" smtClean="0">
                <a:solidFill>
                  <a:schemeClr val="tx2">
                    <a:lumMod val="75000"/>
                  </a:schemeClr>
                </a:solidFill>
              </a:rPr>
              <a:t>Vse od naštetega</a:t>
            </a:r>
            <a:endParaRPr lang="pt-BR" dirty="0" smtClean="0">
              <a:solidFill>
                <a:schemeClr val="tx2">
                  <a:lumMod val="75000"/>
                </a:schemeClr>
              </a:solidFill>
            </a:endParaRPr>
          </a:p>
          <a:p>
            <a:pPr marL="0" indent="0">
              <a:buNone/>
            </a:pPr>
            <a:endParaRPr lang="en-US" dirty="0"/>
          </a:p>
        </p:txBody>
      </p:sp>
    </p:spTree>
    <p:extLst>
      <p:ext uri="{BB962C8B-B14F-4D97-AF65-F5344CB8AC3E}">
        <p14:creationId xmlns:p14="http://schemas.microsoft.com/office/powerpoint/2010/main" val="138641402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l-SI" dirty="0" smtClean="0"/>
              <a:t>4. vprašanje</a:t>
            </a:r>
            <a:endParaRPr lang="en-US" dirty="0"/>
          </a:p>
        </p:txBody>
      </p:sp>
      <p:sp>
        <p:nvSpPr>
          <p:cNvPr id="3" name="Content Placeholder 2"/>
          <p:cNvSpPr>
            <a:spLocks noGrp="1"/>
          </p:cNvSpPr>
          <p:nvPr>
            <p:ph idx="1"/>
          </p:nvPr>
        </p:nvSpPr>
        <p:spPr>
          <a:xfrm>
            <a:off x="628650" y="972457"/>
            <a:ext cx="7886700" cy="5204506"/>
          </a:xfrm>
        </p:spPr>
        <p:txBody>
          <a:bodyPr/>
          <a:lstStyle/>
          <a:p>
            <a:pPr marL="0" indent="0">
              <a:buNone/>
            </a:pPr>
            <a:r>
              <a:rPr lang="sl-SI" dirty="0" smtClean="0">
                <a:solidFill>
                  <a:schemeClr val="tx2">
                    <a:lumMod val="75000"/>
                  </a:schemeClr>
                </a:solidFill>
              </a:rPr>
              <a:t>e) Vse od naštetega</a:t>
            </a:r>
            <a:endParaRPr lang="en-US" dirty="0" smtClean="0"/>
          </a:p>
          <a:p>
            <a:pPr marL="0" indent="0">
              <a:buNone/>
            </a:pPr>
            <a:endParaRPr lang="en-US" dirty="0"/>
          </a:p>
          <a:p>
            <a:pPr marL="0" indent="0">
              <a:buNone/>
            </a:pPr>
            <a:r>
              <a:rPr lang="sl-SI" dirty="0" smtClean="0"/>
              <a:t>Glede na raziskavo Lancet ECD iz leta 2016 potrebujejo otroci vso skrb.</a:t>
            </a:r>
            <a:endParaRPr lang="en-US" dirty="0"/>
          </a:p>
        </p:txBody>
      </p:sp>
      <p:pic>
        <p:nvPicPr>
          <p:cNvPr id="4" name="Picture 3"/>
          <p:cNvPicPr>
            <a:picLocks noChangeAspect="1"/>
          </p:cNvPicPr>
          <p:nvPr/>
        </p:nvPicPr>
        <p:blipFill>
          <a:blip r:embed="rId2"/>
          <a:stretch>
            <a:fillRect/>
          </a:stretch>
        </p:blipFill>
        <p:spPr>
          <a:xfrm>
            <a:off x="3672610" y="2416312"/>
            <a:ext cx="3771900" cy="3795142"/>
          </a:xfrm>
          <a:prstGeom prst="rect">
            <a:avLst/>
          </a:prstGeom>
        </p:spPr>
      </p:pic>
    </p:spTree>
    <p:extLst>
      <p:ext uri="{BB962C8B-B14F-4D97-AF65-F5344CB8AC3E}">
        <p14:creationId xmlns:p14="http://schemas.microsoft.com/office/powerpoint/2010/main" val="136989826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5</a:t>
            </a:r>
            <a:r>
              <a:rPr lang="sl-SI" dirty="0" smtClean="0"/>
              <a:t>. vprašanje</a:t>
            </a:r>
            <a:endParaRPr lang="en-US" dirty="0"/>
          </a:p>
        </p:txBody>
      </p:sp>
      <p:sp>
        <p:nvSpPr>
          <p:cNvPr id="3" name="Content Placeholder 2"/>
          <p:cNvSpPr>
            <a:spLocks noGrp="1"/>
          </p:cNvSpPr>
          <p:nvPr>
            <p:ph idx="1"/>
          </p:nvPr>
        </p:nvSpPr>
        <p:spPr/>
        <p:txBody>
          <a:bodyPr/>
          <a:lstStyle/>
          <a:p>
            <a:pPr marL="0" indent="0">
              <a:buNone/>
            </a:pPr>
            <a:r>
              <a:rPr lang="sl-SI" dirty="0" smtClean="0"/>
              <a:t>Otroci bi morali imeti dostop do visokokakovostne VII, ker:</a:t>
            </a:r>
          </a:p>
          <a:p>
            <a:pPr marL="514350" indent="-514350">
              <a:buAutoNum type="alphaLcParenR"/>
            </a:pPr>
            <a:r>
              <a:rPr lang="sl-SI" dirty="0" smtClean="0"/>
              <a:t>Je to njihova pravica.</a:t>
            </a:r>
          </a:p>
          <a:p>
            <a:pPr marL="514350" indent="-514350">
              <a:buAutoNum type="alphaLcParenR"/>
            </a:pPr>
            <a:r>
              <a:rPr lang="sl-SI" dirty="0" smtClean="0"/>
              <a:t>Bo to povečalo njihovo rast in razvoj</a:t>
            </a:r>
          </a:p>
          <a:p>
            <a:pPr marL="514350" indent="-514350">
              <a:buAutoNum type="alphaLcParenR"/>
            </a:pPr>
            <a:r>
              <a:rPr lang="sl-SI" dirty="0" smtClean="0"/>
              <a:t>Lahko to pomaga manj </a:t>
            </a:r>
            <a:r>
              <a:rPr lang="sl-SI" dirty="0" err="1" smtClean="0"/>
              <a:t>priviligiranim</a:t>
            </a:r>
            <a:r>
              <a:rPr lang="sl-SI" dirty="0" smtClean="0"/>
              <a:t> otrokom – enakost in socialna pravičnost </a:t>
            </a:r>
          </a:p>
          <a:p>
            <a:pPr marL="514350" indent="-514350">
              <a:buAutoNum type="alphaLcParenR"/>
            </a:pPr>
            <a:r>
              <a:rPr lang="sl-SI" dirty="0" smtClean="0"/>
              <a:t>Je to najboljša naložba</a:t>
            </a:r>
          </a:p>
          <a:p>
            <a:pPr marL="514350" indent="-514350">
              <a:buAutoNum type="alphaLcParenR"/>
            </a:pPr>
            <a:r>
              <a:rPr lang="sl-SI" dirty="0" smtClean="0"/>
              <a:t>Vse od naštetega</a:t>
            </a:r>
            <a:endParaRPr lang="en-US" dirty="0" smtClean="0"/>
          </a:p>
          <a:p>
            <a:pPr marL="514350" indent="-514350">
              <a:buAutoNum type="alphaLcPeriod"/>
            </a:pPr>
            <a:endParaRPr lang="en-US" dirty="0" smtClean="0"/>
          </a:p>
          <a:p>
            <a:pPr marL="514350" indent="-514350">
              <a:buAutoNum type="alphaLcPeriod"/>
            </a:pPr>
            <a:endParaRPr lang="en-US" dirty="0"/>
          </a:p>
        </p:txBody>
      </p:sp>
    </p:spTree>
    <p:extLst>
      <p:ext uri="{BB962C8B-B14F-4D97-AF65-F5344CB8AC3E}">
        <p14:creationId xmlns:p14="http://schemas.microsoft.com/office/powerpoint/2010/main" val="321348414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l-SI" dirty="0" smtClean="0"/>
              <a:t>Odgovor na </a:t>
            </a:r>
            <a:r>
              <a:rPr lang="en-US" dirty="0" smtClean="0"/>
              <a:t>5</a:t>
            </a:r>
            <a:r>
              <a:rPr lang="sl-SI" dirty="0" smtClean="0"/>
              <a:t>. vprašanje</a:t>
            </a:r>
            <a:endParaRPr lang="en-US" dirty="0"/>
          </a:p>
        </p:txBody>
      </p:sp>
      <p:sp>
        <p:nvSpPr>
          <p:cNvPr id="3" name="Content Placeholder 2"/>
          <p:cNvSpPr>
            <a:spLocks noGrp="1"/>
          </p:cNvSpPr>
          <p:nvPr>
            <p:ph idx="1"/>
          </p:nvPr>
        </p:nvSpPr>
        <p:spPr/>
        <p:txBody>
          <a:bodyPr/>
          <a:lstStyle/>
          <a:p>
            <a:pPr marL="0" indent="0">
              <a:buNone/>
            </a:pPr>
            <a:r>
              <a:rPr lang="sl-SI" dirty="0"/>
              <a:t>Otroci bi morali imeti dostop do visoko kakovostne VII, ker:</a:t>
            </a:r>
          </a:p>
          <a:p>
            <a:pPr marL="0" indent="0">
              <a:buNone/>
            </a:pPr>
            <a:r>
              <a:rPr lang="sl-SI" dirty="0" smtClean="0"/>
              <a:t>e) Vse od naštetega</a:t>
            </a:r>
            <a:endParaRPr lang="en-US" dirty="0" smtClean="0"/>
          </a:p>
          <a:p>
            <a:pPr marL="514350" indent="-514350">
              <a:buAutoNum type="alphaLcPeriod"/>
            </a:pPr>
            <a:endParaRPr lang="en-US" dirty="0" smtClean="0"/>
          </a:p>
          <a:p>
            <a:pPr marL="514350" indent="-514350">
              <a:buAutoNum type="alphaLcPeriod"/>
            </a:pPr>
            <a:endParaRPr lang="en-US" dirty="0"/>
          </a:p>
        </p:txBody>
      </p:sp>
    </p:spTree>
    <p:extLst>
      <p:ext uri="{BB962C8B-B14F-4D97-AF65-F5344CB8AC3E}">
        <p14:creationId xmlns:p14="http://schemas.microsoft.com/office/powerpoint/2010/main" val="267814181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l-SI" dirty="0" smtClean="0"/>
              <a:t>OZN Konvencija o otrokovih pravicah</a:t>
            </a:r>
            <a:endParaRPr lang="en-US" dirty="0"/>
          </a:p>
        </p:txBody>
      </p:sp>
      <p:sp>
        <p:nvSpPr>
          <p:cNvPr id="3" name="Content Placeholder 2"/>
          <p:cNvSpPr>
            <a:spLocks noGrp="1"/>
          </p:cNvSpPr>
          <p:nvPr>
            <p:ph idx="1"/>
          </p:nvPr>
        </p:nvSpPr>
        <p:spPr/>
        <p:txBody>
          <a:bodyPr/>
          <a:lstStyle/>
          <a:p>
            <a:pPr marL="0" indent="0">
              <a:buNone/>
            </a:pPr>
            <a:r>
              <a:rPr lang="sl-SI" dirty="0" smtClean="0">
                <a:solidFill>
                  <a:schemeClr val="tx2">
                    <a:lumMod val="75000"/>
                  </a:schemeClr>
                </a:solidFill>
              </a:rPr>
              <a:t>V Konvenciji o otrokovih pravicah piše, da ima vsak otrok pravico razviti „največ, kar lahko“ (6. člen).</a:t>
            </a:r>
          </a:p>
          <a:p>
            <a:pPr marL="0" indent="0">
              <a:buNone/>
            </a:pPr>
            <a:endParaRPr lang="sl-SI" dirty="0" smtClean="0">
              <a:solidFill>
                <a:schemeClr val="tx2">
                  <a:lumMod val="75000"/>
                </a:schemeClr>
              </a:solidFill>
            </a:endParaRPr>
          </a:p>
          <a:p>
            <a:pPr marL="0" indent="0">
              <a:buNone/>
            </a:pPr>
            <a:r>
              <a:rPr lang="sl-SI" dirty="0" smtClean="0">
                <a:solidFill>
                  <a:schemeClr val="tx2">
                    <a:lumMod val="75000"/>
                  </a:schemeClr>
                </a:solidFill>
              </a:rPr>
              <a:t>Prav tako piše, da bi morali podpisniki „… nuditi ustrezno pomoč staršem in zakonitim zastopnikom pri odgovornostih vzgoje in zagotavljati razvoj institucij, ustanov in storitev za skrb otrok.“ (18.2 člen)</a:t>
            </a:r>
            <a:endParaRPr lang="en-US" dirty="0">
              <a:solidFill>
                <a:schemeClr val="tx2">
                  <a:lumMod val="75000"/>
                </a:schemeClr>
              </a:solidFill>
            </a:endParaRPr>
          </a:p>
          <a:p>
            <a:pPr marL="457200" lvl="1" indent="0">
              <a:buNone/>
            </a:pPr>
            <a:endParaRPr lang="en-US" dirty="0"/>
          </a:p>
        </p:txBody>
      </p:sp>
    </p:spTree>
    <p:extLst>
      <p:ext uri="{BB962C8B-B14F-4D97-AF65-F5344CB8AC3E}">
        <p14:creationId xmlns:p14="http://schemas.microsoft.com/office/powerpoint/2010/main" val="317742490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lstStyle/>
          <a:p>
            <a:pPr marL="0" indent="0" algn="ctr">
              <a:buNone/>
            </a:pPr>
            <a:r>
              <a:rPr lang="en-US" dirty="0" smtClean="0"/>
              <a:t>           </a:t>
            </a:r>
            <a:endParaRPr lang="sl-SI" sz="8800" dirty="0"/>
          </a:p>
          <a:p>
            <a:pPr marL="0" indent="0" algn="ctr">
              <a:buNone/>
            </a:pPr>
            <a:r>
              <a:rPr lang="sl-SI" sz="8800" dirty="0" smtClean="0"/>
              <a:t>Razvoj </a:t>
            </a:r>
          </a:p>
          <a:p>
            <a:pPr marL="0" indent="0" algn="ctr">
              <a:buNone/>
            </a:pPr>
            <a:r>
              <a:rPr lang="sl-SI" sz="8800" dirty="0" smtClean="0"/>
              <a:t>možganov</a:t>
            </a:r>
            <a:endParaRPr lang="en-US" sz="8800" dirty="0"/>
          </a:p>
        </p:txBody>
      </p:sp>
    </p:spTree>
    <p:extLst>
      <p:ext uri="{BB962C8B-B14F-4D97-AF65-F5344CB8AC3E}">
        <p14:creationId xmlns:p14="http://schemas.microsoft.com/office/powerpoint/2010/main" val="348174724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95786" y="1364776"/>
            <a:ext cx="8202304" cy="5227093"/>
          </a:xfrm>
        </p:spPr>
        <p:txBody>
          <a:bodyPr>
            <a:normAutofit/>
          </a:bodyPr>
          <a:lstStyle/>
          <a:p>
            <a:pPr algn="ctr"/>
            <a:r>
              <a:rPr lang="en-US" sz="1600" dirty="0"/>
              <a:t>VIDEO – Experience builds brain architecture </a:t>
            </a:r>
          </a:p>
        </p:txBody>
      </p:sp>
      <p:pic>
        <p:nvPicPr>
          <p:cNvPr id="4" name="Experiences Build Brain Architecture">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9144000" cy="6858000"/>
          </a:xfrm>
          <a:prstGeom prst="rect">
            <a:avLst/>
          </a:prstGeom>
        </p:spPr>
      </p:pic>
    </p:spTree>
    <p:extLst>
      <p:ext uri="{BB962C8B-B14F-4D97-AF65-F5344CB8AC3E}">
        <p14:creationId xmlns:p14="http://schemas.microsoft.com/office/powerpoint/2010/main" val="883174333"/>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4"/>
                                        </p:tgtEl>
                                      </p:cBhvr>
                                    </p:cmd>
                                  </p:childTnLst>
                                </p:cTn>
                              </p:par>
                            </p:childTnLst>
                          </p:cTn>
                        </p:par>
                      </p:childTnLst>
                    </p:cTn>
                  </p:par>
                </p:childTnLst>
              </p:cTn>
              <p:nextCondLst>
                <p:cond evt="onClick" delay="0">
                  <p:tgtEl>
                    <p:spTgt spid="4"/>
                  </p:tgtEl>
                </p:cond>
              </p:nextCondLst>
            </p:seq>
            <p:video>
              <p:cMediaNode vol="80000">
                <p:cTn id="7" fill="hold" display="0">
                  <p:stCondLst>
                    <p:cond delay="indefinite"/>
                  </p:stCondLst>
                </p:cTn>
                <p:tgtEl>
                  <p:spTgt spid="4"/>
                </p:tgtEl>
              </p:cMediaNode>
            </p:vide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Toxic Stress Derails Healthy Development">
            <a:hlinkClick r:id="" action="ppaction://media"/>
          </p:cNvPr>
          <p:cNvPicPr>
            <a:picLocks noGrp="1" noChangeAspect="1"/>
          </p:cNvPicPr>
          <p:nvPr>
            <p:ph idx="1"/>
            <a:videoFile r:link="rId2"/>
            <p:extLst>
              <p:ext uri="{DAA4B4D4-6D71-4841-9C94-3DE7FCFB9230}">
                <p14:media xmlns:p14="http://schemas.microsoft.com/office/powerpoint/2010/main" r:embed="rId1"/>
              </p:ext>
            </p:extLst>
          </p:nvPr>
        </p:nvPicPr>
        <p:blipFill>
          <a:blip r:embed="rId4"/>
          <a:stretch>
            <a:fillRect/>
          </a:stretch>
        </p:blipFill>
        <p:spPr>
          <a:xfrm>
            <a:off x="20926" y="0"/>
            <a:ext cx="9123073" cy="6858000"/>
          </a:xfrm>
        </p:spPr>
      </p:pic>
    </p:spTree>
    <p:extLst>
      <p:ext uri="{BB962C8B-B14F-4D97-AF65-F5344CB8AC3E}">
        <p14:creationId xmlns:p14="http://schemas.microsoft.com/office/powerpoint/2010/main" val="3630609385"/>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3"/>
                                        </p:tgtEl>
                                      </p:cBhvr>
                                    </p:cmd>
                                  </p:childTnLst>
                                </p:cTn>
                              </p:par>
                            </p:childTnLst>
                          </p:cTn>
                        </p:par>
                      </p:childTnLst>
                    </p:cTn>
                  </p:par>
                </p:childTnLst>
              </p:cTn>
              <p:nextCondLst>
                <p:cond evt="onClick" delay="0">
                  <p:tgtEl>
                    <p:spTgt spid="3"/>
                  </p:tgtEl>
                </p:cond>
              </p:nextCondLst>
            </p:seq>
            <p:video>
              <p:cMediaNode vol="80000">
                <p:cTn id="7" fill="hold" display="0">
                  <p:stCondLst>
                    <p:cond delay="indefinite"/>
                  </p:stCondLst>
                </p:cTn>
                <p:tgtEl>
                  <p:spTgt spid="3"/>
                </p:tgtEl>
              </p:cMediaNode>
            </p:vide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6"/>
            <a:ext cx="6884912" cy="1325563"/>
          </a:xfrm>
        </p:spPr>
        <p:txBody>
          <a:bodyPr/>
          <a:lstStyle/>
          <a:p>
            <a:r>
              <a:rPr lang="sl-SI" sz="3200" dirty="0" smtClean="0"/>
              <a:t>Zmanjševanje razlik med ranljivimi otroki in njihovimi vrstniki</a:t>
            </a:r>
            <a:r>
              <a:rPr lang="en-US" sz="3200" dirty="0" smtClean="0"/>
              <a:t> –</a:t>
            </a:r>
            <a:r>
              <a:rPr lang="sl-SI" sz="3200" dirty="0" smtClean="0"/>
              <a:t> Moč kvalitetne VII</a:t>
            </a:r>
            <a:endParaRPr lang="en-US" sz="3200" dirty="0"/>
          </a:p>
        </p:txBody>
      </p:sp>
      <p:sp>
        <p:nvSpPr>
          <p:cNvPr id="3" name="Content Placeholder 2"/>
          <p:cNvSpPr>
            <a:spLocks noGrp="1"/>
          </p:cNvSpPr>
          <p:nvPr>
            <p:ph idx="1"/>
          </p:nvPr>
        </p:nvSpPr>
        <p:spPr>
          <a:xfrm>
            <a:off x="628649" y="1690689"/>
            <a:ext cx="7886700" cy="4351338"/>
          </a:xfrm>
        </p:spPr>
        <p:txBody>
          <a:bodyPr/>
          <a:lstStyle/>
          <a:p>
            <a:pPr marL="0" indent="0">
              <a:buNone/>
            </a:pPr>
            <a:r>
              <a:rPr lang="en-US" dirty="0" smtClean="0"/>
              <a:t>            </a:t>
            </a:r>
            <a:endParaRPr lang="en-US" sz="8800" dirty="0"/>
          </a:p>
        </p:txBody>
      </p:sp>
      <p:sp>
        <p:nvSpPr>
          <p:cNvPr id="4" name="Rectangle 3"/>
          <p:cNvSpPr/>
          <p:nvPr/>
        </p:nvSpPr>
        <p:spPr>
          <a:xfrm>
            <a:off x="628649" y="2690336"/>
            <a:ext cx="7533217" cy="369332"/>
          </a:xfrm>
          <a:prstGeom prst="rect">
            <a:avLst/>
          </a:prstGeom>
        </p:spPr>
        <p:txBody>
          <a:bodyPr wrap="square">
            <a:spAutoFit/>
          </a:bodyPr>
          <a:lstStyle/>
          <a:p>
            <a:pPr algn="ctr"/>
            <a:endParaRPr lang="en-US" dirty="0"/>
          </a:p>
        </p:txBody>
      </p:sp>
      <p:sp>
        <p:nvSpPr>
          <p:cNvPr id="6" name="TextBox 5"/>
          <p:cNvSpPr txBox="1"/>
          <p:nvPr/>
        </p:nvSpPr>
        <p:spPr>
          <a:xfrm>
            <a:off x="948266" y="5998056"/>
            <a:ext cx="7213600" cy="523220"/>
          </a:xfrm>
          <a:prstGeom prst="rect">
            <a:avLst/>
          </a:prstGeom>
          <a:noFill/>
        </p:spPr>
        <p:txBody>
          <a:bodyPr wrap="square" rtlCol="0">
            <a:spAutoFit/>
          </a:bodyPr>
          <a:lstStyle/>
          <a:p>
            <a:r>
              <a:rPr lang="en-US" sz="1400" dirty="0" err="1" smtClean="0"/>
              <a:t>Vandekerckhove</a:t>
            </a:r>
            <a:r>
              <a:rPr lang="en-US" sz="1400" dirty="0" smtClean="0"/>
              <a:t> </a:t>
            </a:r>
            <a:r>
              <a:rPr lang="en-US" sz="1400" dirty="0"/>
              <a:t>et al.(2013) </a:t>
            </a:r>
            <a:r>
              <a:rPr lang="en-US" sz="1400" i="1" dirty="0"/>
              <a:t>Manual for diversification of programs for pre-school education, </a:t>
            </a:r>
            <a:r>
              <a:rPr lang="en-US" sz="1400" dirty="0"/>
              <a:t>Ministry of education, science and technological development of Serbia, pg.17</a:t>
            </a:r>
          </a:p>
        </p:txBody>
      </p:sp>
      <p:graphicFrame>
        <p:nvGraphicFramePr>
          <p:cNvPr id="7" name="Tabela 6"/>
          <p:cNvGraphicFramePr>
            <a:graphicFrameLocks noGrp="1"/>
          </p:cNvGraphicFramePr>
          <p:nvPr>
            <p:extLst>
              <p:ext uri="{D42A27DB-BD31-4B8C-83A1-F6EECF244321}">
                <p14:modId xmlns:p14="http://schemas.microsoft.com/office/powerpoint/2010/main" val="4189728515"/>
              </p:ext>
            </p:extLst>
          </p:nvPr>
        </p:nvGraphicFramePr>
        <p:xfrm>
          <a:off x="771525" y="1543050"/>
          <a:ext cx="7143750" cy="4415276"/>
        </p:xfrm>
        <a:graphic>
          <a:graphicData uri="http://schemas.openxmlformats.org/drawingml/2006/table">
            <a:tbl>
              <a:tblPr>
                <a:tableStyleId>{5C22544A-7EE6-4342-B048-85BDC9FD1C3A}</a:tableStyleId>
              </a:tblPr>
              <a:tblGrid>
                <a:gridCol w="1442867"/>
                <a:gridCol w="1628355"/>
                <a:gridCol w="1629175"/>
                <a:gridCol w="2443353"/>
              </a:tblGrid>
              <a:tr h="380879">
                <a:tc gridSpan="4">
                  <a:txBody>
                    <a:bodyPr/>
                    <a:lstStyle/>
                    <a:p>
                      <a:pPr algn="ctr">
                        <a:lnSpc>
                          <a:spcPct val="115000"/>
                        </a:lnSpc>
                        <a:spcAft>
                          <a:spcPts val="1000"/>
                        </a:spcAft>
                      </a:pPr>
                      <a:r>
                        <a:rPr lang="sl-SI" sz="1500" b="1" dirty="0">
                          <a:effectLst/>
                        </a:rPr>
                        <a:t>Prikaz koristnih vplivov na PREDŠOLSKO </a:t>
                      </a:r>
                      <a:r>
                        <a:rPr lang="sl-SI" sz="1500" b="1" dirty="0" smtClean="0">
                          <a:effectLst/>
                        </a:rPr>
                        <a:t>IZOBRAŽEVANJE</a:t>
                      </a:r>
                    </a:p>
                    <a:p>
                      <a:pPr algn="ctr">
                        <a:lnSpc>
                          <a:spcPct val="115000"/>
                        </a:lnSpc>
                        <a:spcAft>
                          <a:spcPts val="1000"/>
                        </a:spcAft>
                      </a:pPr>
                      <a:r>
                        <a:rPr lang="sl-SI" sz="1500" b="1" dirty="0" smtClean="0">
                          <a:effectLst/>
                        </a:rPr>
                        <a:t> </a:t>
                      </a:r>
                      <a:r>
                        <a:rPr lang="sl-SI" sz="1500" b="1" dirty="0">
                          <a:effectLst/>
                        </a:rPr>
                        <a:t>predvsem otrok iz ranljivih skupin</a:t>
                      </a:r>
                      <a:endParaRPr lang="sl-SI" sz="1500" b="1" dirty="0">
                        <a:effectLst/>
                        <a:latin typeface="Calibri"/>
                        <a:ea typeface="Calibri"/>
                        <a:cs typeface="Times New Roman"/>
                      </a:endParaRPr>
                    </a:p>
                  </a:txBody>
                  <a:tcPr marL="44450" marR="44450" marT="0" marB="0">
                    <a:solidFill>
                      <a:schemeClr val="accent3">
                        <a:lumMod val="75000"/>
                      </a:schemeClr>
                    </a:solidFill>
                  </a:tcPr>
                </a:tc>
                <a:tc hMerge="1">
                  <a:txBody>
                    <a:bodyPr/>
                    <a:lstStyle/>
                    <a:p>
                      <a:endParaRPr lang="sl-SI"/>
                    </a:p>
                  </a:txBody>
                  <a:tcPr/>
                </a:tc>
                <a:tc hMerge="1">
                  <a:txBody>
                    <a:bodyPr/>
                    <a:lstStyle/>
                    <a:p>
                      <a:endParaRPr lang="sl-SI"/>
                    </a:p>
                  </a:txBody>
                  <a:tcPr/>
                </a:tc>
                <a:tc hMerge="1">
                  <a:txBody>
                    <a:bodyPr/>
                    <a:lstStyle/>
                    <a:p>
                      <a:endParaRPr lang="sl-SI"/>
                    </a:p>
                  </a:txBody>
                  <a:tcPr/>
                </a:tc>
              </a:tr>
              <a:tr h="3762496">
                <a:tc>
                  <a:txBody>
                    <a:bodyPr/>
                    <a:lstStyle/>
                    <a:p>
                      <a:pPr>
                        <a:lnSpc>
                          <a:spcPct val="115000"/>
                        </a:lnSpc>
                        <a:spcAft>
                          <a:spcPts val="1000"/>
                        </a:spcAft>
                      </a:pPr>
                      <a:r>
                        <a:rPr lang="sl-SI" sz="1400" dirty="0">
                          <a:effectLst/>
                        </a:rPr>
                        <a:t>Ko se je v 70. letih 20. stoletja PREDŠOLSKO IZOBRAŽEVANJE v Franciji </a:t>
                      </a:r>
                      <a:r>
                        <a:rPr lang="sl-SI" sz="1400" dirty="0" smtClean="0">
                          <a:effectLst/>
                        </a:rPr>
                        <a:t>začelo </a:t>
                      </a:r>
                      <a:r>
                        <a:rPr lang="sl-SI" sz="1400" dirty="0">
                          <a:effectLst/>
                        </a:rPr>
                        <a:t>širiti, se je povečal državni prihodek in zmanjšale socialno-ekonomske razlike.</a:t>
                      </a:r>
                      <a:endParaRPr lang="sl-SI" sz="1400" dirty="0">
                        <a:effectLst/>
                        <a:latin typeface="Calibri"/>
                        <a:ea typeface="Calibri"/>
                        <a:cs typeface="Times New Roman"/>
                      </a:endParaRPr>
                    </a:p>
                  </a:txBody>
                  <a:tcPr marL="44450" marR="44450" marT="0" marB="0"/>
                </a:tc>
                <a:tc>
                  <a:txBody>
                    <a:bodyPr/>
                    <a:lstStyle/>
                    <a:p>
                      <a:pPr>
                        <a:lnSpc>
                          <a:spcPct val="115000"/>
                        </a:lnSpc>
                        <a:spcAft>
                          <a:spcPts val="1000"/>
                        </a:spcAft>
                      </a:pPr>
                      <a:r>
                        <a:rPr lang="sl-SI" sz="1400" dirty="0">
                          <a:effectLst/>
                        </a:rPr>
                        <a:t>Ko je v 60. in 70. letih 20. stoletja PREDŠOLSKO IZOBRAŽEVANJE na Norveškem postala brezplačna, se je vključenost otrok znatno povečala. Rezultati kasnejših let – višja stopnja izobrazbe, boljše službe in prihodek.</a:t>
                      </a:r>
                      <a:endParaRPr lang="sl-SI" sz="1400" dirty="0">
                        <a:effectLst/>
                        <a:latin typeface="Calibri"/>
                        <a:ea typeface="Calibri"/>
                        <a:cs typeface="Times New Roman"/>
                      </a:endParaRPr>
                    </a:p>
                  </a:txBody>
                  <a:tcPr marL="44450" marR="44450" marT="0" marB="0"/>
                </a:tc>
                <a:tc>
                  <a:txBody>
                    <a:bodyPr/>
                    <a:lstStyle/>
                    <a:p>
                      <a:pPr>
                        <a:lnSpc>
                          <a:spcPct val="115000"/>
                        </a:lnSpc>
                        <a:spcAft>
                          <a:spcPts val="1000"/>
                        </a:spcAft>
                      </a:pPr>
                      <a:r>
                        <a:rPr lang="sl-SI" sz="1400" dirty="0">
                          <a:effectLst/>
                        </a:rPr>
                        <a:t>Ko se je PREDŠOLSKO IZOBRAŽEVANJE v Švici povečalo, se je izobraževalo tudi več generacij otrok iz ranljivih skupin.</a:t>
                      </a:r>
                      <a:endParaRPr lang="sl-SI" sz="1400" dirty="0">
                        <a:effectLst/>
                        <a:latin typeface="Calibri"/>
                        <a:ea typeface="Calibri"/>
                        <a:cs typeface="Times New Roman"/>
                      </a:endParaRPr>
                    </a:p>
                  </a:txBody>
                  <a:tcPr marL="44450" marR="44450" marT="0" marB="0"/>
                </a:tc>
                <a:tc>
                  <a:txBody>
                    <a:bodyPr/>
                    <a:lstStyle/>
                    <a:p>
                      <a:pPr>
                        <a:lnSpc>
                          <a:spcPct val="115000"/>
                        </a:lnSpc>
                        <a:spcAft>
                          <a:spcPts val="1000"/>
                        </a:spcAft>
                      </a:pPr>
                      <a:r>
                        <a:rPr lang="sl-SI" sz="1400" dirty="0">
                          <a:effectLst/>
                        </a:rPr>
                        <a:t>Na Danskem se je izkazalo, da so otroci, ki so bili deležni kvalitetnega PREDŠOLSKEGA IZOBRAŽEVANJA, v 9. razredu dosegali boljše rezultate. Elementi omenjene kakovosti so: razmerje otroci:osebje, odstotek moških zaposlenih, zaposleni, ki so se dodatno usposabljali, zaposleni priseljenci in stabilnost zaposlenih.</a:t>
                      </a:r>
                      <a:endParaRPr lang="sl-SI" sz="1400" dirty="0">
                        <a:effectLst/>
                        <a:latin typeface="Calibri"/>
                        <a:ea typeface="Calibri"/>
                        <a:cs typeface="Times New Roman"/>
                      </a:endParaRPr>
                    </a:p>
                  </a:txBody>
                  <a:tcPr marL="44450" marR="44450" marT="0" marB="0"/>
                </a:tc>
              </a:tr>
            </a:tbl>
          </a:graphicData>
        </a:graphic>
      </p:graphicFrame>
    </p:spTree>
    <p:extLst>
      <p:ext uri="{BB962C8B-B14F-4D97-AF65-F5344CB8AC3E}">
        <p14:creationId xmlns:p14="http://schemas.microsoft.com/office/powerpoint/2010/main" val="123563158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2"/>
          <a:stretch>
            <a:fillRect/>
          </a:stretch>
        </p:blipFill>
        <p:spPr>
          <a:xfrm>
            <a:off x="522514" y="914400"/>
            <a:ext cx="7924800" cy="5544457"/>
          </a:xfrm>
          <a:prstGeom prst="rect">
            <a:avLst/>
          </a:prstGeom>
        </p:spPr>
      </p:pic>
    </p:spTree>
    <p:extLst>
      <p:ext uri="{BB962C8B-B14F-4D97-AF65-F5344CB8AC3E}">
        <p14:creationId xmlns:p14="http://schemas.microsoft.com/office/powerpoint/2010/main" val="68297192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94467" y="1235965"/>
            <a:ext cx="7886700" cy="4351338"/>
          </a:xfrm>
        </p:spPr>
        <p:txBody>
          <a:bodyPr/>
          <a:lstStyle/>
          <a:p>
            <a:pPr marL="0" indent="0">
              <a:buNone/>
            </a:pPr>
            <a:r>
              <a:rPr lang="sl-SI" sz="3600" dirty="0" smtClean="0">
                <a:solidFill>
                  <a:srgbClr val="008BB4"/>
                </a:solidFill>
              </a:rPr>
              <a:t>Zakaj je zgodnje obdobje tako pomembno?</a:t>
            </a:r>
            <a:endParaRPr lang="en-US" sz="3600" dirty="0" smtClean="0">
              <a:solidFill>
                <a:srgbClr val="C9423B"/>
              </a:solidFill>
            </a:endParaRPr>
          </a:p>
          <a:p>
            <a:pPr marL="0" indent="0">
              <a:buNone/>
            </a:pPr>
            <a:endParaRPr lang="en-US" sz="3600" dirty="0">
              <a:solidFill>
                <a:srgbClr val="C9423B"/>
              </a:solidFill>
            </a:endParaRPr>
          </a:p>
          <a:p>
            <a:pPr marL="0" indent="0">
              <a:buNone/>
            </a:pPr>
            <a:r>
              <a:rPr lang="sl-SI" sz="2400" dirty="0" smtClean="0">
                <a:solidFill>
                  <a:schemeClr val="tx1">
                    <a:lumMod val="50000"/>
                    <a:lumOff val="50000"/>
                  </a:schemeClr>
                </a:solidFill>
              </a:rPr>
              <a:t>3-dnevni trening v projektu</a:t>
            </a:r>
            <a:r>
              <a:rPr lang="sl-SI" sz="2400" dirty="0">
                <a:solidFill>
                  <a:schemeClr val="tx1">
                    <a:lumMod val="50000"/>
                    <a:lumOff val="50000"/>
                  </a:schemeClr>
                </a:solidFill>
              </a:rPr>
              <a:t> </a:t>
            </a:r>
            <a:r>
              <a:rPr lang="en-US" sz="2400" dirty="0" smtClean="0">
                <a:solidFill>
                  <a:schemeClr val="tx1">
                    <a:lumMod val="50000"/>
                    <a:lumOff val="50000"/>
                  </a:schemeClr>
                </a:solidFill>
              </a:rPr>
              <a:t>TOY for Inclusion</a:t>
            </a:r>
            <a:endParaRPr lang="nl-NL" sz="2400" dirty="0">
              <a:solidFill>
                <a:schemeClr val="tx1">
                  <a:lumMod val="50000"/>
                  <a:lumOff val="50000"/>
                </a:schemeClr>
              </a:solidFill>
            </a:endParaRPr>
          </a:p>
        </p:txBody>
      </p:sp>
    </p:spTree>
    <p:extLst>
      <p:ext uri="{BB962C8B-B14F-4D97-AF65-F5344CB8AC3E}">
        <p14:creationId xmlns:p14="http://schemas.microsoft.com/office/powerpoint/2010/main" val="7447268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654175" y="2662347"/>
            <a:ext cx="7366000" cy="584775"/>
          </a:xfrm>
          <a:prstGeom prst="rect">
            <a:avLst/>
          </a:prstGeom>
          <a:noFill/>
        </p:spPr>
        <p:txBody>
          <a:bodyPr>
            <a:spAutoFit/>
          </a:bodyPr>
          <a:lstStyle/>
          <a:p>
            <a:pPr>
              <a:defRPr/>
            </a:pPr>
            <a:r>
              <a:rPr lang="sl-SI" sz="1600" dirty="0" smtClean="0"/>
              <a:t>Projekt </a:t>
            </a:r>
            <a:r>
              <a:rPr lang="sl-SI" sz="1600" dirty="0"/>
              <a:t>je financiran s podporo Evropske komisije. Publikacija izraža zgolj mnenja avtorja, Evropska komisija ne odgovarja za informacije v njej oz. njihovo </a:t>
            </a:r>
            <a:r>
              <a:rPr lang="sl-SI" sz="1600" dirty="0" smtClean="0"/>
              <a:t>uporabo</a:t>
            </a:r>
            <a:endParaRPr lang="en-US" sz="1600" dirty="0">
              <a:solidFill>
                <a:schemeClr val="bg1">
                  <a:lumMod val="65000"/>
                </a:schemeClr>
              </a:solidFill>
              <a:latin typeface="+mn-lt"/>
            </a:endParaRPr>
          </a:p>
        </p:txBody>
      </p:sp>
      <p:pic>
        <p:nvPicPr>
          <p:cNvPr id="12291" name="Picture 4" descr="EU_Flag.jpg"/>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82575" y="2703513"/>
            <a:ext cx="1300163" cy="866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16883322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p:cNvSpPr>
            <a:spLocks noGrp="1"/>
          </p:cNvSpPr>
          <p:nvPr>
            <p:ph type="title"/>
          </p:nvPr>
        </p:nvSpPr>
        <p:spPr/>
        <p:txBody>
          <a:bodyPr/>
          <a:lstStyle/>
          <a:p>
            <a:endParaRPr lang="nl-NL" altLang="en-US" sz="3200" b="1" dirty="0" smtClean="0">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endParaRPr>
          </a:p>
        </p:txBody>
      </p:sp>
      <p:sp>
        <p:nvSpPr>
          <p:cNvPr id="6" name="Rectangle 5"/>
          <p:cNvSpPr/>
          <p:nvPr/>
        </p:nvSpPr>
        <p:spPr>
          <a:xfrm>
            <a:off x="0" y="1322388"/>
            <a:ext cx="6731000" cy="46037"/>
          </a:xfrm>
          <a:prstGeom prst="rect">
            <a:avLst/>
          </a:prstGeom>
          <a:solidFill>
            <a:srgbClr val="F4D22B"/>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7" name="Content Placeholder 1"/>
          <p:cNvSpPr txBox="1">
            <a:spLocks/>
          </p:cNvSpPr>
          <p:nvPr/>
        </p:nvSpPr>
        <p:spPr bwMode="auto">
          <a:xfrm>
            <a:off x="863600" y="1046163"/>
            <a:ext cx="7339013" cy="66357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bodyPr>
          <a:lstStyle>
            <a:defPPr>
              <a:defRPr lang="en-US"/>
            </a:defPPr>
            <a:lvl1pPr algn="l" defTabSz="457200" rtl="0" eaLnBrk="1" fontAlgn="auto" hangingPunct="1">
              <a:spcBef>
                <a:spcPts val="0"/>
              </a:spcBef>
              <a:spcAft>
                <a:spcPts val="0"/>
              </a:spcAft>
              <a:defRPr sz="1200" kern="1200">
                <a:solidFill>
                  <a:schemeClr val="tx1">
                    <a:tint val="75000"/>
                  </a:schemeClr>
                </a:solidFill>
                <a:latin typeface="+mn-lt"/>
                <a:ea typeface="+mn-ea"/>
                <a:cs typeface="+mn-cs"/>
              </a:defRPr>
            </a:lvl1pPr>
            <a:lvl2pPr marL="457200" algn="l" defTabSz="457200"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defTabSz="457200"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defTabSz="457200"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defTabSz="457200"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a:lstStyle>
          <a:p>
            <a:endParaRPr lang="nl-NL" altLang="en-US" b="1" dirty="0" smtClean="0">
              <a:solidFill>
                <a:srgbClr val="D33E31"/>
              </a:solidFill>
              <a:latin typeface="Karla" pitchFamily="2" charset="0"/>
            </a:endParaRPr>
          </a:p>
        </p:txBody>
      </p:sp>
      <p:sp>
        <p:nvSpPr>
          <p:cNvPr id="10" name="Content Placeholder 2"/>
          <p:cNvSpPr>
            <a:spLocks noGrp="1"/>
          </p:cNvSpPr>
          <p:nvPr>
            <p:ph idx="1"/>
          </p:nvPr>
        </p:nvSpPr>
        <p:spPr>
          <a:xfrm>
            <a:off x="628650" y="1825625"/>
            <a:ext cx="7886700" cy="4351338"/>
          </a:xfrm>
        </p:spPr>
        <p:txBody>
          <a:bodyPr/>
          <a:lstStyle/>
          <a:p>
            <a:pPr marL="0" indent="0">
              <a:buNone/>
              <a:defRPr/>
            </a:pPr>
            <a:endParaRPr lang="nl-NL" dirty="0">
              <a:latin typeface="Open Sans" panose="020B0606030504020204" pitchFamily="34" charset="0"/>
              <a:ea typeface="Open Sans" panose="020B0606030504020204" pitchFamily="34" charset="0"/>
              <a:cs typeface="Open Sans" panose="020B0606030504020204" pitchFamily="34" charset="0"/>
            </a:endParaRPr>
          </a:p>
          <a:p>
            <a:pPr algn="ctr">
              <a:buNone/>
              <a:defRPr/>
            </a:pPr>
            <a:r>
              <a:rPr lang="nl-NL" dirty="0">
                <a:latin typeface="Open Sans" panose="020B0606030504020204" pitchFamily="34" charset="0"/>
                <a:ea typeface="Open Sans" panose="020B0606030504020204" pitchFamily="34" charset="0"/>
                <a:cs typeface="Open Sans" panose="020B0606030504020204" pitchFamily="34" charset="0"/>
              </a:rPr>
              <a:t>  </a:t>
            </a:r>
            <a:r>
              <a:rPr lang="sl-SI" sz="7200" dirty="0" smtClean="0">
                <a:solidFill>
                  <a:schemeClr val="accent1">
                    <a:lumMod val="75000"/>
                  </a:schemeClr>
                </a:solidFill>
                <a:latin typeface="Open Sans" panose="020B0606030504020204" pitchFamily="34" charset="0"/>
                <a:ea typeface="Open Sans" panose="020B0606030504020204" pitchFamily="34" charset="0"/>
                <a:cs typeface="Open Sans" panose="020B0606030504020204" pitchFamily="34" charset="0"/>
              </a:rPr>
              <a:t>Kviz v skupinah</a:t>
            </a:r>
            <a:endParaRPr lang="nl-NL" sz="7200" dirty="0">
              <a:solidFill>
                <a:schemeClr val="accent1">
                  <a:lumMod val="75000"/>
                </a:schemeClr>
              </a:solidFill>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40098534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p:cNvSpPr>
            <a:spLocks noGrp="1"/>
          </p:cNvSpPr>
          <p:nvPr>
            <p:ph type="title"/>
          </p:nvPr>
        </p:nvSpPr>
        <p:spPr/>
        <p:txBody>
          <a:bodyPr/>
          <a:lstStyle/>
          <a:p>
            <a:r>
              <a:rPr lang="sl-SI" altLang="en-US" sz="3200" b="1" dirty="0" smtClean="0">
                <a:solidFill>
                  <a:schemeClr val="tx1">
                    <a:lumMod val="50000"/>
                    <a:lumOff val="50000"/>
                  </a:schemeClr>
                </a:solidFill>
              </a:rPr>
              <a:t>1. </a:t>
            </a:r>
            <a:r>
              <a:rPr lang="sl-SI" altLang="en-US" sz="3200" b="1" dirty="0">
                <a:solidFill>
                  <a:schemeClr val="tx1">
                    <a:lumMod val="50000"/>
                    <a:lumOff val="50000"/>
                  </a:schemeClr>
                </a:solidFill>
              </a:rPr>
              <a:t>v</a:t>
            </a:r>
            <a:r>
              <a:rPr lang="sl-SI" altLang="en-US" sz="3200" b="1" dirty="0" smtClean="0">
                <a:solidFill>
                  <a:schemeClr val="tx1">
                    <a:lumMod val="50000"/>
                    <a:lumOff val="50000"/>
                  </a:schemeClr>
                </a:solidFill>
              </a:rPr>
              <a:t>prašanje </a:t>
            </a:r>
            <a:endParaRPr lang="nl-NL" altLang="en-US" sz="3200" b="1" dirty="0" smtClean="0">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endParaRPr>
          </a:p>
        </p:txBody>
      </p:sp>
      <p:sp>
        <p:nvSpPr>
          <p:cNvPr id="6" name="Rectangle 5"/>
          <p:cNvSpPr/>
          <p:nvPr/>
        </p:nvSpPr>
        <p:spPr>
          <a:xfrm>
            <a:off x="0" y="1322388"/>
            <a:ext cx="6731000" cy="46037"/>
          </a:xfrm>
          <a:prstGeom prst="rect">
            <a:avLst/>
          </a:prstGeom>
          <a:solidFill>
            <a:srgbClr val="C9423B"/>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7" name="Content Placeholder 1"/>
          <p:cNvSpPr txBox="1">
            <a:spLocks/>
          </p:cNvSpPr>
          <p:nvPr/>
        </p:nvSpPr>
        <p:spPr bwMode="auto">
          <a:xfrm>
            <a:off x="863600" y="1046163"/>
            <a:ext cx="7339013" cy="66357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bodyPr>
          <a:lstStyle>
            <a:defPPr>
              <a:defRPr lang="en-US"/>
            </a:defPPr>
            <a:lvl1pPr algn="l" defTabSz="457200" rtl="0" eaLnBrk="1" fontAlgn="auto" hangingPunct="1">
              <a:spcBef>
                <a:spcPts val="0"/>
              </a:spcBef>
              <a:spcAft>
                <a:spcPts val="0"/>
              </a:spcAft>
              <a:defRPr sz="1200" kern="1200">
                <a:solidFill>
                  <a:schemeClr val="tx1">
                    <a:tint val="75000"/>
                  </a:schemeClr>
                </a:solidFill>
                <a:latin typeface="+mn-lt"/>
                <a:ea typeface="+mn-ea"/>
                <a:cs typeface="+mn-cs"/>
              </a:defRPr>
            </a:lvl1pPr>
            <a:lvl2pPr marL="457200" algn="l" defTabSz="457200"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defTabSz="457200"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defTabSz="457200"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defTabSz="457200"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a:lstStyle>
          <a:p>
            <a:endParaRPr lang="nl-NL" altLang="en-US" b="1" dirty="0" smtClean="0">
              <a:solidFill>
                <a:srgbClr val="D33E31"/>
              </a:solidFill>
              <a:latin typeface="Karla" pitchFamily="2" charset="0"/>
            </a:endParaRPr>
          </a:p>
        </p:txBody>
      </p:sp>
      <p:sp>
        <p:nvSpPr>
          <p:cNvPr id="10" name="Content Placeholder 2"/>
          <p:cNvSpPr>
            <a:spLocks noGrp="1"/>
          </p:cNvSpPr>
          <p:nvPr>
            <p:ph idx="1"/>
          </p:nvPr>
        </p:nvSpPr>
        <p:spPr>
          <a:xfrm>
            <a:off x="628650" y="1825625"/>
            <a:ext cx="7886700" cy="4351338"/>
          </a:xfrm>
        </p:spPr>
        <p:txBody>
          <a:bodyPr/>
          <a:lstStyle/>
          <a:p>
            <a:pPr marL="0" lvl="0" indent="0">
              <a:buNone/>
            </a:pPr>
            <a:r>
              <a:rPr lang="sl-SI" sz="4400" dirty="0" smtClean="0">
                <a:solidFill>
                  <a:schemeClr val="tx2">
                    <a:lumMod val="75000"/>
                  </a:schemeClr>
                </a:solidFill>
              </a:rPr>
              <a:t>Zgodnje otroštvo traja v obdobju od</a:t>
            </a:r>
            <a:r>
              <a:rPr lang="en-US" sz="4400" dirty="0" smtClean="0">
                <a:solidFill>
                  <a:schemeClr val="tx2">
                    <a:lumMod val="75000"/>
                  </a:schemeClr>
                </a:solidFill>
              </a:rPr>
              <a:t>:</a:t>
            </a:r>
            <a:endParaRPr lang="sl-SI" sz="4400" dirty="0" smtClean="0">
              <a:solidFill>
                <a:schemeClr val="tx2">
                  <a:lumMod val="75000"/>
                </a:schemeClr>
              </a:solidFill>
            </a:endParaRPr>
          </a:p>
          <a:p>
            <a:pPr marL="0" lvl="0" indent="0">
              <a:buNone/>
            </a:pPr>
            <a:endParaRPr lang="en-US" sz="4400" dirty="0">
              <a:solidFill>
                <a:schemeClr val="tx2">
                  <a:lumMod val="75000"/>
                </a:schemeClr>
              </a:solidFill>
            </a:endParaRPr>
          </a:p>
          <a:p>
            <a:pPr marL="0" indent="0">
              <a:buNone/>
            </a:pPr>
            <a:r>
              <a:rPr lang="en-US" sz="4400" dirty="0" smtClean="0">
                <a:solidFill>
                  <a:schemeClr val="tx2">
                    <a:lumMod val="75000"/>
                  </a:schemeClr>
                </a:solidFill>
              </a:rPr>
              <a:t>a</a:t>
            </a:r>
            <a:r>
              <a:rPr lang="sl-SI" sz="4400" dirty="0" smtClean="0">
                <a:solidFill>
                  <a:schemeClr val="tx2">
                    <a:lumMod val="75000"/>
                  </a:schemeClr>
                </a:solidFill>
              </a:rPr>
              <a:t>) </a:t>
            </a:r>
            <a:r>
              <a:rPr lang="en-US" sz="4400" dirty="0" smtClean="0">
                <a:solidFill>
                  <a:schemeClr val="tx2">
                    <a:lumMod val="75000"/>
                  </a:schemeClr>
                </a:solidFill>
              </a:rPr>
              <a:t>0-5</a:t>
            </a:r>
            <a:r>
              <a:rPr lang="sl-SI" sz="4400" dirty="0" smtClean="0">
                <a:solidFill>
                  <a:schemeClr val="tx2">
                    <a:lumMod val="75000"/>
                  </a:schemeClr>
                </a:solidFill>
              </a:rPr>
              <a:t> let</a:t>
            </a:r>
            <a:endParaRPr lang="en-US" sz="4400" dirty="0">
              <a:solidFill>
                <a:schemeClr val="tx2">
                  <a:lumMod val="75000"/>
                </a:schemeClr>
              </a:solidFill>
            </a:endParaRPr>
          </a:p>
          <a:p>
            <a:pPr marL="0" indent="0">
              <a:buNone/>
            </a:pPr>
            <a:r>
              <a:rPr lang="en-US" sz="4400" dirty="0" smtClean="0">
                <a:solidFill>
                  <a:schemeClr val="tx2">
                    <a:lumMod val="75000"/>
                  </a:schemeClr>
                </a:solidFill>
              </a:rPr>
              <a:t>b</a:t>
            </a:r>
            <a:r>
              <a:rPr lang="sl-SI" sz="4400" dirty="0" smtClean="0">
                <a:solidFill>
                  <a:schemeClr val="tx2">
                    <a:lumMod val="75000"/>
                  </a:schemeClr>
                </a:solidFill>
              </a:rPr>
              <a:t>)</a:t>
            </a:r>
            <a:r>
              <a:rPr lang="en-US" sz="4400" dirty="0" smtClean="0">
                <a:solidFill>
                  <a:schemeClr val="tx2">
                    <a:lumMod val="75000"/>
                  </a:schemeClr>
                </a:solidFill>
              </a:rPr>
              <a:t> 3-6</a:t>
            </a:r>
            <a:r>
              <a:rPr lang="sl-SI" sz="4400" dirty="0" smtClean="0">
                <a:solidFill>
                  <a:schemeClr val="tx2">
                    <a:lumMod val="75000"/>
                  </a:schemeClr>
                </a:solidFill>
              </a:rPr>
              <a:t> let</a:t>
            </a:r>
            <a:endParaRPr lang="en-US" sz="4400" dirty="0">
              <a:solidFill>
                <a:schemeClr val="tx2">
                  <a:lumMod val="75000"/>
                </a:schemeClr>
              </a:solidFill>
            </a:endParaRPr>
          </a:p>
          <a:p>
            <a:pPr marL="0" indent="0">
              <a:buNone/>
            </a:pPr>
            <a:r>
              <a:rPr lang="en-US" sz="4400" dirty="0" smtClean="0">
                <a:solidFill>
                  <a:schemeClr val="tx2">
                    <a:lumMod val="75000"/>
                  </a:schemeClr>
                </a:solidFill>
              </a:rPr>
              <a:t>c</a:t>
            </a:r>
            <a:r>
              <a:rPr lang="sl-SI" sz="4400" dirty="0">
                <a:solidFill>
                  <a:schemeClr val="tx2">
                    <a:lumMod val="75000"/>
                  </a:schemeClr>
                </a:solidFill>
              </a:rPr>
              <a:t>)</a:t>
            </a:r>
            <a:r>
              <a:rPr lang="en-US" sz="4400" dirty="0" smtClean="0">
                <a:solidFill>
                  <a:schemeClr val="tx2">
                    <a:lumMod val="75000"/>
                  </a:schemeClr>
                </a:solidFill>
              </a:rPr>
              <a:t> 0-8</a:t>
            </a:r>
            <a:r>
              <a:rPr lang="sl-SI" sz="4400" dirty="0" smtClean="0">
                <a:solidFill>
                  <a:schemeClr val="tx2">
                    <a:lumMod val="75000"/>
                  </a:schemeClr>
                </a:solidFill>
              </a:rPr>
              <a:t> let</a:t>
            </a:r>
            <a:endParaRPr lang="en-US" sz="4400" dirty="0">
              <a:solidFill>
                <a:schemeClr val="tx2">
                  <a:lumMod val="75000"/>
                </a:schemeClr>
              </a:solidFill>
            </a:endParaRPr>
          </a:p>
          <a:p>
            <a:pPr marL="0" indent="0">
              <a:buNone/>
            </a:pPr>
            <a:endParaRPr lang="nl-NL" dirty="0">
              <a:solidFill>
                <a:schemeClr val="tx1">
                  <a:lumMod val="50000"/>
                  <a:lumOff val="50000"/>
                </a:schemeClr>
              </a:solidFill>
            </a:endParaRPr>
          </a:p>
        </p:txBody>
      </p:sp>
    </p:spTree>
    <p:extLst>
      <p:ext uri="{BB962C8B-B14F-4D97-AF65-F5344CB8AC3E}">
        <p14:creationId xmlns:p14="http://schemas.microsoft.com/office/powerpoint/2010/main" val="43148300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p:cNvSpPr>
            <a:spLocks noGrp="1"/>
          </p:cNvSpPr>
          <p:nvPr>
            <p:ph type="title"/>
          </p:nvPr>
        </p:nvSpPr>
        <p:spPr/>
        <p:txBody>
          <a:bodyPr/>
          <a:lstStyle/>
          <a:p>
            <a:r>
              <a:rPr lang="sl-SI" altLang="en-US" sz="3200" b="1" dirty="0">
                <a:solidFill>
                  <a:schemeClr val="tx1">
                    <a:lumMod val="50000"/>
                    <a:lumOff val="50000"/>
                  </a:schemeClr>
                </a:solidFill>
              </a:rPr>
              <a:t>1. vprašanje </a:t>
            </a:r>
            <a:endParaRPr lang="nl-NL" altLang="en-US" sz="3200" b="1" dirty="0" smtClean="0">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endParaRPr>
          </a:p>
        </p:txBody>
      </p:sp>
      <p:sp>
        <p:nvSpPr>
          <p:cNvPr id="6" name="Rectangle 5"/>
          <p:cNvSpPr/>
          <p:nvPr/>
        </p:nvSpPr>
        <p:spPr>
          <a:xfrm>
            <a:off x="0" y="1322388"/>
            <a:ext cx="6731000" cy="46037"/>
          </a:xfrm>
          <a:prstGeom prst="rect">
            <a:avLst/>
          </a:prstGeom>
          <a:solidFill>
            <a:srgbClr val="C9423B"/>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7" name="Content Placeholder 1"/>
          <p:cNvSpPr txBox="1">
            <a:spLocks/>
          </p:cNvSpPr>
          <p:nvPr/>
        </p:nvSpPr>
        <p:spPr bwMode="auto">
          <a:xfrm>
            <a:off x="863600" y="1046163"/>
            <a:ext cx="7339013" cy="66357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bodyPr>
          <a:lstStyle>
            <a:defPPr>
              <a:defRPr lang="en-US"/>
            </a:defPPr>
            <a:lvl1pPr algn="l" defTabSz="457200" rtl="0" eaLnBrk="1" fontAlgn="auto" hangingPunct="1">
              <a:spcBef>
                <a:spcPts val="0"/>
              </a:spcBef>
              <a:spcAft>
                <a:spcPts val="0"/>
              </a:spcAft>
              <a:defRPr sz="1200" kern="1200">
                <a:solidFill>
                  <a:schemeClr val="tx1">
                    <a:tint val="75000"/>
                  </a:schemeClr>
                </a:solidFill>
                <a:latin typeface="+mn-lt"/>
                <a:ea typeface="+mn-ea"/>
                <a:cs typeface="+mn-cs"/>
              </a:defRPr>
            </a:lvl1pPr>
            <a:lvl2pPr marL="457200" algn="l" defTabSz="457200"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defTabSz="457200"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defTabSz="457200"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defTabSz="457200"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a:lstStyle>
          <a:p>
            <a:endParaRPr lang="nl-NL" altLang="en-US" b="1" dirty="0" smtClean="0">
              <a:solidFill>
                <a:srgbClr val="D33E31"/>
              </a:solidFill>
              <a:latin typeface="Karla" pitchFamily="2" charset="0"/>
            </a:endParaRPr>
          </a:p>
        </p:txBody>
      </p:sp>
      <p:sp>
        <p:nvSpPr>
          <p:cNvPr id="10" name="Content Placeholder 2"/>
          <p:cNvSpPr>
            <a:spLocks noGrp="1"/>
          </p:cNvSpPr>
          <p:nvPr>
            <p:ph idx="1"/>
          </p:nvPr>
        </p:nvSpPr>
        <p:spPr>
          <a:xfrm>
            <a:off x="628650" y="1825625"/>
            <a:ext cx="7886700" cy="4351338"/>
          </a:xfrm>
        </p:spPr>
        <p:txBody>
          <a:bodyPr/>
          <a:lstStyle/>
          <a:p>
            <a:pPr marL="0" lvl="0" indent="0">
              <a:buNone/>
            </a:pPr>
            <a:r>
              <a:rPr lang="sl-SI" sz="4400" dirty="0">
                <a:solidFill>
                  <a:schemeClr val="tx2">
                    <a:lumMod val="75000"/>
                  </a:schemeClr>
                </a:solidFill>
              </a:rPr>
              <a:t>Zgodnje otroštvo traja v obdobju od</a:t>
            </a:r>
            <a:r>
              <a:rPr lang="en-US" sz="4400" dirty="0">
                <a:solidFill>
                  <a:schemeClr val="tx2">
                    <a:lumMod val="75000"/>
                  </a:schemeClr>
                </a:solidFill>
              </a:rPr>
              <a:t>:</a:t>
            </a:r>
            <a:endParaRPr lang="sl-SI" sz="4400" dirty="0">
              <a:solidFill>
                <a:schemeClr val="tx2">
                  <a:lumMod val="75000"/>
                </a:schemeClr>
              </a:solidFill>
            </a:endParaRPr>
          </a:p>
          <a:p>
            <a:pPr marL="0" indent="0">
              <a:buNone/>
            </a:pPr>
            <a:r>
              <a:rPr lang="en-US" sz="4400" dirty="0" smtClean="0">
                <a:solidFill>
                  <a:schemeClr val="tx2">
                    <a:lumMod val="75000"/>
                  </a:schemeClr>
                </a:solidFill>
              </a:rPr>
              <a:t>c</a:t>
            </a:r>
            <a:r>
              <a:rPr lang="en-US" sz="4400" dirty="0">
                <a:solidFill>
                  <a:schemeClr val="tx2">
                    <a:lumMod val="75000"/>
                  </a:schemeClr>
                </a:solidFill>
              </a:rPr>
              <a:t>. </a:t>
            </a:r>
            <a:r>
              <a:rPr lang="en-US" sz="4400" dirty="0" smtClean="0">
                <a:solidFill>
                  <a:schemeClr val="tx2">
                    <a:lumMod val="75000"/>
                  </a:schemeClr>
                </a:solidFill>
              </a:rPr>
              <a:t>0-8</a:t>
            </a:r>
            <a:r>
              <a:rPr lang="sl-SI" sz="4400" dirty="0" smtClean="0">
                <a:solidFill>
                  <a:schemeClr val="tx2">
                    <a:lumMod val="75000"/>
                  </a:schemeClr>
                </a:solidFill>
              </a:rPr>
              <a:t> let</a:t>
            </a:r>
            <a:endParaRPr lang="en-US" sz="4400" dirty="0">
              <a:solidFill>
                <a:schemeClr val="tx2">
                  <a:lumMod val="75000"/>
                </a:schemeClr>
              </a:solidFill>
            </a:endParaRPr>
          </a:p>
          <a:p>
            <a:pPr marL="0" indent="0">
              <a:buNone/>
            </a:pPr>
            <a:endParaRPr lang="nl-NL" dirty="0">
              <a:solidFill>
                <a:schemeClr val="tx1">
                  <a:lumMod val="50000"/>
                  <a:lumOff val="50000"/>
                </a:schemeClr>
              </a:solidFill>
            </a:endParaRPr>
          </a:p>
        </p:txBody>
      </p:sp>
    </p:spTree>
    <p:extLst>
      <p:ext uri="{BB962C8B-B14F-4D97-AF65-F5344CB8AC3E}">
        <p14:creationId xmlns:p14="http://schemas.microsoft.com/office/powerpoint/2010/main" val="306261695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l-SI" dirty="0" smtClean="0"/>
              <a:t>2. vprašanje</a:t>
            </a:r>
            <a:endParaRPr lang="en-US" dirty="0"/>
          </a:p>
        </p:txBody>
      </p:sp>
      <p:sp>
        <p:nvSpPr>
          <p:cNvPr id="3" name="Content Placeholder 2"/>
          <p:cNvSpPr>
            <a:spLocks noGrp="1"/>
          </p:cNvSpPr>
          <p:nvPr>
            <p:ph idx="1"/>
          </p:nvPr>
        </p:nvSpPr>
        <p:spPr/>
        <p:txBody>
          <a:bodyPr/>
          <a:lstStyle/>
          <a:p>
            <a:pPr marL="0" lvl="0" indent="0">
              <a:buNone/>
            </a:pPr>
            <a:r>
              <a:rPr lang="sl-SI" dirty="0" smtClean="0">
                <a:solidFill>
                  <a:schemeClr val="tx2">
                    <a:lumMod val="75000"/>
                  </a:schemeClr>
                </a:solidFill>
              </a:rPr>
              <a:t>Katero je najbolj pomembno obdobje v življenju za optimalno rast in razvoj možganov?</a:t>
            </a:r>
          </a:p>
          <a:p>
            <a:pPr lvl="0"/>
            <a:endParaRPr lang="en-US" dirty="0">
              <a:solidFill>
                <a:schemeClr val="tx2">
                  <a:lumMod val="75000"/>
                </a:schemeClr>
              </a:solidFill>
            </a:endParaRPr>
          </a:p>
          <a:p>
            <a:pPr marL="514350" indent="-514350">
              <a:buAutoNum type="alphaLcParenR"/>
            </a:pPr>
            <a:r>
              <a:rPr lang="sl-SI" dirty="0" smtClean="0">
                <a:solidFill>
                  <a:schemeClr val="tx2">
                    <a:lumMod val="75000"/>
                  </a:schemeClr>
                </a:solidFill>
              </a:rPr>
              <a:t>Obdobje do 5. leta starosti</a:t>
            </a:r>
            <a:r>
              <a:rPr lang="pt-BR" dirty="0" smtClean="0">
                <a:solidFill>
                  <a:schemeClr val="tx2">
                    <a:lumMod val="75000"/>
                  </a:schemeClr>
                </a:solidFill>
              </a:rPr>
              <a:t> </a:t>
            </a:r>
            <a:endParaRPr lang="sl-SI" dirty="0" smtClean="0">
              <a:solidFill>
                <a:schemeClr val="tx2">
                  <a:lumMod val="75000"/>
                </a:schemeClr>
              </a:solidFill>
            </a:endParaRPr>
          </a:p>
          <a:p>
            <a:pPr marL="514350" indent="-514350">
              <a:buAutoNum type="alphaLcParenR"/>
            </a:pPr>
            <a:r>
              <a:rPr lang="sl-SI" dirty="0" smtClean="0">
                <a:solidFill>
                  <a:schemeClr val="tx2">
                    <a:lumMod val="75000"/>
                  </a:schemeClr>
                </a:solidFill>
              </a:rPr>
              <a:t>Obdobje od 5. do 6. leta</a:t>
            </a:r>
          </a:p>
          <a:p>
            <a:pPr marL="514350" indent="-514350">
              <a:buAutoNum type="alphaLcParenR"/>
            </a:pPr>
            <a:r>
              <a:rPr lang="sl-SI" dirty="0" smtClean="0">
                <a:solidFill>
                  <a:schemeClr val="tx2">
                    <a:lumMod val="75000"/>
                  </a:schemeClr>
                </a:solidFill>
              </a:rPr>
              <a:t>Osnovnošolska leta</a:t>
            </a:r>
          </a:p>
          <a:p>
            <a:pPr marL="514350" indent="-514350">
              <a:buAutoNum type="alphaLcParenR"/>
            </a:pPr>
            <a:r>
              <a:rPr lang="sl-SI" dirty="0" smtClean="0">
                <a:solidFill>
                  <a:schemeClr val="tx2">
                    <a:lumMod val="75000"/>
                  </a:schemeClr>
                </a:solidFill>
              </a:rPr>
              <a:t>Srednješolska leta</a:t>
            </a:r>
            <a:endParaRPr lang="en-US" dirty="0">
              <a:solidFill>
                <a:schemeClr val="tx2">
                  <a:lumMod val="75000"/>
                </a:schemeClr>
              </a:solidFill>
            </a:endParaRPr>
          </a:p>
          <a:p>
            <a:endParaRPr lang="en-US" dirty="0"/>
          </a:p>
        </p:txBody>
      </p:sp>
    </p:spTree>
    <p:extLst>
      <p:ext uri="{BB962C8B-B14F-4D97-AF65-F5344CB8AC3E}">
        <p14:creationId xmlns:p14="http://schemas.microsoft.com/office/powerpoint/2010/main" val="365692430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l-SI" dirty="0" smtClean="0"/>
              <a:t>Odgovor na 2. vprašanje</a:t>
            </a:r>
            <a:endParaRPr lang="en-US" dirty="0"/>
          </a:p>
        </p:txBody>
      </p:sp>
      <p:sp>
        <p:nvSpPr>
          <p:cNvPr id="3" name="Content Placeholder 2"/>
          <p:cNvSpPr>
            <a:spLocks noGrp="1"/>
          </p:cNvSpPr>
          <p:nvPr>
            <p:ph idx="1"/>
          </p:nvPr>
        </p:nvSpPr>
        <p:spPr/>
        <p:txBody>
          <a:bodyPr/>
          <a:lstStyle/>
          <a:p>
            <a:pPr marL="0" lvl="0" indent="0">
              <a:buNone/>
            </a:pPr>
            <a:r>
              <a:rPr lang="sl-SI" dirty="0">
                <a:solidFill>
                  <a:schemeClr val="tx2">
                    <a:lumMod val="75000"/>
                  </a:schemeClr>
                </a:solidFill>
              </a:rPr>
              <a:t>Katero je najbolj pomembno obdobje v življenju za optimalno rast in razvoj možganov?</a:t>
            </a:r>
          </a:p>
          <a:p>
            <a:pPr lvl="0"/>
            <a:endParaRPr lang="en-US" dirty="0">
              <a:solidFill>
                <a:schemeClr val="tx2">
                  <a:lumMod val="75000"/>
                </a:schemeClr>
              </a:solidFill>
            </a:endParaRPr>
          </a:p>
          <a:p>
            <a:pPr marL="0" indent="0">
              <a:buNone/>
            </a:pPr>
            <a:r>
              <a:rPr lang="pt-BR" dirty="0" smtClean="0">
                <a:solidFill>
                  <a:schemeClr val="tx2">
                    <a:lumMod val="75000"/>
                  </a:schemeClr>
                </a:solidFill>
              </a:rPr>
              <a:t>a</a:t>
            </a:r>
            <a:r>
              <a:rPr lang="sl-SI" dirty="0" smtClean="0">
                <a:solidFill>
                  <a:schemeClr val="tx2">
                    <a:lumMod val="75000"/>
                  </a:schemeClr>
                </a:solidFill>
              </a:rPr>
              <a:t>) Obdobje do 5. leta starosti</a:t>
            </a:r>
            <a:endParaRPr lang="en-US" dirty="0"/>
          </a:p>
        </p:txBody>
      </p:sp>
    </p:spTree>
    <p:extLst>
      <p:ext uri="{BB962C8B-B14F-4D97-AF65-F5344CB8AC3E}">
        <p14:creationId xmlns:p14="http://schemas.microsoft.com/office/powerpoint/2010/main" val="331799328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l-SI" dirty="0" smtClean="0"/>
              <a:t>3. vprašanje</a:t>
            </a:r>
            <a:endParaRPr lang="en-US" dirty="0"/>
          </a:p>
        </p:txBody>
      </p:sp>
      <p:sp>
        <p:nvSpPr>
          <p:cNvPr id="3" name="Content Placeholder 2"/>
          <p:cNvSpPr>
            <a:spLocks noGrp="1"/>
          </p:cNvSpPr>
          <p:nvPr>
            <p:ph idx="1"/>
          </p:nvPr>
        </p:nvSpPr>
        <p:spPr/>
        <p:txBody>
          <a:bodyPr/>
          <a:lstStyle/>
          <a:p>
            <a:pPr marL="0" lvl="0" indent="0">
              <a:buNone/>
            </a:pPr>
            <a:r>
              <a:rPr lang="sl-SI" dirty="0" smtClean="0">
                <a:solidFill>
                  <a:schemeClr val="tx2">
                    <a:lumMod val="75000"/>
                  </a:schemeClr>
                </a:solidFill>
              </a:rPr>
              <a:t>Zgodnje otroštvo je obdobje:</a:t>
            </a:r>
          </a:p>
          <a:p>
            <a:pPr marL="0" lvl="0" indent="0">
              <a:buNone/>
            </a:pPr>
            <a:endParaRPr lang="sl-SI" dirty="0">
              <a:solidFill>
                <a:schemeClr val="tx2">
                  <a:lumMod val="75000"/>
                </a:schemeClr>
              </a:solidFill>
            </a:endParaRPr>
          </a:p>
          <a:p>
            <a:pPr marL="514350" lvl="0" indent="-514350">
              <a:buAutoNum type="alphaLcParenR"/>
            </a:pPr>
            <a:r>
              <a:rPr lang="sl-SI" dirty="0" smtClean="0">
                <a:solidFill>
                  <a:schemeClr val="tx2">
                    <a:lumMod val="75000"/>
                  </a:schemeClr>
                </a:solidFill>
              </a:rPr>
              <a:t>Hitre rasti in razvoja</a:t>
            </a:r>
          </a:p>
          <a:p>
            <a:pPr marL="514350" lvl="0" indent="-514350">
              <a:buAutoNum type="alphaLcParenR"/>
            </a:pPr>
            <a:r>
              <a:rPr lang="sl-SI" dirty="0" smtClean="0">
                <a:solidFill>
                  <a:schemeClr val="tx2">
                    <a:lumMod val="75000"/>
                  </a:schemeClr>
                </a:solidFill>
              </a:rPr>
              <a:t>Nedolžnosti</a:t>
            </a:r>
          </a:p>
          <a:p>
            <a:pPr marL="514350" lvl="0" indent="-514350">
              <a:buAutoNum type="alphaLcParenR"/>
            </a:pPr>
            <a:r>
              <a:rPr lang="sl-SI" dirty="0" smtClean="0">
                <a:solidFill>
                  <a:schemeClr val="tx2">
                    <a:lumMod val="75000"/>
                  </a:schemeClr>
                </a:solidFill>
              </a:rPr>
              <a:t>Stiske in napora</a:t>
            </a:r>
            <a:endParaRPr lang="en-US" dirty="0">
              <a:solidFill>
                <a:schemeClr val="tx2">
                  <a:lumMod val="75000"/>
                </a:schemeClr>
              </a:solidFill>
            </a:endParaRPr>
          </a:p>
          <a:p>
            <a:pPr lvl="0"/>
            <a:endParaRPr lang="en-US" dirty="0">
              <a:solidFill>
                <a:schemeClr val="tx2">
                  <a:lumMod val="75000"/>
                </a:schemeClr>
              </a:solidFill>
            </a:endParaRPr>
          </a:p>
          <a:p>
            <a:endParaRPr lang="en-US" dirty="0"/>
          </a:p>
        </p:txBody>
      </p:sp>
    </p:spTree>
    <p:extLst>
      <p:ext uri="{BB962C8B-B14F-4D97-AF65-F5344CB8AC3E}">
        <p14:creationId xmlns:p14="http://schemas.microsoft.com/office/powerpoint/2010/main" val="320309574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l-SI" dirty="0" smtClean="0"/>
              <a:t>Odgovor na 3. vprašanje</a:t>
            </a:r>
            <a:endParaRPr lang="en-US" dirty="0"/>
          </a:p>
        </p:txBody>
      </p:sp>
      <p:sp>
        <p:nvSpPr>
          <p:cNvPr id="3" name="Content Placeholder 2"/>
          <p:cNvSpPr>
            <a:spLocks noGrp="1"/>
          </p:cNvSpPr>
          <p:nvPr>
            <p:ph idx="1"/>
          </p:nvPr>
        </p:nvSpPr>
        <p:spPr/>
        <p:txBody>
          <a:bodyPr/>
          <a:lstStyle/>
          <a:p>
            <a:pPr marL="0" lvl="0" indent="0">
              <a:buNone/>
            </a:pPr>
            <a:r>
              <a:rPr lang="sl-SI" dirty="0">
                <a:solidFill>
                  <a:schemeClr val="tx2">
                    <a:lumMod val="75000"/>
                  </a:schemeClr>
                </a:solidFill>
              </a:rPr>
              <a:t>Zgodnje otroštvo je </a:t>
            </a:r>
            <a:r>
              <a:rPr lang="sl-SI" dirty="0" smtClean="0">
                <a:solidFill>
                  <a:schemeClr val="tx2">
                    <a:lumMod val="75000"/>
                  </a:schemeClr>
                </a:solidFill>
              </a:rPr>
              <a:t>obdobje:</a:t>
            </a:r>
            <a:endParaRPr lang="sl-SI" dirty="0">
              <a:solidFill>
                <a:schemeClr val="tx2">
                  <a:lumMod val="75000"/>
                </a:schemeClr>
              </a:solidFill>
            </a:endParaRPr>
          </a:p>
          <a:p>
            <a:pPr marL="0" lvl="0" indent="0">
              <a:buNone/>
            </a:pPr>
            <a:endParaRPr lang="sl-SI" dirty="0">
              <a:solidFill>
                <a:schemeClr val="tx2">
                  <a:lumMod val="75000"/>
                </a:schemeClr>
              </a:solidFill>
            </a:endParaRPr>
          </a:p>
          <a:p>
            <a:pPr marL="514350" lvl="0" indent="-514350">
              <a:buAutoNum type="alphaLcParenR"/>
            </a:pPr>
            <a:r>
              <a:rPr lang="sl-SI" dirty="0">
                <a:solidFill>
                  <a:schemeClr val="tx2">
                    <a:lumMod val="75000"/>
                  </a:schemeClr>
                </a:solidFill>
              </a:rPr>
              <a:t>Hitre rasti in razvoja</a:t>
            </a:r>
          </a:p>
          <a:p>
            <a:pPr marL="0" indent="0">
              <a:buNone/>
            </a:pPr>
            <a:endParaRPr lang="en-US" dirty="0"/>
          </a:p>
        </p:txBody>
      </p:sp>
    </p:spTree>
    <p:extLst>
      <p:ext uri="{BB962C8B-B14F-4D97-AF65-F5344CB8AC3E}">
        <p14:creationId xmlns:p14="http://schemas.microsoft.com/office/powerpoint/2010/main" val="3043440805"/>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toy4incl template" id="{BC30B871-FE5C-46CD-A8C1-61D241581F65}" vid="{DE074352-8F4A-445C-A3FA-92709839C09E}"/>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toy4incl template</Template>
  <TotalTime>3215</TotalTime>
  <Words>565</Words>
  <Application>Microsoft Office PowerPoint</Application>
  <PresentationFormat>Diaprojekcija na zaslonu (4:3)</PresentationFormat>
  <Paragraphs>79</Paragraphs>
  <Slides>20</Slides>
  <Notes>3</Notes>
  <HiddenSlides>0</HiddenSlides>
  <MMClips>2</MMClips>
  <ScaleCrop>false</ScaleCrop>
  <HeadingPairs>
    <vt:vector size="4" baseType="variant">
      <vt:variant>
        <vt:lpstr>Tema</vt:lpstr>
      </vt:variant>
      <vt:variant>
        <vt:i4>1</vt:i4>
      </vt:variant>
      <vt:variant>
        <vt:lpstr>Naslovi diapozitivov</vt:lpstr>
      </vt:variant>
      <vt:variant>
        <vt:i4>20</vt:i4>
      </vt:variant>
    </vt:vector>
  </HeadingPairs>
  <TitlesOfParts>
    <vt:vector size="21" baseType="lpstr">
      <vt:lpstr>Office Theme</vt:lpstr>
      <vt:lpstr>PowerPointova predstavitev</vt:lpstr>
      <vt:lpstr>PowerPointova predstavitev</vt:lpstr>
      <vt:lpstr>PowerPointova predstavitev</vt:lpstr>
      <vt:lpstr>1. vprašanje </vt:lpstr>
      <vt:lpstr>1. vprašanje </vt:lpstr>
      <vt:lpstr>2. vprašanje</vt:lpstr>
      <vt:lpstr>Odgovor na 2. vprašanje</vt:lpstr>
      <vt:lpstr>3. vprašanje</vt:lpstr>
      <vt:lpstr>Odgovor na 3. vprašanje</vt:lpstr>
      <vt:lpstr>4. vprašanje</vt:lpstr>
      <vt:lpstr>4. vprašanje</vt:lpstr>
      <vt:lpstr>5. vprašanje</vt:lpstr>
      <vt:lpstr>Odgovor na 5. vprašanje</vt:lpstr>
      <vt:lpstr>OZN Konvencija o otrokovih pravicah</vt:lpstr>
      <vt:lpstr>PowerPointova predstavitev</vt:lpstr>
      <vt:lpstr>PowerPointova predstavitev</vt:lpstr>
      <vt:lpstr>PowerPointova predstavitev</vt:lpstr>
      <vt:lpstr>Zmanjševanje razlik med ranljivimi otroki in njihovimi vrstniki – Moč kvalitetne VII</vt:lpstr>
      <vt:lpstr>PowerPointova predstavitev</vt:lpstr>
      <vt:lpstr>PowerPointova predstavitev</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Giulia Cortellesi</dc:creator>
  <cp:lastModifiedBy>Mateja Mlinar</cp:lastModifiedBy>
  <cp:revision>34</cp:revision>
  <dcterms:created xsi:type="dcterms:W3CDTF">2017-07-03T11:50:20Z</dcterms:created>
  <dcterms:modified xsi:type="dcterms:W3CDTF">2019-08-09T07:37:21Z</dcterms:modified>
</cp:coreProperties>
</file>