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261" r:id="rId3"/>
    <p:sldId id="257" r:id="rId4"/>
    <p:sldId id="259" r:id="rId5"/>
    <p:sldId id="260" r:id="rId6"/>
    <p:sldId id="258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1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4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66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5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4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4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5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63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41" r:id="rId5"/>
    <p:sldLayoutId id="2147483746" r:id="rId6"/>
    <p:sldLayoutId id="2147483742" r:id="rId7"/>
    <p:sldLayoutId id="2147483743" r:id="rId8"/>
    <p:sldLayoutId id="2147483744" r:id="rId9"/>
    <p:sldLayoutId id="2147483745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CB05E-7357-478A-ED1C-645A874F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20" y="-1"/>
            <a:ext cx="12191979" cy="685800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29223"/>
                </a:lnTo>
                <a:lnTo>
                  <a:pt x="11953979" y="541759"/>
                </a:lnTo>
                <a:cubicBezTo>
                  <a:pt x="11205478" y="591203"/>
                  <a:pt x="10431054" y="699982"/>
                  <a:pt x="9651089" y="827627"/>
                </a:cubicBezTo>
                <a:cubicBezTo>
                  <a:pt x="7233991" y="1222984"/>
                  <a:pt x="6590499" y="2476708"/>
                  <a:pt x="6133345" y="3948664"/>
                </a:cubicBezTo>
                <a:cubicBezTo>
                  <a:pt x="5827390" y="4934281"/>
                  <a:pt x="5572190" y="5830059"/>
                  <a:pt x="6876220" y="6551721"/>
                </a:cubicBezTo>
                <a:cubicBezTo>
                  <a:pt x="7059065" y="6652933"/>
                  <a:pt x="7253882" y="6741181"/>
                  <a:pt x="7457481" y="6819371"/>
                </a:cubicBezTo>
                <a:lnTo>
                  <a:pt x="756387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2B1500-BB55-471C-8A9E-67288297E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6451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045E22C-A99D-41BB-AF14-EF1B1E74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1608" y="311727"/>
            <a:ext cx="6130391" cy="6546274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5566965-78D0-B895-70A2-41EBE2CED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0" y="4571999"/>
            <a:ext cx="3810000" cy="1524000"/>
          </a:xfrm>
        </p:spPr>
        <p:txBody>
          <a:bodyPr anchor="b">
            <a:normAutofit/>
          </a:bodyPr>
          <a:lstStyle/>
          <a:p>
            <a:pPr algn="l"/>
            <a:r>
              <a:rPr lang="sl-SI" dirty="0"/>
              <a:t>9. RAZRED</a:t>
            </a: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FA43B77-BB45-2153-A449-C0AC3BB11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0" y="2299787"/>
            <a:ext cx="3810000" cy="2286000"/>
          </a:xfrm>
        </p:spPr>
        <p:txBody>
          <a:bodyPr>
            <a:normAutofit/>
          </a:bodyPr>
          <a:lstStyle/>
          <a:p>
            <a:pPr algn="l"/>
            <a:r>
              <a:rPr lang="sl-SI" sz="4400" dirty="0"/>
              <a:t>SLOVENIJA</a:t>
            </a:r>
          </a:p>
        </p:txBody>
      </p:sp>
    </p:spTree>
    <p:extLst>
      <p:ext uri="{BB962C8B-B14F-4D97-AF65-F5344CB8AC3E}">
        <p14:creationId xmlns:p14="http://schemas.microsoft.com/office/powerpoint/2010/main" val="247358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45107A-07BB-541A-C570-4A2F2C93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43958"/>
            <a:ext cx="7961745" cy="1524000"/>
          </a:xfrm>
        </p:spPr>
        <p:txBody>
          <a:bodyPr>
            <a:normAutofit/>
          </a:bodyPr>
          <a:lstStyle/>
          <a:p>
            <a:r>
              <a:rPr lang="sl-SI" dirty="0"/>
              <a:t>PO ČEM JE ZNANA SLOVENIJA?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D6D4701-5E59-6653-CA43-1FD9169A8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5567" y="3779446"/>
            <a:ext cx="3605526" cy="12530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1600" dirty="0"/>
              <a:t>kulinarika, naravno-geografska pestrost, znane osebnosti, gospodarska dejavnost, 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7B69B3F-7318-B78B-D5D8-BDF1CC12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778" y="636268"/>
            <a:ext cx="2023757" cy="3042381"/>
          </a:xfrm>
          <a:prstGeom prst="rect">
            <a:avLst/>
          </a:prstGeom>
        </p:spPr>
      </p:pic>
      <p:pic>
        <p:nvPicPr>
          <p:cNvPr id="3076" name="Picture 4" descr="Julijske Alpe">
            <a:extLst>
              <a:ext uri="{FF2B5EF4-FFF2-40B4-BE49-F238E27FC236}">
                <a16:creationId xmlns:a16="http://schemas.microsoft.com/office/drawing/2014/main" id="{E873A0C4-C70A-3FBF-E01F-D7D181D6F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0" y="4939862"/>
            <a:ext cx="3025668" cy="201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 parku | Krajinski park Sečoveljske soline">
            <a:extLst>
              <a:ext uri="{FF2B5EF4-FFF2-40B4-BE49-F238E27FC236}">
                <a16:creationId xmlns:a16="http://schemas.microsoft.com/office/drawing/2014/main" id="{645D9AD9-825A-CA8A-71E6-35B3051B8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87" y="0"/>
            <a:ext cx="2623997" cy="17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oriška Brda - brezkončni vinogradi in brezčasne vasi » Visit Ljubljana">
            <a:extLst>
              <a:ext uri="{FF2B5EF4-FFF2-40B4-BE49-F238E27FC236}">
                <a16:creationId xmlns:a16="http://schemas.microsoft.com/office/drawing/2014/main" id="{BC4F94FB-BA9B-2DFB-6E28-B3A370C1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43" y="4969164"/>
            <a:ext cx="2640189" cy="198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Janja Garnbret - Wikipedia">
            <a:extLst>
              <a:ext uri="{FF2B5EF4-FFF2-40B4-BE49-F238E27FC236}">
                <a16:creationId xmlns:a16="http://schemas.microsoft.com/office/drawing/2014/main" id="{4DC946CA-6A5D-2993-58BD-001FE942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0"/>
            <a:ext cx="1686265" cy="180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adej Pogačar - Wikipedija, prosta enciklopedija">
            <a:extLst>
              <a:ext uri="{FF2B5EF4-FFF2-40B4-BE49-F238E27FC236}">
                <a16:creationId xmlns:a16="http://schemas.microsoft.com/office/drawing/2014/main" id="{7F4CD1ED-B772-0454-F46F-6FCB722EC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888" y="0"/>
            <a:ext cx="1782264" cy="17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lavoj Žižek - Wikipedija, prosta enciklopedija">
            <a:extLst>
              <a:ext uri="{FF2B5EF4-FFF2-40B4-BE49-F238E27FC236}">
                <a16:creationId xmlns:a16="http://schemas.microsoft.com/office/drawing/2014/main" id="{F57B7C1D-D8AF-95F7-2654-CF7006C72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2"/>
          <a:stretch/>
        </p:blipFill>
        <p:spPr bwMode="auto">
          <a:xfrm>
            <a:off x="2286524" y="1690042"/>
            <a:ext cx="2023757" cy="19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oživetja - Portorož in Piran">
            <a:extLst>
              <a:ext uri="{FF2B5EF4-FFF2-40B4-BE49-F238E27FC236}">
                <a16:creationId xmlns:a16="http://schemas.microsoft.com/office/drawing/2014/main" id="{41335887-2652-B8E0-A21A-32E67D24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7" y="1723766"/>
            <a:ext cx="2300531" cy="196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Škocjanske jame - Wikipedija, prosta enciklopedija">
            <a:extLst>
              <a:ext uri="{FF2B5EF4-FFF2-40B4-BE49-F238E27FC236}">
                <a16:creationId xmlns:a16="http://schemas.microsoft.com/office/drawing/2014/main" id="{CA50028B-FC42-1F4F-FC72-2E971893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48" y="0"/>
            <a:ext cx="2656298" cy="177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Zakaj so slovenske avtoceste vijugaste? - N1">
            <a:extLst>
              <a:ext uri="{FF2B5EF4-FFF2-40B4-BE49-F238E27FC236}">
                <a16:creationId xmlns:a16="http://schemas.microsoft.com/office/drawing/2014/main" id="{F60E0ED6-8EA0-27B1-399C-0D8C0192A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6"/>
          <a:stretch/>
        </p:blipFill>
        <p:spPr bwMode="auto">
          <a:xfrm>
            <a:off x="3002197" y="4969699"/>
            <a:ext cx="4727746" cy="19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O lipicancu - Kam.si">
            <a:extLst>
              <a:ext uri="{FF2B5EF4-FFF2-40B4-BE49-F238E27FC236}">
                <a16:creationId xmlns:a16="http://schemas.microsoft.com/office/drawing/2014/main" id="{72388FC8-637B-7685-7E76-297496ACE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1" b="10467"/>
          <a:stretch/>
        </p:blipFill>
        <p:spPr bwMode="auto">
          <a:xfrm>
            <a:off x="8674152" y="0"/>
            <a:ext cx="3517848" cy="176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Obišči najlepše gozdove v Evropi v sklopu trajnostnega turizma">
            <a:extLst>
              <a:ext uri="{FF2B5EF4-FFF2-40B4-BE49-F238E27FC236}">
                <a16:creationId xmlns:a16="http://schemas.microsoft.com/office/drawing/2014/main" id="{0F423BB1-284B-A839-A731-7C46E583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75" y="1765211"/>
            <a:ext cx="3184344" cy="191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10 best things to do in Ljubljana you don't want to miss - Adventurous  Miriam">
            <a:extLst>
              <a:ext uri="{FF2B5EF4-FFF2-40B4-BE49-F238E27FC236}">
                <a16:creationId xmlns:a16="http://schemas.microsoft.com/office/drawing/2014/main" id="{9C425618-A59A-75C0-6C85-B342D387B1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5"/>
          <a:stretch/>
        </p:blipFill>
        <p:spPr bwMode="auto">
          <a:xfrm>
            <a:off x="9504219" y="1737703"/>
            <a:ext cx="2687781" cy="194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Conditus | Blejska kremšnita">
            <a:extLst>
              <a:ext uri="{FF2B5EF4-FFF2-40B4-BE49-F238E27FC236}">
                <a16:creationId xmlns:a16="http://schemas.microsoft.com/office/drawing/2014/main" id="{C9457CCF-036B-A709-3BC0-E59670DDA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"/>
          <a:stretch/>
        </p:blipFill>
        <p:spPr bwMode="auto">
          <a:xfrm>
            <a:off x="10370132" y="4971369"/>
            <a:ext cx="1821868" cy="198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433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ega Slovenije">
            <a:extLst>
              <a:ext uri="{FF2B5EF4-FFF2-40B4-BE49-F238E27FC236}">
                <a16:creationId xmlns:a16="http://schemas.microsoft.com/office/drawing/2014/main" id="{FB691D78-3BC4-1363-A703-D9366D17A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r="18432" b="1"/>
          <a:stretch/>
        </p:blipFill>
        <p:spPr bwMode="auto">
          <a:xfrm>
            <a:off x="5905500" y="9"/>
            <a:ext cx="6286498" cy="6792929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892823E-2500-B26E-3D91-0BD4466AE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4298272" cy="38100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2400" dirty="0"/>
              <a:t>Opiši lego Slovenije.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/>
              <a:t>Slovenija je država v Srednji Evropi. Meji na Italijo, Avstrijo, Madžarsko in Hrvaško. 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r>
              <a:rPr lang="sl-SI" sz="2400" dirty="0"/>
              <a:t>Slovenija je majhna, a zelo raznolika država.</a:t>
            </a: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sz="2400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ADA6F89-F6C8-976F-D217-DA324FD3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r>
              <a:rPr lang="sl-SI" dirty="0"/>
              <a:t>LEGA SLOVENIJE</a:t>
            </a:r>
          </a:p>
        </p:txBody>
      </p:sp>
    </p:spTree>
    <p:extLst>
      <p:ext uri="{BB962C8B-B14F-4D97-AF65-F5344CB8AC3E}">
        <p14:creationId xmlns:p14="http://schemas.microsoft.com/office/powerpoint/2010/main" val="20911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05D770-3770-8432-6043-77B31CE1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DRŽAVNI SIMBOLI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E6FAC5A-8B38-184F-5D5C-FE78490C1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58569"/>
            <a:ext cx="10668000" cy="381808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Slovenija je ena manjših držav. Samostojna je postala leta 1991.</a:t>
            </a:r>
          </a:p>
          <a:p>
            <a:pPr marL="0" indent="0">
              <a:buNone/>
            </a:pPr>
            <a:r>
              <a:rPr lang="sl-SI" dirty="0"/>
              <a:t>Državni simboli Republike Slovenije so: zastava, grb in himna.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239A16-0D85-4923-9E73-844496433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1" y="3562812"/>
            <a:ext cx="5238089" cy="30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D30319-2D78-5840-1BCA-60D86186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82" y="3810000"/>
            <a:ext cx="4170675" cy="23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4EE326A-8209-5EF2-75EC-5C766DF5C14B}"/>
              </a:ext>
            </a:extLst>
          </p:cNvPr>
          <p:cNvSpPr txBox="1"/>
          <p:nvPr/>
        </p:nvSpPr>
        <p:spPr>
          <a:xfrm>
            <a:off x="8423897" y="3867611"/>
            <a:ext cx="29001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b="1" i="1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"Žive naj vsi narodi,</a:t>
            </a:r>
            <a:endParaRPr lang="sl-SI" b="0" i="0" dirty="0">
              <a:solidFill>
                <a:srgbClr val="4A4A4A"/>
              </a:solidFill>
              <a:effectLst/>
              <a:latin typeface="IBM Plex Sans" panose="020B0503050203000203" pitchFamily="34" charset="0"/>
            </a:endParaRPr>
          </a:p>
          <a:p>
            <a:pPr algn="ctr"/>
            <a:r>
              <a:rPr lang="sl-SI" b="1" i="1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ki hrepene dočakat' dan,</a:t>
            </a:r>
            <a:endParaRPr lang="sl-SI" b="0" i="0" dirty="0">
              <a:solidFill>
                <a:srgbClr val="4A4A4A"/>
              </a:solidFill>
              <a:effectLst/>
              <a:latin typeface="IBM Plex Sans" panose="020B0503050203000203" pitchFamily="34" charset="0"/>
            </a:endParaRPr>
          </a:p>
          <a:p>
            <a:pPr algn="ctr"/>
            <a:r>
              <a:rPr lang="sl-SI" b="1" i="1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da koder sonce hodi,</a:t>
            </a:r>
            <a:endParaRPr lang="sl-SI" b="0" i="0" dirty="0">
              <a:solidFill>
                <a:srgbClr val="4A4A4A"/>
              </a:solidFill>
              <a:effectLst/>
              <a:latin typeface="IBM Plex Sans" panose="020B0503050203000203" pitchFamily="34" charset="0"/>
            </a:endParaRPr>
          </a:p>
          <a:p>
            <a:pPr algn="ctr"/>
            <a:r>
              <a:rPr lang="sl-SI" b="1" i="1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prepir iz sveta bo pregnan,</a:t>
            </a:r>
            <a:endParaRPr lang="sl-SI" b="0" i="0" dirty="0">
              <a:solidFill>
                <a:srgbClr val="4A4A4A"/>
              </a:solidFill>
              <a:effectLst/>
              <a:latin typeface="IBM Plex Sans" panose="020B0503050203000203" pitchFamily="34" charset="0"/>
            </a:endParaRPr>
          </a:p>
          <a:p>
            <a:pPr algn="ctr"/>
            <a:r>
              <a:rPr lang="sl-SI" b="1" i="1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da rojak</a:t>
            </a:r>
            <a:endParaRPr lang="sl-SI" b="0" i="0" dirty="0">
              <a:solidFill>
                <a:srgbClr val="4A4A4A"/>
              </a:solidFill>
              <a:effectLst/>
              <a:latin typeface="IBM Plex Sans" panose="020B0503050203000203" pitchFamily="34" charset="0"/>
            </a:endParaRPr>
          </a:p>
          <a:p>
            <a:pPr algn="ctr"/>
            <a:r>
              <a:rPr lang="sl-SI" b="1" i="1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prost bo vsak,</a:t>
            </a:r>
            <a:endParaRPr lang="sl-SI" b="0" i="0" dirty="0">
              <a:solidFill>
                <a:srgbClr val="4A4A4A"/>
              </a:solidFill>
              <a:effectLst/>
              <a:latin typeface="IBM Plex Sans" panose="020B0503050203000203" pitchFamily="34" charset="0"/>
            </a:endParaRPr>
          </a:p>
          <a:p>
            <a:pPr algn="ctr"/>
            <a:r>
              <a:rPr lang="sl-SI" b="1" i="1" dirty="0">
                <a:solidFill>
                  <a:srgbClr val="4A4A4A"/>
                </a:solidFill>
                <a:effectLst/>
                <a:latin typeface="IBM Plex Sans" panose="020B0503050203000203" pitchFamily="34" charset="0"/>
              </a:rPr>
              <a:t>ne vrag, le sosed bo mejak!"</a:t>
            </a:r>
            <a:endParaRPr lang="sl-SI" b="0" i="0" dirty="0">
              <a:solidFill>
                <a:srgbClr val="4A4A4A"/>
              </a:solidFill>
              <a:effectLst/>
              <a:latin typeface="IBM Plex Sans" panose="020B0503050203000203" pitchFamily="34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7698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80409B-1854-5BF1-DA7F-2883BC8F7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PONOVIMO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3352F8E-2427-E65D-C44B-5DC80D4C9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0777" y="2285999"/>
            <a:ext cx="5151119" cy="3810001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sl-SI" sz="2000" dirty="0"/>
              <a:t>Slovenija je del ___________ Evrope.</a:t>
            </a:r>
          </a:p>
          <a:p>
            <a:pPr marL="514350" indent="-514350">
              <a:buAutoNum type="arabicPeriod"/>
            </a:pPr>
            <a:r>
              <a:rPr lang="sl-SI" sz="2000" dirty="0"/>
              <a:t>Kakšna je slovenska zastava? </a:t>
            </a:r>
            <a:br>
              <a:rPr lang="sl-SI" sz="2000" dirty="0"/>
            </a:br>
            <a:r>
              <a:rPr lang="sl-SI" sz="2000" dirty="0"/>
              <a:t>a) modro-belo-rdeča z grbom</a:t>
            </a:r>
            <a:br>
              <a:rPr lang="sl-SI" sz="2000" dirty="0"/>
            </a:br>
            <a:r>
              <a:rPr lang="sl-SI" sz="2000" dirty="0"/>
              <a:t>b) belo-modro-rdeča z grbom</a:t>
            </a:r>
            <a:br>
              <a:rPr lang="sl-SI" sz="2000" dirty="0"/>
            </a:br>
            <a:r>
              <a:rPr lang="sl-SI" sz="2000" dirty="0"/>
              <a:t>c) belo-rdeče-modra z grbom</a:t>
            </a:r>
          </a:p>
          <a:p>
            <a:pPr marL="514350" indent="-514350">
              <a:buAutoNum type="arabicPeriod"/>
            </a:pPr>
            <a:r>
              <a:rPr lang="sl-SI" sz="2000" dirty="0"/>
              <a:t>Slovenija je postala samostojna država leta ______________ . 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B7C95A4-C5D0-3484-26D6-EB3C26491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989860"/>
            <a:ext cx="5151121" cy="3810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000" dirty="0"/>
              <a:t>4. Označi pravilne trditve, napačne pa popravi.</a:t>
            </a:r>
          </a:p>
          <a:p>
            <a:pPr marL="0" indent="0">
              <a:buNone/>
            </a:pPr>
            <a:r>
              <a:rPr lang="sl-SI" sz="2000" dirty="0"/>
              <a:t>a) Slovenija meji na 4 države.</a:t>
            </a:r>
            <a:br>
              <a:rPr lang="sl-SI" sz="2000" dirty="0"/>
            </a:br>
            <a:r>
              <a:rPr lang="sl-SI" sz="2000" dirty="0"/>
              <a:t>b) Slovenija je članica EU od leta 2004.</a:t>
            </a:r>
            <a:br>
              <a:rPr lang="sl-SI" sz="2000" dirty="0"/>
            </a:br>
            <a:r>
              <a:rPr lang="sl-SI" sz="2000" dirty="0"/>
              <a:t>c) Slovenska himna je sedma kitica Zdravljice, za katero je besedilo napisal Slavko Premrl.</a:t>
            </a:r>
            <a:br>
              <a:rPr lang="sl-SI" sz="2000" dirty="0"/>
            </a:br>
            <a:r>
              <a:rPr lang="sl-SI" sz="2000" dirty="0"/>
              <a:t>d) V Sloveniji je uradni jezik slovenščina, na narodno mešanih območjih tudi italijanščina in madžarščina.</a:t>
            </a:r>
            <a:br>
              <a:rPr lang="sl-SI" sz="2000" dirty="0"/>
            </a:br>
            <a:r>
              <a:rPr lang="sl-SI" sz="2000" dirty="0"/>
              <a:t>e) V Sloveniji uporabljamo časovni pas začetnega poldnevnika.</a:t>
            </a:r>
          </a:p>
        </p:txBody>
      </p:sp>
    </p:spTree>
    <p:extLst>
      <p:ext uri="{BB962C8B-B14F-4D97-AF65-F5344CB8AC3E}">
        <p14:creationId xmlns:p14="http://schemas.microsoft.com/office/powerpoint/2010/main" val="3888808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0E7FD7-5D45-F5E8-5343-280412B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6994"/>
            <a:ext cx="10668000" cy="1524000"/>
          </a:xfrm>
        </p:spPr>
        <p:txBody>
          <a:bodyPr/>
          <a:lstStyle/>
          <a:p>
            <a:r>
              <a:rPr lang="sl-SI" dirty="0"/>
              <a:t>PONOVIMO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65E0058-3409-E971-10D7-4B10F41F3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57075"/>
            <a:ext cx="10668000" cy="3818083"/>
          </a:xfrm>
        </p:spPr>
        <p:txBody>
          <a:bodyPr/>
          <a:lstStyle/>
          <a:p>
            <a:pPr marL="0" indent="0">
              <a:buNone/>
            </a:pPr>
            <a:r>
              <a:rPr lang="sl-SI" sz="2000" dirty="0"/>
              <a:t>S pomočjo zemljevida določi stopinjsko lego Slovenije.</a:t>
            </a: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D65DF49-C18D-7D48-71C7-1B3899CDC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91" t="13472" r="14242" b="15271"/>
          <a:stretch/>
        </p:blipFill>
        <p:spPr>
          <a:xfrm>
            <a:off x="1456190" y="1990816"/>
            <a:ext cx="9455607" cy="486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07667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Po meri 4">
      <a:dk1>
        <a:srgbClr val="243141"/>
      </a:dk1>
      <a:lt1>
        <a:srgbClr val="365853"/>
      </a:lt1>
      <a:dk2>
        <a:srgbClr val="FFFFFF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5772</TotalTime>
  <Words>241</Words>
  <Application>Microsoft Office PowerPoint</Application>
  <PresentationFormat>Širokozaslonsko</PresentationFormat>
  <Paragraphs>28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2" baseType="lpstr">
      <vt:lpstr>Arial</vt:lpstr>
      <vt:lpstr>Avenir Next LT Pro</vt:lpstr>
      <vt:lpstr>Avenir Next LT Pro Light</vt:lpstr>
      <vt:lpstr>IBM Plex Sans</vt:lpstr>
      <vt:lpstr>Sitka Subheading</vt:lpstr>
      <vt:lpstr>PebbleVTI</vt:lpstr>
      <vt:lpstr>SLOVENIJA</vt:lpstr>
      <vt:lpstr>PO ČEM JE ZNANA SLOVENIJA?</vt:lpstr>
      <vt:lpstr>LEGA SLOVENIJE</vt:lpstr>
      <vt:lpstr>DRŽAVNI SIMBOLI</vt:lpstr>
      <vt:lpstr>PONOVIMO</vt:lpstr>
      <vt:lpstr>PONOVIMO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SLOVENIJA</dc:title>
  <dc:creator>monika kastelic</dc:creator>
  <cp:lastModifiedBy>monika kastelic</cp:lastModifiedBy>
  <cp:revision>4</cp:revision>
  <dcterms:created xsi:type="dcterms:W3CDTF">2023-09-06T18:17:00Z</dcterms:created>
  <dcterms:modified xsi:type="dcterms:W3CDTF">2023-09-10T18:29:55Z</dcterms:modified>
</cp:coreProperties>
</file>