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71A679EC-6525-4B20-8D42-9F5FDEB9BD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CC0099"/>
                </a:solidFill>
              </a:rPr>
              <a:t>KAKO DOLOČAMO STAVČNE ČLENE?</a:t>
            </a:r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D38BF8AA-A72D-4504-B560-D83F6DA94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61840"/>
            <a:ext cx="9448800" cy="457200"/>
          </a:xfrm>
        </p:spPr>
        <p:txBody>
          <a:bodyPr>
            <a:normAutofit/>
          </a:bodyPr>
          <a:lstStyle/>
          <a:p>
            <a:pPr algn="r"/>
            <a:r>
              <a:rPr lang="sl-SI" dirty="0"/>
              <a:t>Pripravila Špela Sedič</a:t>
            </a:r>
          </a:p>
        </p:txBody>
      </p:sp>
    </p:spTree>
    <p:extLst>
      <p:ext uri="{BB962C8B-B14F-4D97-AF65-F5344CB8AC3E}">
        <p14:creationId xmlns:p14="http://schemas.microsoft.com/office/powerpoint/2010/main" val="2054431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7E546F-F57A-4A87-B7F3-6055444D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CC0099"/>
                </a:solidFill>
              </a:rPr>
              <a:t>PODČRTOVANJE STAVČNIH ČLENOV</a:t>
            </a:r>
          </a:p>
        </p:txBody>
      </p:sp>
      <p:pic>
        <p:nvPicPr>
          <p:cNvPr id="2050" name="Picture 2" descr="Stavek – stavčni členi">
            <a:extLst>
              <a:ext uri="{FF2B5EF4-FFF2-40B4-BE49-F238E27FC236}">
                <a16:creationId xmlns:a16="http://schemas.microsoft.com/office/drawing/2014/main" id="{0867B393-A647-40A2-ADF0-7AC9BD349A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72" y="2187948"/>
            <a:ext cx="5774294" cy="4290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358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7E2006-5800-4850-942E-BD118A6F0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l-SI" sz="4400" dirty="0">
              <a:solidFill>
                <a:srgbClr val="CC0099"/>
              </a:solidFill>
            </a:endParaRPr>
          </a:p>
          <a:p>
            <a:pPr marL="0" indent="0" algn="ctr">
              <a:buNone/>
            </a:pPr>
            <a:r>
              <a:rPr lang="sl-SI" sz="4400" dirty="0">
                <a:solidFill>
                  <a:srgbClr val="CC0099"/>
                </a:solidFill>
              </a:rPr>
              <a:t>Naredi še več primerov.</a:t>
            </a:r>
          </a:p>
          <a:p>
            <a:pPr marL="0" indent="0" algn="ctr">
              <a:buNone/>
            </a:pPr>
            <a:r>
              <a:rPr lang="sl-SI" sz="4400" dirty="0">
                <a:solidFill>
                  <a:srgbClr val="CC0099"/>
                </a:solidFill>
              </a:rPr>
              <a:t>Vaja dela mojstra. </a:t>
            </a:r>
            <a:r>
              <a:rPr lang="sl-SI" sz="4400" dirty="0">
                <a:solidFill>
                  <a:srgbClr val="CC0099"/>
                </a:solidFill>
                <a:sym typeface="Wingdings" panose="05000000000000000000" pitchFamily="2" charset="2"/>
              </a:rPr>
              <a:t></a:t>
            </a:r>
            <a:endParaRPr lang="sl-SI" sz="4400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5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7E546F-F57A-4A87-B7F3-6055444D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CC0099"/>
                </a:solidFill>
              </a:rPr>
              <a:t>Katere stavčne člene poznamo?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20EEF86-22E4-4E64-8C2E-273B70F6B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143" y="2941320"/>
            <a:ext cx="8808847" cy="253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10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7E546F-F57A-4A87-B7F3-6055444D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CC0099"/>
                </a:solidFill>
              </a:rPr>
              <a:t>Katere stavčne člene poznamo?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B9681-FEA6-460D-9761-47D1C667A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53360"/>
            <a:ext cx="10820400" cy="3465325"/>
          </a:xfrm>
        </p:spPr>
        <p:txBody>
          <a:bodyPr>
            <a:normAutofit lnSpcReduction="10000"/>
          </a:bodyPr>
          <a:lstStyle/>
          <a:p>
            <a:r>
              <a:rPr lang="sl-SI" sz="2800" b="1" dirty="0">
                <a:solidFill>
                  <a:srgbClr val="CC0099"/>
                </a:solidFill>
              </a:rPr>
              <a:t>POVEDEK</a:t>
            </a:r>
            <a:r>
              <a:rPr lang="sl-SI" sz="2800" b="1" dirty="0"/>
              <a:t> </a:t>
            </a:r>
            <a:r>
              <a:rPr lang="sl-SI" sz="2800" dirty="0"/>
              <a:t>(Pove, kaj kdo počne ali kaj se z njim dogaja.)</a:t>
            </a:r>
          </a:p>
          <a:p>
            <a:r>
              <a:rPr lang="sl-SI" sz="2800" b="1" dirty="0">
                <a:solidFill>
                  <a:srgbClr val="CC0099"/>
                </a:solidFill>
              </a:rPr>
              <a:t>PRISLOVNO DOLOČILO</a:t>
            </a:r>
            <a:r>
              <a:rPr lang="sl-SI" sz="2800" b="1" dirty="0"/>
              <a:t> </a:t>
            </a:r>
            <a:r>
              <a:rPr lang="sl-SI" sz="2800" dirty="0"/>
              <a:t>(Povedek dopolnjuje s podatkom o kraju, času, vzroku in načinu dejanja.)</a:t>
            </a:r>
          </a:p>
          <a:p>
            <a:r>
              <a:rPr lang="sl-SI" sz="2800" b="1" dirty="0">
                <a:solidFill>
                  <a:srgbClr val="CC0099"/>
                </a:solidFill>
              </a:rPr>
              <a:t>OSEBEK</a:t>
            </a:r>
            <a:r>
              <a:rPr lang="sl-SI" sz="2800" dirty="0">
                <a:solidFill>
                  <a:srgbClr val="CC0099"/>
                </a:solidFill>
              </a:rPr>
              <a:t> </a:t>
            </a:r>
            <a:r>
              <a:rPr lang="sl-SI" sz="2800" dirty="0"/>
              <a:t>(Pove, kdo je tisti, ki nekaj dela ali kaj je tisto, si čimer se nekaj dogaja.)</a:t>
            </a:r>
          </a:p>
          <a:p>
            <a:r>
              <a:rPr lang="sl-SI" sz="2800" b="1" dirty="0">
                <a:solidFill>
                  <a:srgbClr val="CC0099"/>
                </a:solidFill>
              </a:rPr>
              <a:t>PREDMET</a:t>
            </a:r>
            <a:r>
              <a:rPr lang="sl-SI" sz="2800" dirty="0"/>
              <a:t> (Je stavčni člen, po katerem se vprašamo z vprašalnicami za rodilnik, dajalnik, tožilnik, mestnik in orodnik.)</a:t>
            </a:r>
          </a:p>
        </p:txBody>
      </p:sp>
    </p:spTree>
    <p:extLst>
      <p:ext uri="{BB962C8B-B14F-4D97-AF65-F5344CB8AC3E}">
        <p14:creationId xmlns:p14="http://schemas.microsoft.com/office/powerpoint/2010/main" val="186596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458F21-8E55-42BD-AC38-33E25436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CC0099"/>
                </a:solidFill>
              </a:rPr>
              <a:t>PRIMER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B8B721-C8D1-481D-88FA-E59B3C995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Letos smo na vrtovih opazili strupene gosenice.</a:t>
            </a:r>
          </a:p>
          <a:p>
            <a:pPr marL="0" indent="0">
              <a:buNone/>
            </a:pPr>
            <a:r>
              <a:rPr lang="sl-SI" sz="2800" dirty="0"/>
              <a:t>Kaj kdo počne, kaj se z njim dogaja? Smo opazili. (povedek)</a:t>
            </a:r>
          </a:p>
          <a:p>
            <a:pPr marL="0" indent="0">
              <a:buNone/>
            </a:pPr>
            <a:r>
              <a:rPr lang="sl-SI" sz="2800" dirty="0"/>
              <a:t>Kdaj smo opazili? Letos. (prislovno določilo časa)</a:t>
            </a:r>
          </a:p>
          <a:p>
            <a:pPr marL="0" indent="0">
              <a:buNone/>
            </a:pPr>
            <a:r>
              <a:rPr lang="sl-SI" sz="2800" dirty="0"/>
              <a:t>Kje smo opazili? Na vrtovih. (prislovno določilo kraja)</a:t>
            </a:r>
          </a:p>
          <a:p>
            <a:pPr marL="0" indent="0">
              <a:buNone/>
            </a:pPr>
            <a:r>
              <a:rPr lang="sl-SI" sz="2800" dirty="0"/>
              <a:t>Koga ali kaj smo opazili? Strupene gosenice. (predmet v tožilniku).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004835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F4CF96-0CC5-4AA0-AA98-FC05B1DE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Kače z užitkom jedo miši in kobilice.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687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F4CF96-0CC5-4AA0-AA98-FC05B1DE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Kače z užitkom jedo miši in kobilice.</a:t>
            </a:r>
          </a:p>
          <a:p>
            <a:pPr marL="0" indent="0">
              <a:buNone/>
            </a:pPr>
            <a:r>
              <a:rPr lang="sl-SI" sz="2800" dirty="0"/>
              <a:t>Kaj kdo počne, kaj se z njim dogaja? Jedo. (povedek)</a:t>
            </a:r>
            <a:endParaRPr lang="sl-SI" sz="2800" dirty="0">
              <a:solidFill>
                <a:srgbClr val="CC0099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970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F4CF96-0CC5-4AA0-AA98-FC05B1DE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Kače z užitkom jedo miši in kobilice.</a:t>
            </a:r>
          </a:p>
          <a:p>
            <a:pPr marL="0" indent="0">
              <a:buNone/>
            </a:pPr>
            <a:r>
              <a:rPr lang="sl-SI" sz="2800" dirty="0"/>
              <a:t>Kaj kdo počne, kaj se z njim dogaja? Jedo. (povedek)</a:t>
            </a:r>
          </a:p>
          <a:p>
            <a:pPr marL="0" indent="0">
              <a:buNone/>
            </a:pPr>
            <a:r>
              <a:rPr lang="sl-SI" sz="2800" dirty="0"/>
              <a:t>Kdo ali kaj jedo? Kače. (osebek)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1167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F4CF96-0CC5-4AA0-AA98-FC05B1DE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Kače z užitkom jedo miši in kobilice.</a:t>
            </a:r>
          </a:p>
          <a:p>
            <a:pPr marL="0" indent="0">
              <a:buNone/>
            </a:pPr>
            <a:r>
              <a:rPr lang="sl-SI" sz="2800" dirty="0"/>
              <a:t>Kaj kdo počne, kaj se z njim dogaja? Jedo. (povedek)</a:t>
            </a:r>
          </a:p>
          <a:p>
            <a:pPr marL="0" indent="0">
              <a:buNone/>
            </a:pPr>
            <a:r>
              <a:rPr lang="sl-SI" sz="2800" dirty="0"/>
              <a:t>Kdo ali kaj jedo? Kače. (osebek)</a:t>
            </a:r>
          </a:p>
          <a:p>
            <a:pPr marL="0" indent="0">
              <a:buNone/>
            </a:pPr>
            <a:r>
              <a:rPr lang="sl-SI" sz="2800" dirty="0"/>
              <a:t>Kako jedo? Z užitkom. (prislovno določilo načina)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2382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F4CF96-0CC5-4AA0-AA98-FC05B1DE3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>
                <a:solidFill>
                  <a:srgbClr val="CC0099"/>
                </a:solidFill>
              </a:rPr>
              <a:t>Kače z užitkom jedo miši in kobilice.</a:t>
            </a:r>
          </a:p>
          <a:p>
            <a:pPr marL="0" indent="0">
              <a:buNone/>
            </a:pPr>
            <a:r>
              <a:rPr lang="sl-SI" sz="2800" dirty="0"/>
              <a:t>Kaj kdo počne, kaj se z njim dogaja? Jedo. (povedek)</a:t>
            </a:r>
          </a:p>
          <a:p>
            <a:pPr marL="0" indent="0">
              <a:buNone/>
            </a:pPr>
            <a:r>
              <a:rPr lang="sl-SI" sz="2800" dirty="0"/>
              <a:t>Kdo ali kaj jedo? Kače. (osebek)</a:t>
            </a:r>
          </a:p>
          <a:p>
            <a:pPr marL="0" indent="0">
              <a:buNone/>
            </a:pPr>
            <a:r>
              <a:rPr lang="sl-SI" sz="2800" dirty="0"/>
              <a:t>Kako jedo? Z užitkom. (prislovno določilo načina)</a:t>
            </a:r>
          </a:p>
          <a:p>
            <a:pPr marL="0" indent="0">
              <a:buNone/>
            </a:pPr>
            <a:r>
              <a:rPr lang="sl-SI" sz="2800" dirty="0"/>
              <a:t>Koga ali kaj jedo? Miši in kobilice. (predmet v tožilniku)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8948391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48</TotalTime>
  <Words>335</Words>
  <Application>Microsoft Office PowerPoint</Application>
  <PresentationFormat>Širokozaslonsko</PresentationFormat>
  <Paragraphs>33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</vt:lpstr>
      <vt:lpstr>Sled pare</vt:lpstr>
      <vt:lpstr>KAKO DOLOČAMO STAVČNE ČLENE?</vt:lpstr>
      <vt:lpstr>Katere stavčne člene poznamo?</vt:lpstr>
      <vt:lpstr>Katere stavčne člene poznamo?</vt:lpstr>
      <vt:lpstr>PRIMER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PODČRTOVANJE STAVČNIH ČLENOV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DOLOČAMO STAVČNE ČLENE?</dc:title>
  <dc:creator>OŠ Malečnik</dc:creator>
  <cp:lastModifiedBy>OŠ Malečnik</cp:lastModifiedBy>
  <cp:revision>4</cp:revision>
  <dcterms:created xsi:type="dcterms:W3CDTF">2023-03-23T07:41:58Z</dcterms:created>
  <dcterms:modified xsi:type="dcterms:W3CDTF">2023-04-16T11:25:30Z</dcterms:modified>
</cp:coreProperties>
</file>