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9"/>
  </p:notesMasterIdLst>
  <p:sldIdLst>
    <p:sldId id="263" r:id="rId2"/>
    <p:sldId id="300" r:id="rId3"/>
    <p:sldId id="352" r:id="rId4"/>
    <p:sldId id="351" r:id="rId5"/>
    <p:sldId id="299" r:id="rId6"/>
    <p:sldId id="305" r:id="rId7"/>
    <p:sldId id="308" r:id="rId8"/>
    <p:sldId id="261" r:id="rId9"/>
    <p:sldId id="327" r:id="rId10"/>
    <p:sldId id="269" r:id="rId11"/>
    <p:sldId id="265" r:id="rId12"/>
    <p:sldId id="271" r:id="rId13"/>
    <p:sldId id="268" r:id="rId14"/>
    <p:sldId id="270" r:id="rId15"/>
    <p:sldId id="274" r:id="rId16"/>
    <p:sldId id="301" r:id="rId17"/>
    <p:sldId id="273" r:id="rId18"/>
    <p:sldId id="310" r:id="rId19"/>
    <p:sldId id="303" r:id="rId20"/>
    <p:sldId id="304" r:id="rId21"/>
    <p:sldId id="277" r:id="rId22"/>
    <p:sldId id="311" r:id="rId23"/>
    <p:sldId id="314" r:id="rId24"/>
    <p:sldId id="359" r:id="rId25"/>
    <p:sldId id="275" r:id="rId26"/>
    <p:sldId id="306" r:id="rId27"/>
    <p:sldId id="309" r:id="rId28"/>
    <p:sldId id="283" r:id="rId29"/>
    <p:sldId id="364" r:id="rId30"/>
    <p:sldId id="294" r:id="rId31"/>
    <p:sldId id="317" r:id="rId32"/>
    <p:sldId id="295" r:id="rId33"/>
    <p:sldId id="319" r:id="rId34"/>
    <p:sldId id="318" r:id="rId35"/>
    <p:sldId id="338" r:id="rId36"/>
    <p:sldId id="320" r:id="rId37"/>
    <p:sldId id="315" r:id="rId38"/>
    <p:sldId id="316" r:id="rId39"/>
    <p:sldId id="330" r:id="rId40"/>
    <p:sldId id="337" r:id="rId41"/>
    <p:sldId id="322" r:id="rId42"/>
    <p:sldId id="279" r:id="rId43"/>
    <p:sldId id="328" r:id="rId44"/>
    <p:sldId id="312" r:id="rId45"/>
    <p:sldId id="321" r:id="rId46"/>
    <p:sldId id="333" r:id="rId47"/>
    <p:sldId id="334" r:id="rId48"/>
    <p:sldId id="266" r:id="rId49"/>
    <p:sldId id="324" r:id="rId50"/>
    <p:sldId id="329" r:id="rId51"/>
    <p:sldId id="313" r:id="rId52"/>
    <p:sldId id="332" r:id="rId53"/>
    <p:sldId id="323" r:id="rId54"/>
    <p:sldId id="356" r:id="rId55"/>
    <p:sldId id="335" r:id="rId56"/>
    <p:sldId id="361" r:id="rId57"/>
    <p:sldId id="363" r:id="rId58"/>
    <p:sldId id="331" r:id="rId59"/>
    <p:sldId id="362" r:id="rId60"/>
    <p:sldId id="355" r:id="rId61"/>
    <p:sldId id="360" r:id="rId62"/>
    <p:sldId id="326" r:id="rId63"/>
    <p:sldId id="272" r:id="rId64"/>
    <p:sldId id="280" r:id="rId65"/>
    <p:sldId id="286" r:id="rId66"/>
    <p:sldId id="339" r:id="rId67"/>
    <p:sldId id="281" r:id="rId68"/>
    <p:sldId id="282" r:id="rId69"/>
    <p:sldId id="336" r:id="rId70"/>
    <p:sldId id="353" r:id="rId71"/>
    <p:sldId id="354" r:id="rId72"/>
    <p:sldId id="340" r:id="rId73"/>
    <p:sldId id="341" r:id="rId74"/>
    <p:sldId id="342" r:id="rId75"/>
    <p:sldId id="343" r:id="rId76"/>
    <p:sldId id="357" r:id="rId77"/>
    <p:sldId id="358" r:id="rId78"/>
  </p:sldIdLst>
  <p:sldSz cx="9144000" cy="6858000" type="screen4x3"/>
  <p:notesSz cx="7099300" cy="102346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F69C"/>
    <a:srgbClr val="9FEF99"/>
    <a:srgbClr val="B5E7A3"/>
    <a:srgbClr val="8FB6DD"/>
    <a:srgbClr val="EFCB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06" autoAdjust="0"/>
    <p:restoredTop sz="93179" autoAdjust="0"/>
  </p:normalViewPr>
  <p:slideViewPr>
    <p:cSldViewPr snapToGrid="0">
      <p:cViewPr varScale="1">
        <p:scale>
          <a:sx n="68" d="100"/>
          <a:sy n="68" d="100"/>
        </p:scale>
        <p:origin x="160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100F149-DFD8-4BF0-9DDB-273A67A11997}" type="datetimeFigureOut">
              <a:rPr lang="sl-SI" smtClean="0"/>
              <a:t>24. 09. 2020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D4DF6E2-5585-4BFE-89E2-42AB6203C01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00058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Primeri uporabe pojava magnetnega polja.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687878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magnetno polje v tuljavi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4205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http://www2.nauk.si/files/901/sile_delec_0.png</a:t>
            </a:r>
            <a:endParaRPr lang="en-GB" dirty="0" smtClean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30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689266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http://www.chemguide.co.uk/analysis/masspec/masspec.GIF</a:t>
            </a:r>
          </a:p>
          <a:p>
            <a:r>
              <a:rPr lang="sl-SI" dirty="0" smtClean="0"/>
              <a:t>https://si.openprof.com/ge/images/12/K96_3_640.jpg</a:t>
            </a: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32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370272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magnetno polje okoli vodnika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42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3991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48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686860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elektromagnet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63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475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10.3 Električni tok</a:t>
            </a:r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7760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magnetno polje naravnih magnetov</a:t>
            </a:r>
          </a:p>
          <a:p>
            <a:pPr marL="185715" indent="-185715">
              <a:buFontTx/>
              <a:buChar char="-"/>
            </a:pPr>
            <a:r>
              <a:rPr lang="sl-SI" dirty="0" smtClean="0"/>
              <a:t>zemlja</a:t>
            </a:r>
          </a:p>
          <a:p>
            <a:pPr marL="185715" indent="-185715">
              <a:buFontTx/>
              <a:buChar char="-"/>
            </a:pPr>
            <a:r>
              <a:rPr lang="sl-SI" dirty="0" smtClean="0"/>
              <a:t>paličasti</a:t>
            </a:r>
            <a:r>
              <a:rPr lang="sl-SI" baseline="0" dirty="0" smtClean="0"/>
              <a:t> in podkvasti magnet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34802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lastnosti trajnih</a:t>
            </a:r>
            <a:r>
              <a:rPr lang="sl-SI" baseline="0" dirty="0" smtClean="0"/>
              <a:t> </a:t>
            </a:r>
            <a:r>
              <a:rPr lang="sl-SI" dirty="0" smtClean="0"/>
              <a:t>magnetov</a:t>
            </a:r>
          </a:p>
          <a:p>
            <a:r>
              <a:rPr lang="sl-SI" dirty="0" smtClean="0"/>
              <a:t>risanje silnic magnetnega polja (paličasti,</a:t>
            </a:r>
            <a:r>
              <a:rPr lang="sl-SI" baseline="0" dirty="0" smtClean="0"/>
              <a:t> podkvasti, zemljino magnetno polje)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96095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lastnosti trajnih</a:t>
            </a:r>
            <a:r>
              <a:rPr lang="sl-SI" baseline="0" dirty="0" smtClean="0"/>
              <a:t> </a:t>
            </a:r>
            <a:r>
              <a:rPr lang="sl-SI" dirty="0" smtClean="0"/>
              <a:t>magnetov</a:t>
            </a:r>
          </a:p>
          <a:p>
            <a:r>
              <a:rPr lang="sl-SI" dirty="0" smtClean="0"/>
              <a:t>risanje silnic magnetnega polja (paličasti,</a:t>
            </a:r>
            <a:r>
              <a:rPr lang="sl-SI" baseline="0" dirty="0" smtClean="0"/>
              <a:t> podkvasti, zemljino magnetno polje)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462894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lastnosti trajnih</a:t>
            </a:r>
            <a:r>
              <a:rPr lang="sl-SI" baseline="0" dirty="0" smtClean="0"/>
              <a:t> </a:t>
            </a:r>
            <a:r>
              <a:rPr lang="sl-SI" dirty="0" smtClean="0"/>
              <a:t>magnetov</a:t>
            </a:r>
          </a:p>
          <a:p>
            <a:r>
              <a:rPr lang="sl-SI" dirty="0" smtClean="0"/>
              <a:t>risanje silnic magnetnega polja (paličasti,</a:t>
            </a:r>
            <a:r>
              <a:rPr lang="sl-SI" baseline="0" dirty="0" smtClean="0"/>
              <a:t> podkvasti, zemljino magnetno polje)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2505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lastnosti trajnih</a:t>
            </a:r>
            <a:r>
              <a:rPr lang="sl-SI" baseline="0" dirty="0" smtClean="0"/>
              <a:t> </a:t>
            </a:r>
            <a:r>
              <a:rPr lang="sl-SI" dirty="0" smtClean="0"/>
              <a:t>magnetov</a:t>
            </a:r>
          </a:p>
          <a:p>
            <a:r>
              <a:rPr lang="sl-SI" dirty="0" smtClean="0"/>
              <a:t>risanje silnic magnetnega polja (paličasti,</a:t>
            </a:r>
            <a:r>
              <a:rPr lang="sl-SI" baseline="0" dirty="0" smtClean="0"/>
              <a:t> podkvasti, zemljino magnetno polje)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79734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lastnosti trajnih</a:t>
            </a:r>
            <a:r>
              <a:rPr lang="sl-SI" baseline="0" dirty="0" smtClean="0"/>
              <a:t> </a:t>
            </a:r>
            <a:r>
              <a:rPr lang="sl-SI" dirty="0" smtClean="0"/>
              <a:t>magnetov</a:t>
            </a:r>
          </a:p>
          <a:p>
            <a:r>
              <a:rPr lang="sl-SI" dirty="0" smtClean="0"/>
              <a:t>risanje silnic magnetnega polja (paličasti,</a:t>
            </a:r>
            <a:r>
              <a:rPr lang="sl-SI" baseline="0" dirty="0" smtClean="0"/>
              <a:t> podkvasti, zemljino magnetno polje)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00420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magnetno polje okoli vodnika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3566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24. 09. 2020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1434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24. 09. 2020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191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24. 09. 2020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21560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24. 09. 2020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81997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24. 09. 2020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090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24. 09. 2020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399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24. 09. 2020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069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24. 09. 2020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1663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24. 09. 2020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2881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24. 09. 2020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344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24. 09. 2020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7315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7EB54-DE56-4F77-B042-0D805E6DE1C9}" type="datetimeFigureOut">
              <a:rPr lang="sl-SI" smtClean="0"/>
              <a:t>24. 09. 2020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8329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://eoet1.tsckr.si/material/index_video.html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://eoet1.tsckr.si/material/index_video.htm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eoet1.tsckr.si/plus/index_video.html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://www.ung.si/~arcon/fizikawww/gradivo/zgledi-flash/magnetno_polje_minus.htm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0.png"/><Relationship Id="rId4" Type="http://schemas.openxmlformats.org/officeDocument/2006/relationships/image" Target="../media/image36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emf"/><Relationship Id="rId4" Type="http://schemas.openxmlformats.org/officeDocument/2006/relationships/image" Target="../media/image23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hyperlink" Target="http://eoet1.tsckr.si/material/index_video.html" TargetMode="Externa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hyperlink" Target="http://eoet1.tsckr.si/material/index_video.html" TargetMode="Externa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hyperlink" Target="https://gksteel.ru/sl/the-motor/the-dc-motor-is-this-brushless-dc-motor.html" TargetMode="Externa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gif"/><Relationship Id="rId2" Type="http://schemas.openxmlformats.org/officeDocument/2006/relationships/hyperlink" Target="https://gfycat.com/pl/apprehensiveslightdodobird" TargetMode="Externa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gif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gif"/><Relationship Id="rId2" Type="http://schemas.openxmlformats.org/officeDocument/2006/relationships/hyperlink" Target="https://gksteel.ru/sl/the-motor/the-dc-motor-is-this-brushless-dc-motor.html" TargetMode="Externa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7" Type="http://schemas.openxmlformats.org/officeDocument/2006/relationships/image" Target="../media/image29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0.png"/><Relationship Id="rId5" Type="http://schemas.openxmlformats.org/officeDocument/2006/relationships/image" Target="../media/image270.png"/><Relationship Id="rId4" Type="http://schemas.openxmlformats.org/officeDocument/2006/relationships/image" Target="../media/image260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gif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hyperlink" Target="http://eoet1.tsckr.si/plus/index_animacije.html" TargetMode="Externa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hyperlink" Target="http://eoet1.tsckr.si/plus/index_animacije.html" TargetMode="Externa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eoet1.tsckr.si/material/index_video.html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068" y="4409481"/>
            <a:ext cx="3567276" cy="299889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2317">
            <a:off x="3827628" y="2719250"/>
            <a:ext cx="2448690" cy="24486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305" y="1047029"/>
            <a:ext cx="2228170" cy="16718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71900" cy="2514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879" y="0"/>
            <a:ext cx="3357121" cy="2514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683" y="2797400"/>
            <a:ext cx="1937516" cy="1393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01" y="2601957"/>
            <a:ext cx="2897328" cy="24627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74" y="4997278"/>
            <a:ext cx="2431060" cy="1823295"/>
          </a:xfrm>
          <a:prstGeom prst="rect">
            <a:avLst/>
          </a:prstGeom>
        </p:spPr>
      </p:pic>
      <p:pic>
        <p:nvPicPr>
          <p:cNvPr id="14" name="Slika 6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28790">
            <a:off x="2463297" y="4610096"/>
            <a:ext cx="2119276" cy="239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9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057400"/>
            <a:ext cx="6400800" cy="4800600"/>
          </a:xfrm>
          <a:prstGeom prst="rect">
            <a:avLst/>
          </a:prstGeom>
        </p:spPr>
      </p:pic>
      <p:sp>
        <p:nvSpPr>
          <p:cNvPr id="6" name="Pravokotnik 2"/>
          <p:cNvSpPr/>
          <p:nvPr/>
        </p:nvSpPr>
        <p:spPr>
          <a:xfrm>
            <a:off x="0" y="1195626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Magnetne silnice izhajajo iz severnega (</a:t>
            </a:r>
            <a:r>
              <a:rPr lang="sl-SI" sz="2500" b="1" dirty="0" smtClean="0">
                <a:ln w="3175">
                  <a:noFill/>
                </a:ln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 magnetnega pola in ponikujejo v južnem (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 magnetnem polu.</a:t>
            </a:r>
          </a:p>
        </p:txBody>
      </p:sp>
      <p:sp>
        <p:nvSpPr>
          <p:cNvPr id="4" name="Pravokotnik 2"/>
          <p:cNvSpPr/>
          <p:nvPr/>
        </p:nvSpPr>
        <p:spPr>
          <a:xfrm>
            <a:off x="0" y="6380946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Paličast magnet</a:t>
            </a:r>
          </a:p>
        </p:txBody>
      </p:sp>
      <p:sp>
        <p:nvSpPr>
          <p:cNvPr id="7" name="Pravokotnik 1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Magnetno polje in magnetne silnice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49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027" y="2936240"/>
            <a:ext cx="4608000" cy="3456000"/>
          </a:xfrm>
          <a:prstGeom prst="rect">
            <a:avLst/>
          </a:prstGeom>
        </p:spPr>
      </p:pic>
      <p:sp>
        <p:nvSpPr>
          <p:cNvPr id="5" name="Pravokotnik 2"/>
          <p:cNvSpPr/>
          <p:nvPr/>
        </p:nvSpPr>
        <p:spPr>
          <a:xfrm>
            <a:off x="-76027" y="1648103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Če v magnetno polje postavimo magnetno iglo (kompas), se igla orientira v smeri silnic.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959" y="2936240"/>
            <a:ext cx="4702041" cy="3456000"/>
          </a:xfrm>
          <a:prstGeom prst="rect">
            <a:avLst/>
          </a:prstGeom>
        </p:spPr>
      </p:pic>
      <p:sp>
        <p:nvSpPr>
          <p:cNvPr id="7" name="Pravokotnik 1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Magnetno polje in magnetne silnice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2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2"/>
          <p:cNvSpPr/>
          <p:nvPr/>
        </p:nvSpPr>
        <p:spPr>
          <a:xfrm>
            <a:off x="0" y="1168881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Poleg paličastega magneta poznamo tudi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podkvasti magnet.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44988" y="2078153"/>
            <a:ext cx="3810000" cy="4600575"/>
          </a:xfrm>
          <a:prstGeom prst="rect">
            <a:avLst/>
          </a:prstGeom>
        </p:spPr>
      </p:pic>
      <p:sp>
        <p:nvSpPr>
          <p:cNvPr id="7" name="Pravokotnik 2"/>
          <p:cNvSpPr/>
          <p:nvPr/>
        </p:nvSpPr>
        <p:spPr>
          <a:xfrm>
            <a:off x="4445000" y="2699641"/>
            <a:ext cx="469900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Znotraj podkvastega magneta so silnice magnetnega polja ravne,  vzporedne in enako 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goste. To je</a:t>
            </a:r>
          </a:p>
          <a:p>
            <a:pPr algn="ctr"/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homogeno magnetno polje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791677" y="3205978"/>
            <a:ext cx="3061677" cy="2279041"/>
            <a:chOff x="1625600" y="2673958"/>
            <a:chExt cx="3061677" cy="2279041"/>
          </a:xfrm>
        </p:grpSpPr>
        <p:sp>
          <p:nvSpPr>
            <p:cNvPr id="9" name="Oval 8"/>
            <p:cNvSpPr/>
            <p:nvPr/>
          </p:nvSpPr>
          <p:spPr>
            <a:xfrm>
              <a:off x="1625600" y="2673958"/>
              <a:ext cx="1257299" cy="2279041"/>
            </a:xfrm>
            <a:prstGeom prst="ellipse">
              <a:avLst/>
            </a:prstGeom>
            <a:solidFill>
              <a:srgbClr val="00B050">
                <a:alpha val="1900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H="1" flipV="1">
              <a:off x="2530231" y="3745879"/>
              <a:ext cx="2157046" cy="544767"/>
            </a:xfrm>
            <a:prstGeom prst="straightConnector1">
              <a:avLst/>
            </a:prstGeom>
            <a:noFill/>
            <a:ln w="38100">
              <a:solidFill>
                <a:srgbClr val="00B050"/>
              </a:solidFill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" name="Pravokotnik 1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Magnetno polje in magnetne silnice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41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1" r="2932"/>
          <a:stretch/>
        </p:blipFill>
        <p:spPr>
          <a:xfrm>
            <a:off x="4107766" y="2227135"/>
            <a:ext cx="5036234" cy="4647515"/>
          </a:xfrm>
          <a:prstGeom prst="rect">
            <a:avLst/>
          </a:prstGeom>
        </p:spPr>
      </p:pic>
      <p:sp>
        <p:nvSpPr>
          <p:cNvPr id="5" name="Pravokotnik 2"/>
          <p:cNvSpPr/>
          <p:nvPr/>
        </p:nvSpPr>
        <p:spPr>
          <a:xfrm>
            <a:off x="0" y="1336249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Tudi Zemlja ima svoje magnetno polje.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227135"/>
            <a:ext cx="4171950" cy="4630865"/>
          </a:xfrm>
          <a:prstGeom prst="rect">
            <a:avLst/>
          </a:prstGeom>
        </p:spPr>
      </p:pic>
      <p:sp>
        <p:nvSpPr>
          <p:cNvPr id="6" name="Pravokotnik 1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Magnetno polje in magnetne silnice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30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2"/>
          <p:cNvSpPr/>
          <p:nvPr/>
        </p:nvSpPr>
        <p:spPr>
          <a:xfrm>
            <a:off x="0" y="753127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Če magnet razpolovimo,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ima vsak del svoj severni in južni pol.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27" y="1614901"/>
            <a:ext cx="6890145" cy="5243099"/>
          </a:xfrm>
          <a:prstGeom prst="rect">
            <a:avLst/>
          </a:prstGeom>
        </p:spPr>
      </p:pic>
      <p:sp>
        <p:nvSpPr>
          <p:cNvPr id="4" name="Pravokotnik 1"/>
          <p:cNvSpPr/>
          <p:nvPr/>
        </p:nvSpPr>
        <p:spPr>
          <a:xfrm>
            <a:off x="-175847" y="122185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Lastnosti trajnih magnetov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342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2"/>
          <p:cNvSpPr/>
          <p:nvPr/>
        </p:nvSpPr>
        <p:spPr>
          <a:xfrm>
            <a:off x="4642337" y="3871720"/>
            <a:ext cx="36102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Gostota magnetnih silnic je merilo za</a:t>
            </a:r>
          </a:p>
          <a:p>
            <a:pPr algn="ctr"/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gostoto magnetnega polja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6" name="Pravokotnik 2"/>
          <p:cNvSpPr/>
          <p:nvPr/>
        </p:nvSpPr>
        <p:spPr>
          <a:xfrm>
            <a:off x="730737" y="1117181"/>
            <a:ext cx="39116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Oznaka in definicija:</a:t>
            </a:r>
          </a:p>
        </p:txBody>
      </p:sp>
      <p:sp>
        <p:nvSpPr>
          <p:cNvPr id="7" name="Pravokotnik 2"/>
          <p:cNvSpPr/>
          <p:nvPr/>
        </p:nvSpPr>
        <p:spPr>
          <a:xfrm>
            <a:off x="4642337" y="1117181"/>
            <a:ext cx="275492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E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nota: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jeZBesedilom 7"/>
              <p:cNvSpPr txBox="1"/>
              <p:nvPr/>
            </p:nvSpPr>
            <p:spPr>
              <a:xfrm>
                <a:off x="2202656" y="1787208"/>
                <a:ext cx="5655212" cy="10520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6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sl-SI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Φ</m:t>
                              </m:r>
                            </m:e>
                            <m:sub>
                              <m:r>
                                <a:rPr lang="sl-SI" sz="36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sl-SI" sz="36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  <m:r>
                        <a:rPr lang="sl-SI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sl-SI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l-SI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l-SI" sz="3600" b="0" i="1" smtClean="0">
                                  <a:latin typeface="Cambria Math" panose="02040503050406030204" pitchFamily="18" charset="0"/>
                                </a:rPr>
                                <m:t>𝑉𝑠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sl-SI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l-SI" sz="36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sl-SI" sz="3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sl-SI" sz="36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l-SI" sz="36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sl-SI" sz="3600" dirty="0"/>
              </a:p>
            </p:txBody>
          </p:sp>
        </mc:Choice>
        <mc:Fallback xmlns="">
          <p:sp>
            <p:nvSpPr>
              <p:cNvPr id="8" name="PoljeZBesedilom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2656" y="1787208"/>
                <a:ext cx="5655212" cy="10520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Slika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32264"/>
            <a:ext cx="4572000" cy="3310128"/>
          </a:xfrm>
          <a:prstGeom prst="rect">
            <a:avLst/>
          </a:prstGeom>
        </p:spPr>
      </p:pic>
      <p:sp>
        <p:nvSpPr>
          <p:cNvPr id="2" name="PoljeZBesedilom 1"/>
          <p:cNvSpPr txBox="1"/>
          <p:nvPr/>
        </p:nvSpPr>
        <p:spPr>
          <a:xfrm>
            <a:off x="1125023" y="5519719"/>
            <a:ext cx="312302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Magnetna silnica</a:t>
            </a:r>
            <a:endParaRPr lang="sl-SI" sz="2800" dirty="0"/>
          </a:p>
        </p:txBody>
      </p:sp>
      <p:sp>
        <p:nvSpPr>
          <p:cNvPr id="10" name="Pravokotnik 1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Gostota magnetnega polja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85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01" y="2581325"/>
            <a:ext cx="3030474" cy="40458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3"/>
              <p:cNvSpPr txBox="1"/>
              <p:nvPr/>
            </p:nvSpPr>
            <p:spPr>
              <a:xfrm>
                <a:off x="2869809" y="1712462"/>
                <a:ext cx="3643532" cy="10275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sl-SI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  <m:r>
                        <a:rPr lang="sl-SI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sl-SI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l-SI" sz="32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sl-SI" sz="3200" i="1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sl-SI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l-SI" sz="32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num>
                            <m:den>
                              <m:r>
                                <a:rPr lang="sl-SI" sz="3200" i="1">
                                  <a:latin typeface="Cambria Math" panose="02040503050406030204" pitchFamily="18" charset="0"/>
                                </a:rPr>
                                <m:t>𝐴𝑚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sl-SI" sz="3200" dirty="0"/>
              </a:p>
            </p:txBody>
          </p:sp>
        </mc:Choice>
        <mc:Fallback xmlns="">
          <p:sp>
            <p:nvSpPr>
              <p:cNvPr id="4" name="PoljeZBesedilom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809" y="1712462"/>
                <a:ext cx="3643532" cy="10275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Pravokotnik 2"/>
          <p:cNvSpPr/>
          <p:nvPr/>
        </p:nvSpPr>
        <p:spPr>
          <a:xfrm>
            <a:off x="751448" y="1183474"/>
            <a:ext cx="39116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Oznaka in definicija:</a:t>
            </a:r>
          </a:p>
        </p:txBody>
      </p:sp>
      <p:sp>
        <p:nvSpPr>
          <p:cNvPr id="7" name="Pravokotnik 2"/>
          <p:cNvSpPr/>
          <p:nvPr/>
        </p:nvSpPr>
        <p:spPr>
          <a:xfrm>
            <a:off x="3916191" y="1189542"/>
            <a:ext cx="275492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E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nota:</a:t>
            </a:r>
          </a:p>
        </p:txBody>
      </p:sp>
      <p:sp>
        <p:nvSpPr>
          <p:cNvPr id="8" name="PoljeZBesedilom 7"/>
          <p:cNvSpPr txBox="1"/>
          <p:nvPr/>
        </p:nvSpPr>
        <p:spPr>
          <a:xfrm>
            <a:off x="4333240" y="3573194"/>
            <a:ext cx="395263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Gostota magnetnega polja pove, kolikšna magnetna sila deluje na tokovni vodnik.</a:t>
            </a:r>
            <a:endParaRPr lang="sl-SI" sz="3200" dirty="0"/>
          </a:p>
        </p:txBody>
      </p:sp>
      <p:sp>
        <p:nvSpPr>
          <p:cNvPr id="9" name="Pravokotnik 1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Gostota magnetnega polja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07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776" y="1528378"/>
            <a:ext cx="4648200" cy="3858006"/>
          </a:xfrm>
          <a:prstGeom prst="rect">
            <a:avLst/>
          </a:prstGeom>
        </p:spPr>
      </p:pic>
      <p:sp>
        <p:nvSpPr>
          <p:cNvPr id="6" name="Pravokotnik 2"/>
          <p:cNvSpPr/>
          <p:nvPr/>
        </p:nvSpPr>
        <p:spPr>
          <a:xfrm>
            <a:off x="5852159" y="1903935"/>
            <a:ext cx="286980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Okoli vodnika, po katerem teče električni tok,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se vzpostavi magnetno polje. 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Smer magnetnih silnic kaže magnetnica.</a:t>
            </a:r>
          </a:p>
        </p:txBody>
      </p:sp>
      <p:sp>
        <p:nvSpPr>
          <p:cNvPr id="5" name="Pravokotnik 1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Magnetno polje tokovnega vodnika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751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hlinkClick r:id="rId2"/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8" t="12411" r="28330" b="21403"/>
          <a:stretch/>
        </p:blipFill>
        <p:spPr bwMode="auto">
          <a:xfrm>
            <a:off x="2094582" y="1567229"/>
            <a:ext cx="4378062" cy="40770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Pravokotnik 1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Magnetno polje tokovnega vodnika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26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78" y="3660884"/>
            <a:ext cx="3193449" cy="3144853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3249635" y="1226633"/>
            <a:ext cx="4318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PRAVILO DESNE ROKE</a:t>
            </a:r>
            <a:endParaRPr lang="sl-SI" sz="3200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3"/>
          <a:srcRect l="19186" t="15432" r="18104" b="16683"/>
          <a:stretch/>
        </p:blipFill>
        <p:spPr>
          <a:xfrm>
            <a:off x="3979739" y="3689019"/>
            <a:ext cx="5221947" cy="3178191"/>
          </a:xfrm>
          <a:prstGeom prst="rect">
            <a:avLst/>
          </a:prstGeom>
        </p:spPr>
      </p:pic>
      <p:sp>
        <p:nvSpPr>
          <p:cNvPr id="7" name="PoljeZBesedilom 6"/>
          <p:cNvSpPr txBox="1"/>
          <p:nvPr/>
        </p:nvSpPr>
        <p:spPr>
          <a:xfrm>
            <a:off x="4431322" y="3076109"/>
            <a:ext cx="4593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PRAVILO DESNEGA VIJAKA</a:t>
            </a:r>
            <a:endParaRPr lang="sl-SI" sz="3200" dirty="0"/>
          </a:p>
        </p:txBody>
      </p:sp>
      <p:sp>
        <p:nvSpPr>
          <p:cNvPr id="8" name="Pravokotnik 1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Magnetno polje tokovnega vodnika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88" y="1226633"/>
            <a:ext cx="3143250" cy="232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989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" y="-14"/>
            <a:ext cx="9201150" cy="6896862"/>
          </a:xfrm>
          <a:prstGeom prst="rect">
            <a:avLst/>
          </a:prstGeom>
        </p:spPr>
      </p:pic>
      <p:sp>
        <p:nvSpPr>
          <p:cNvPr id="4" name="Pravokotnik 2"/>
          <p:cNvSpPr/>
          <p:nvPr/>
        </p:nvSpPr>
        <p:spPr>
          <a:xfrm>
            <a:off x="-140677" y="2468565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dirty="0" err="1" smtClean="0">
                <a:ln w="3175">
                  <a:noFill/>
                </a:ln>
                <a:solidFill>
                  <a:srgbClr val="FFFF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Magnetno</a:t>
            </a:r>
            <a:r>
              <a:rPr lang="en-GB" sz="7200" b="1" dirty="0" smtClean="0">
                <a:ln w="3175">
                  <a:noFill/>
                </a:ln>
                <a:solidFill>
                  <a:srgbClr val="FFFF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7200" b="1" dirty="0" err="1" smtClean="0">
                <a:ln w="3175">
                  <a:noFill/>
                </a:ln>
                <a:solidFill>
                  <a:srgbClr val="FFFF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polje</a:t>
            </a:r>
            <a:endParaRPr lang="en-GB" sz="7200" b="1" dirty="0" smtClean="0">
              <a:ln w="3175">
                <a:noFill/>
              </a:ln>
              <a:solidFill>
                <a:srgbClr val="FFFF0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13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780" y="3585050"/>
            <a:ext cx="5334000" cy="30670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otnik 2"/>
              <p:cNvSpPr/>
              <p:nvPr/>
            </p:nvSpPr>
            <p:spPr>
              <a:xfrm>
                <a:off x="1523805" y="2180786"/>
                <a:ext cx="2679700" cy="1014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𝐁</m:t>
                      </m:r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 </m:t>
                      </m:r>
                      <m:sSub>
                        <m:sSubPr>
                          <m:ctrlPr>
                            <a:rPr lang="sl-SI" sz="32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3200" b="1" i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𝛍</m:t>
                          </m:r>
                        </m:e>
                        <m:sub>
                          <m:r>
                            <a:rPr lang="sl-SI" sz="32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𝟎</m:t>
                          </m:r>
                        </m:sub>
                      </m:sSub>
                      <m:f>
                        <m:fPr>
                          <m:ctrlPr>
                            <a:rPr lang="sl-SI" sz="32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32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𝐈</m:t>
                          </m:r>
                        </m:num>
                        <m:den>
                          <m:r>
                            <a:rPr lang="sl-SI" sz="32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𝟐</m:t>
                          </m:r>
                          <m:r>
                            <a:rPr lang="sl-SI" sz="32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𝛑</m:t>
                          </m:r>
                          <m:r>
                            <a:rPr lang="sl-SI" sz="32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𝐫</m:t>
                          </m:r>
                        </m:den>
                      </m:f>
                    </m:oMath>
                  </m:oMathPara>
                </a14:m>
                <a:endParaRPr lang="sl-SI" sz="3200" b="1" dirty="0" smtClean="0">
                  <a:ln w="3175">
                    <a:noFill/>
                  </a:ln>
                  <a:solidFill>
                    <a:srgbClr val="00B05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805" y="2180786"/>
                <a:ext cx="2679700" cy="10143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7"/>
              <p:cNvSpPr/>
              <p:nvPr/>
            </p:nvSpPr>
            <p:spPr>
              <a:xfrm>
                <a:off x="5431449" y="2047513"/>
                <a:ext cx="3078663" cy="12808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8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2800" b="1" i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𝛍</m:t>
                          </m:r>
                        </m:e>
                        <m:sub>
                          <m:r>
                            <a:rPr lang="sl-SI" sz="2800" b="1" i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𝟎</m:t>
                          </m:r>
                        </m:sub>
                      </m:sSub>
                      <m:r>
                        <a:rPr lang="sl-SI" sz="28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=</m:t>
                      </m:r>
                      <m:r>
                        <a:rPr lang="sl-SI" sz="28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𝟒</m:t>
                      </m:r>
                      <m:r>
                        <a:rPr lang="sl-SI" sz="28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𝛑</m:t>
                      </m:r>
                      <m:sSup>
                        <m:sSupPr>
                          <m:ctrlPr>
                            <a:rPr lang="sl-SI" sz="28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sSupPr>
                        <m:e>
                          <m:r>
                            <a:rPr lang="sl-SI" sz="28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 </m:t>
                          </m:r>
                          <m:r>
                            <a:rPr lang="sl-SI" sz="28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𝟏𝟎</m:t>
                          </m:r>
                        </m:e>
                        <m:sup>
                          <m:r>
                            <a:rPr lang="sl-SI" sz="28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−</m:t>
                          </m:r>
                          <m:r>
                            <a:rPr lang="sl-SI" sz="28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𝟕</m:t>
                          </m:r>
                        </m:sup>
                      </m:sSup>
                      <m:f>
                        <m:fPr>
                          <m:ctrlPr>
                            <a:rPr lang="sl-SI" sz="28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28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𝐕𝐬</m:t>
                          </m:r>
                        </m:num>
                        <m:den>
                          <m:r>
                            <a:rPr lang="sl-SI" sz="28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𝐀𝐦</m:t>
                          </m:r>
                        </m:den>
                      </m:f>
                    </m:oMath>
                  </m:oMathPara>
                </a14:m>
                <a:endParaRPr lang="sl-SI" sz="2800" b="1" dirty="0" smtClean="0">
                  <a:ln w="3175">
                    <a:noFill/>
                  </a:ln>
                  <a:solidFill>
                    <a:srgbClr val="00B050"/>
                  </a:solidFill>
                  <a:ea typeface="Cambria Math" panose="02040503050406030204" pitchFamily="18" charset="0"/>
                  <a:cs typeface="Verdana" pitchFamily="34" charset="0"/>
                </a:endParaRPr>
              </a:p>
              <a:p>
                <a:r>
                  <a:rPr lang="sl-SI" sz="2500" dirty="0" smtClean="0"/>
                  <a:t>indukcijska konstanta</a:t>
                </a:r>
                <a:endParaRPr lang="sl-SI" sz="2500" dirty="0"/>
              </a:p>
            </p:txBody>
          </p:sp>
        </mc:Choice>
        <mc:Fallback xmlns="">
          <p:sp>
            <p:nvSpPr>
              <p:cNvPr id="4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1449" y="2047513"/>
                <a:ext cx="3078663" cy="1280863"/>
              </a:xfrm>
              <a:prstGeom prst="rect">
                <a:avLst/>
              </a:prstGeom>
              <a:blipFill>
                <a:blip r:embed="rId4"/>
                <a:stretch>
                  <a:fillRect l="-3366" b="-1047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oljeZBesedilom 4"/>
          <p:cNvSpPr txBox="1"/>
          <p:nvPr/>
        </p:nvSpPr>
        <p:spPr>
          <a:xfrm>
            <a:off x="98913" y="1524293"/>
            <a:ext cx="6064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 smtClean="0"/>
              <a:t>GOSTOTA MAGNETNEGA POLJA:</a:t>
            </a:r>
            <a:endParaRPr lang="sl-SI" sz="2800" b="1" dirty="0"/>
          </a:p>
        </p:txBody>
      </p:sp>
      <p:sp>
        <p:nvSpPr>
          <p:cNvPr id="7" name="Pravokotnik 1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Magnetno polje tokovnega vodnika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00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13879"/>
            <a:ext cx="9144000" cy="11387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Primer I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Kolikšna je gostota magnetnega polja 45 cm od vodnika, po katerem teče tok 2,2 A?</a:t>
            </a:r>
          </a:p>
        </p:txBody>
      </p:sp>
      <p:sp>
        <p:nvSpPr>
          <p:cNvPr id="3" name="Pravokotnik 2"/>
          <p:cNvSpPr/>
          <p:nvPr/>
        </p:nvSpPr>
        <p:spPr>
          <a:xfrm>
            <a:off x="0" y="1740400"/>
            <a:ext cx="9144000" cy="11387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Primer II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Kolikšen tok teče po vodniku, če je 30 cm od vodnika gostota magnetnega polja 3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T?</a:t>
            </a:r>
            <a:endParaRPr lang="sl-SI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2"/>
          <p:cNvSpPr/>
          <p:nvPr/>
        </p:nvSpPr>
        <p:spPr>
          <a:xfrm>
            <a:off x="1" y="2879173"/>
            <a:ext cx="9144000" cy="11387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sl-SI" dirty="0">
                <a:ln w="3175">
                  <a:noFill/>
                </a:ln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~</a:t>
            </a:r>
            <a:r>
              <a:rPr lang="sl-SI" dirty="0" smtClean="0">
                <a:ln w="3175">
                  <a:noFill/>
                </a:ln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dodatek ~</a:t>
            </a:r>
            <a:endParaRPr lang="sl-SI" dirty="0">
              <a:ln w="3175">
                <a:noFill/>
              </a:ln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Koliko dela opravi pretečeni naboj v 2 minutah, če je v vodniku izmenična napetost z amplitudo 50 V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?</a:t>
            </a:r>
            <a:endParaRPr lang="sl-SI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Pravokotnik 2"/>
          <p:cNvSpPr/>
          <p:nvPr/>
        </p:nvSpPr>
        <p:spPr>
          <a:xfrm>
            <a:off x="0" y="4405694"/>
            <a:ext cx="9144000" cy="15234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Primer III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 vodniku se v 5 minutah pretoči 2 ∙ 10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22</a:t>
            </a:r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elektronov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. Izračunaj oddaljenost od vodnika, kjer je gostota magnetnega polja 4 T.</a:t>
            </a:r>
            <a:endParaRPr lang="sl-SI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30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7347"/>
            <a:ext cx="5029200" cy="363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Slika 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008322"/>
            <a:ext cx="3810000" cy="32766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ravokotnik 1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Magnetno polje tokovne zanke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3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Magnetno polje tuljave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Slika 2">
            <a:hlinkClick r:id="rId2" action="ppaction://hlinkfile"/>
          </p:cNvPr>
          <p:cNvPicPr>
            <a:picLocks noChangeAspect="1"/>
          </p:cNvPicPr>
          <p:nvPr/>
        </p:nvPicPr>
        <p:blipFill rotWithShape="1">
          <a:blip r:embed="rId3"/>
          <a:srcRect l="24761" t="16294" r="29502" b="18973"/>
          <a:stretch/>
        </p:blipFill>
        <p:spPr>
          <a:xfrm>
            <a:off x="1447772" y="1667797"/>
            <a:ext cx="6248456" cy="497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60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009" y="1223500"/>
            <a:ext cx="8179469" cy="5417009"/>
          </a:xfrm>
          <a:prstGeom prst="rect">
            <a:avLst/>
          </a:prstGeom>
        </p:spPr>
      </p:pic>
      <p:sp>
        <p:nvSpPr>
          <p:cNvPr id="4" name="Pravokotnik 3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Magnetno polje tuljave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74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639456" y="1977484"/>
            <a:ext cx="5397500" cy="4021872"/>
          </a:xfrm>
          <a:prstGeom prst="rect">
            <a:avLst/>
          </a:prstGeom>
        </p:spPr>
      </p:pic>
      <p:sp>
        <p:nvSpPr>
          <p:cNvPr id="6" name="Pravokotnik 2"/>
          <p:cNvSpPr/>
          <p:nvPr/>
        </p:nvSpPr>
        <p:spPr>
          <a:xfrm>
            <a:off x="3833446" y="1212325"/>
            <a:ext cx="531055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Če žico navijemo v dolgo ravno tuljavo, se znotraj tuljave vzpostavi homogeno magnetno polje (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2"/>
              <p:cNvSpPr/>
              <p:nvPr/>
            </p:nvSpPr>
            <p:spPr>
              <a:xfrm>
                <a:off x="5148873" y="5289415"/>
                <a:ext cx="2679700" cy="8872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sl-SI" sz="36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</a:rPr>
                      <m:t>𝐁</m:t>
                    </m:r>
                    <m:r>
                      <a:rPr lang="sl-SI" sz="36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</a:rPr>
                      <m:t>= </m:t>
                    </m:r>
                    <m:sSub>
                      <m:sSubPr>
                        <m:ctrlPr>
                          <a:rPr lang="sl-SI" sz="3600" b="1" i="1" smtClean="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</m:ctrlPr>
                      </m:sSubPr>
                      <m:e>
                        <m:r>
                          <a:rPr lang="sl-SI" sz="3600" b="1" i="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  <m:t>𝛍</m:t>
                        </m:r>
                      </m:e>
                      <m:sub>
                        <m:r>
                          <a:rPr lang="sl-SI" sz="3600" b="1" i="0" smtClean="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  <m:t>𝟎</m:t>
                        </m:r>
                      </m:sub>
                    </m:sSub>
                    <m:f>
                      <m:fPr>
                        <m:ctrlPr>
                          <a:rPr lang="sl-SI" sz="3600" b="1" i="1" smtClean="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</m:ctrlPr>
                      </m:fPr>
                      <m:num>
                        <m:r>
                          <a:rPr lang="sl-SI" sz="3600" b="1" i="0" smtClean="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  <m:t>𝐍</m:t>
                        </m:r>
                        <m:r>
                          <a:rPr lang="sl-SI" sz="3600" b="1" i="0" smtClean="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  <m:t> </m:t>
                        </m:r>
                      </m:num>
                      <m:den>
                        <m:r>
                          <a:rPr lang="sl-SI" sz="3600" b="1" i="0" smtClean="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  <m:t>𝐥</m:t>
                        </m:r>
                      </m:den>
                    </m:f>
                  </m:oMath>
                </a14:m>
                <a:r>
                  <a:rPr lang="sl-SI" sz="3200" b="1" dirty="0" smtClean="0">
                    <a:ln w="3175">
                      <a:noFill/>
                    </a:ln>
                    <a:solidFill>
                      <a:srgbClr val="00B050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I</a:t>
                </a:r>
              </a:p>
            </p:txBody>
          </p:sp>
        </mc:Choice>
        <mc:Fallback xmlns="">
          <p:sp>
            <p:nvSpPr>
              <p:cNvPr id="7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873" y="5289415"/>
                <a:ext cx="2679700" cy="887294"/>
              </a:xfrm>
              <a:prstGeom prst="rect">
                <a:avLst/>
              </a:prstGeom>
              <a:blipFill>
                <a:blip r:embed="rId4"/>
                <a:stretch>
                  <a:fillRect b="-551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/>
          <p:cNvCxnSpPr/>
          <p:nvPr/>
        </p:nvCxnSpPr>
        <p:spPr>
          <a:xfrm>
            <a:off x="2870200" y="2611307"/>
            <a:ext cx="0" cy="2566659"/>
          </a:xfrm>
          <a:prstGeom prst="line">
            <a:avLst/>
          </a:prstGeom>
          <a:ln w="19050">
            <a:solidFill>
              <a:srgbClr val="00B05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ravokotnik 2"/>
          <p:cNvSpPr/>
          <p:nvPr/>
        </p:nvSpPr>
        <p:spPr>
          <a:xfrm>
            <a:off x="1098550" y="2843541"/>
            <a:ext cx="6985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</a:t>
            </a:r>
            <a:endParaRPr lang="sl-SI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" name="Pravokotnik 2"/>
          <p:cNvSpPr/>
          <p:nvPr/>
        </p:nvSpPr>
        <p:spPr>
          <a:xfrm>
            <a:off x="2749550" y="3417581"/>
            <a:ext cx="6985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N/l</a:t>
            </a:r>
          </a:p>
        </p:txBody>
      </p:sp>
      <p:sp>
        <p:nvSpPr>
          <p:cNvPr id="22" name="Pravokotnik 2"/>
          <p:cNvSpPr/>
          <p:nvPr/>
        </p:nvSpPr>
        <p:spPr>
          <a:xfrm>
            <a:off x="4005509" y="3082068"/>
            <a:ext cx="5200649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Gostota magnetnega polja (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 je odvisna od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števila ovojev na dani dolžini tuljave (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N/l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 in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električnega toka (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p:sp>
        <p:nvSpPr>
          <p:cNvPr id="9" name="Pravokotnik 2"/>
          <p:cNvSpPr/>
          <p:nvPr/>
        </p:nvSpPr>
        <p:spPr>
          <a:xfrm>
            <a:off x="1696699" y="1589552"/>
            <a:ext cx="7251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</a:p>
        </p:txBody>
      </p:sp>
      <p:sp>
        <p:nvSpPr>
          <p:cNvPr id="10" name="Pravokotnik 2"/>
          <p:cNvSpPr/>
          <p:nvPr/>
        </p:nvSpPr>
        <p:spPr>
          <a:xfrm>
            <a:off x="1696699" y="5733062"/>
            <a:ext cx="7251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endParaRPr lang="sl-SI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Pravokotnik 1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Magnetno polje tuljave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35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21" grpId="0"/>
      <p:bldP spid="22" grpId="0"/>
      <p:bldP spid="9" grpId="0"/>
      <p:bldP spid="10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588" y="1610458"/>
            <a:ext cx="7620000" cy="4762500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3115993" y="1885071"/>
            <a:ext cx="289794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pravilo desne roke</a:t>
            </a:r>
            <a:endParaRPr lang="sl-SI" sz="2800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3573194" y="5430129"/>
            <a:ext cx="2440744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magnetna silnica</a:t>
            </a:r>
            <a:endParaRPr lang="sl-SI" sz="3200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6499274" y="5430129"/>
            <a:ext cx="234227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I </a:t>
            </a:r>
          </a:p>
          <a:p>
            <a:r>
              <a:rPr lang="sl-SI" sz="3200" dirty="0" smtClean="0"/>
              <a:t>električni tok</a:t>
            </a:r>
            <a:endParaRPr lang="sl-SI" sz="3200" dirty="0"/>
          </a:p>
        </p:txBody>
      </p:sp>
      <p:sp>
        <p:nvSpPr>
          <p:cNvPr id="8" name="Pravokotnik 1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Magnetno polje tuljave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08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l="29266" t="20585" r="32209" b="14722"/>
          <a:stretch/>
        </p:blipFill>
        <p:spPr bwMode="auto">
          <a:xfrm>
            <a:off x="1000475" y="1523114"/>
            <a:ext cx="5012546" cy="47324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/>
          <a:srcRect l="49275" t="16334" r="20147" b="15781"/>
          <a:stretch/>
        </p:blipFill>
        <p:spPr>
          <a:xfrm>
            <a:off x="6013021" y="2307944"/>
            <a:ext cx="2546252" cy="3178191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5289452" y="1523114"/>
            <a:ext cx="1603717" cy="1569660"/>
          </a:xfrm>
          <a:prstGeom prst="rect">
            <a:avLst/>
          </a:prstGeom>
          <a:solidFill>
            <a:srgbClr val="A2F69C"/>
          </a:solidFill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Pravilo desnega vijaka</a:t>
            </a:r>
            <a:endParaRPr lang="sl-SI" sz="3200" dirty="0"/>
          </a:p>
        </p:txBody>
      </p:sp>
      <p:sp>
        <p:nvSpPr>
          <p:cNvPr id="7" name="Pravokotnik 1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Magnetno polje tuljave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90323" y="2827476"/>
            <a:ext cx="1924241" cy="1864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864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67803"/>
            <a:ext cx="9144000" cy="15234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Primer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Izračunaj dolžino tuljave z 200 ovoji, po kateri teče tok 10 mA, če se v njej vzpostavi magnetno polje z gostoto 2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T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9397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579" y="2035628"/>
            <a:ext cx="7286244" cy="4096512"/>
          </a:xfrm>
          <a:prstGeom prst="rect">
            <a:avLst/>
          </a:prstGeom>
        </p:spPr>
      </p:pic>
      <p:sp>
        <p:nvSpPr>
          <p:cNvPr id="3" name="Pravokotnik 1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Magnetna sila na električne delce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01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0"/>
          <a:stretch/>
        </p:blipFill>
        <p:spPr>
          <a:xfrm>
            <a:off x="0" y="492369"/>
            <a:ext cx="9133482" cy="592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2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4464441" y="1078496"/>
            <a:ext cx="383539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Magnetna sila deluje na vse naelektrene gibajoče delce.</a:t>
            </a:r>
          </a:p>
        </p:txBody>
      </p:sp>
      <p:pic>
        <p:nvPicPr>
          <p:cNvPr id="1026" name="Picture 2" descr="http://www2.nauk.si/files/901/sile_delec_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21" y="1078496"/>
            <a:ext cx="3444875" cy="526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otnik 2"/>
              <p:cNvSpPr/>
              <p:nvPr/>
            </p:nvSpPr>
            <p:spPr>
              <a:xfrm>
                <a:off x="5042291" y="2705398"/>
                <a:ext cx="2679700" cy="644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⃑"/>
                          <m:ctrlPr>
                            <a:rPr lang="sl-SI" sz="32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accPr>
                        <m:e>
                          <m:r>
                            <a:rPr lang="en-GB" sz="32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𝐅</m:t>
                          </m:r>
                        </m:e>
                      </m:acc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en-GB" sz="32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𝐞</m:t>
                      </m:r>
                      <m:acc>
                        <m:accPr>
                          <m:chr m:val="⃑"/>
                          <m:ctrlPr>
                            <a:rPr lang="sl-SI" sz="32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accPr>
                        <m:e>
                          <m:r>
                            <a:rPr lang="en-GB" sz="32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𝐯</m:t>
                          </m:r>
                        </m:e>
                      </m:acc>
                      <m:r>
                        <a:rPr lang="en-GB" sz="32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×</m:t>
                      </m:r>
                      <m:acc>
                        <m:accPr>
                          <m:chr m:val="⃑"/>
                          <m:ctrlPr>
                            <a:rPr lang="sl-SI" sz="32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accPr>
                        <m:e>
                          <m:r>
                            <a:rPr lang="en-GB" sz="32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𝐁</m:t>
                          </m:r>
                        </m:e>
                      </m:acc>
                    </m:oMath>
                  </m:oMathPara>
                </a14:m>
                <a:endParaRPr lang="sl-SI" sz="3200" b="1" dirty="0" smtClean="0">
                  <a:ln w="3175">
                    <a:noFill/>
                  </a:ln>
                  <a:solidFill>
                    <a:srgbClr val="00B05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4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2291" y="2705398"/>
                <a:ext cx="2679700" cy="6446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2"/>
          <p:cNvSpPr/>
          <p:nvPr/>
        </p:nvSpPr>
        <p:spPr>
          <a:xfrm>
            <a:off x="4191489" y="3505966"/>
            <a:ext cx="477520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 vektorskem produktu je zapisana smer in velikost magnetne sile na električne delce.</a:t>
            </a:r>
          </a:p>
        </p:txBody>
      </p:sp>
      <p:sp>
        <p:nvSpPr>
          <p:cNvPr id="6" name="Pravokotnik 1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Magnetna sila na električne delce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Pravokotnik 2"/>
              <p:cNvSpPr/>
              <p:nvPr/>
            </p:nvSpPr>
            <p:spPr>
              <a:xfrm>
                <a:off x="5436186" y="5717097"/>
                <a:ext cx="26797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3200" b="1" dirty="0" smtClean="0">
                    <a:ln w="3175">
                      <a:noFill/>
                    </a:ln>
                    <a:solidFill>
                      <a:srgbClr val="00B050"/>
                    </a:solidFill>
                    <a:ea typeface="Verdana" pitchFamily="34" charset="0"/>
                    <a:cs typeface="Verdana" pitchFamily="34" charset="0"/>
                  </a:rPr>
                  <a:t>F</a:t>
                </a:r>
                <a14:m>
                  <m:oMath xmlns:m="http://schemas.openxmlformats.org/officeDocument/2006/math">
                    <m:r>
                      <a:rPr lang="sl-SI" sz="32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</a:rPr>
                      <m:t>=</m:t>
                    </m:r>
                    <m:r>
                      <a:rPr lang="en-GB" sz="32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</a:rPr>
                      <m:t>𝐞</m:t>
                    </m:r>
                    <m:r>
                      <a:rPr lang="sl-SI" sz="32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</a:rPr>
                      <m:t>𝐯𝐁</m:t>
                    </m:r>
                    <m:r>
                      <a:rPr lang="sl-SI" sz="32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</a:rPr>
                      <m:t> </m:t>
                    </m:r>
                    <m:r>
                      <a:rPr lang="sl-SI" sz="32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</a:rPr>
                      <m:t>𝐬𝐢𝐧</m:t>
                    </m:r>
                    <m:r>
                      <a:rPr lang="sl-SI" sz="3200" b="1" i="1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𝛂</m:t>
                    </m:r>
                  </m:oMath>
                </a14:m>
                <a:endParaRPr lang="sl-SI" sz="3200" b="1" dirty="0" smtClean="0">
                  <a:ln w="3175">
                    <a:noFill/>
                  </a:ln>
                  <a:solidFill>
                    <a:srgbClr val="00B05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9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186" y="5717097"/>
                <a:ext cx="2679700" cy="584775"/>
              </a:xfrm>
              <a:prstGeom prst="rect">
                <a:avLst/>
              </a:prstGeom>
              <a:blipFill>
                <a:blip r:embed="rId5"/>
                <a:stretch>
                  <a:fillRect l="-1367" t="-12500" b="-3437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oljeZBesedilom 7"/>
          <p:cNvSpPr txBox="1"/>
          <p:nvPr/>
        </p:nvSpPr>
        <p:spPr>
          <a:xfrm>
            <a:off x="4464441" y="5137182"/>
            <a:ext cx="38353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Velikost sile na električni delec: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3347982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9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1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Magnetna sila na električne delce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otnik 2"/>
              <p:cNvSpPr/>
              <p:nvPr/>
            </p:nvSpPr>
            <p:spPr>
              <a:xfrm>
                <a:off x="4621580" y="3575514"/>
                <a:ext cx="3995130" cy="28321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solidFill>
                      <a:srgbClr val="0070C0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Pravilo desnega vijaka</a:t>
                </a:r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: če smer hitrosti </a:t>
                </a:r>
                <a:r>
                  <a:rPr lang="sl-SI" sz="2500" dirty="0" smtClean="0">
                    <a:ln w="3175">
                      <a:noFill/>
                    </a:ln>
                    <a:solidFill>
                      <a:srgbClr val="FF0000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pozitivnega</a:t>
                </a:r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delca </a:t>
                </a: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GB" sz="2500" b="1" i="1" smtClean="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Verdana" pitchFamily="34" charset="0"/>
                            <a:cs typeface="Verdana" pitchFamily="34" charset="0"/>
                          </a:rPr>
                        </m:ctrlPr>
                      </m:accPr>
                      <m:e>
                        <m:r>
                          <a:rPr lang="sl-SI" sz="2500" b="1" i="0" smtClean="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Verdana" pitchFamily="34" charset="0"/>
                            <a:cs typeface="Verdana" pitchFamily="34" charset="0"/>
                          </a:rPr>
                          <m:t>𝐯</m:t>
                        </m:r>
                      </m:e>
                    </m:acc>
                  </m:oMath>
                </a14:m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zasukamo v smer polja </a:t>
                </a: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GB" sz="2500" b="1" i="1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Verdana" pitchFamily="34" charset="0"/>
                            <a:cs typeface="Verdana" pitchFamily="34" charset="0"/>
                          </a:rPr>
                        </m:ctrlPr>
                      </m:accPr>
                      <m:e>
                        <m:r>
                          <a:rPr lang="sl-SI" sz="2500" b="1" i="0" smtClean="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Verdana" pitchFamily="34" charset="0"/>
                            <a:cs typeface="Verdana" pitchFamily="34" charset="0"/>
                          </a:rPr>
                          <m:t>𝐁</m:t>
                        </m:r>
                      </m:e>
                    </m:acc>
                  </m:oMath>
                </a14:m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, bo sila </a:t>
                </a: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GB" sz="2500" b="1" i="1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Verdana" pitchFamily="34" charset="0"/>
                            <a:cs typeface="Verdana" pitchFamily="34" charset="0"/>
                          </a:rPr>
                        </m:ctrlPr>
                      </m:accPr>
                      <m:e>
                        <m:r>
                          <a:rPr lang="sl-SI" sz="2500" b="1" i="0" smtClean="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Verdana" pitchFamily="34" charset="0"/>
                            <a:cs typeface="Verdana" pitchFamily="34" charset="0"/>
                          </a:rPr>
                          <m:t>𝐅</m:t>
                        </m:r>
                      </m:e>
                    </m:acc>
                  </m:oMath>
                </a14:m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delovala v smeri gibanja desnega vijaka.</a:t>
                </a:r>
              </a:p>
            </p:txBody>
          </p:sp>
        </mc:Choice>
        <mc:Fallback xmlns="">
          <p:sp>
            <p:nvSpPr>
              <p:cNvPr id="4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1580" y="3575514"/>
                <a:ext cx="3995130" cy="2832122"/>
              </a:xfrm>
              <a:prstGeom prst="rect">
                <a:avLst/>
              </a:prstGeom>
              <a:blipFill>
                <a:blip r:embed="rId2"/>
                <a:stretch>
                  <a:fillRect l="-1372" t="-1724" r="-3963" b="-431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ravokotnik 2"/>
              <p:cNvSpPr/>
              <p:nvPr/>
            </p:nvSpPr>
            <p:spPr>
              <a:xfrm>
                <a:off x="3903737" y="1582705"/>
                <a:ext cx="5331655" cy="17247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solidFill>
                      <a:srgbClr val="0070C0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Pravilo desne roke</a:t>
                </a:r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:</a:t>
                </a:r>
              </a:p>
              <a:p>
                <a:pPr algn="ctr"/>
                <a:r>
                  <a:rPr lang="sl-SI" sz="2500" dirty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palec -</a:t>
                </a: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GB" sz="2500" b="1" i="1" smtClean="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Verdana" pitchFamily="34" charset="0"/>
                            <a:cs typeface="Verdana" pitchFamily="34" charset="0"/>
                          </a:rPr>
                        </m:ctrlPr>
                      </m:accPr>
                      <m:e>
                        <m:r>
                          <a:rPr lang="sl-SI" sz="2500" b="1" i="1" smtClean="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Verdana" pitchFamily="34" charset="0"/>
                            <a:cs typeface="Verdana" pitchFamily="34" charset="0"/>
                          </a:rPr>
                          <m:t> </m:t>
                        </m:r>
                        <m:r>
                          <a:rPr lang="sl-SI" sz="2500" b="1" i="0" smtClean="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Verdana" pitchFamily="34" charset="0"/>
                            <a:cs typeface="Verdana" pitchFamily="34" charset="0"/>
                          </a:rPr>
                          <m:t>𝐯</m:t>
                        </m:r>
                      </m:e>
                    </m:acc>
                  </m:oMath>
                </a14:m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</a:p>
              <a:p>
                <a:pPr algn="ctr"/>
                <a:r>
                  <a:rPr lang="sl-SI" sz="2500" dirty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kazalec - </a:t>
                </a: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GB" sz="2500" b="1" i="1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Verdana" pitchFamily="34" charset="0"/>
                            <a:cs typeface="Verdana" pitchFamily="34" charset="0"/>
                          </a:rPr>
                        </m:ctrlPr>
                      </m:accPr>
                      <m:e>
                        <m:r>
                          <a:rPr lang="sl-SI" sz="2500" b="1" i="0" smtClean="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Verdana" pitchFamily="34" charset="0"/>
                            <a:cs typeface="Verdana" pitchFamily="34" charset="0"/>
                          </a:rPr>
                          <m:t>𝐁</m:t>
                        </m:r>
                      </m:e>
                    </m:acc>
                  </m:oMath>
                </a14:m>
                <a:r>
                  <a:rPr lang="sl-SI" sz="2500" b="1" i="1" dirty="0" smtClean="0">
                    <a:ln w="3175">
                      <a:noFill/>
                    </a:ln>
                    <a:solidFill>
                      <a:srgbClr val="00B050"/>
                    </a:solidFill>
                    <a:latin typeface="Cambria Math" panose="02040503050406030204" pitchFamily="18" charset="0"/>
                    <a:ea typeface="Verdana" pitchFamily="34" charset="0"/>
                    <a:cs typeface="Verdana" pitchFamily="34" charset="0"/>
                  </a:rPr>
                  <a:t> </a:t>
                </a:r>
              </a:p>
              <a:p>
                <a:pPr algn="ctr"/>
                <a:r>
                  <a:rPr lang="sl-SI" sz="2500" dirty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sredinec </a:t>
                </a:r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- </a:t>
                </a: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GB" sz="2500" b="1" i="1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Verdana" pitchFamily="34" charset="0"/>
                            <a:cs typeface="Verdana" pitchFamily="34" charset="0"/>
                          </a:rPr>
                        </m:ctrlPr>
                      </m:accPr>
                      <m:e>
                        <m:r>
                          <a:rPr lang="sl-SI" sz="2500" b="1" i="0" smtClean="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Verdana" pitchFamily="34" charset="0"/>
                            <a:cs typeface="Verdana" pitchFamily="34" charset="0"/>
                          </a:rPr>
                          <m:t>𝐅</m:t>
                        </m:r>
                      </m:e>
                    </m:acc>
                  </m:oMath>
                </a14:m>
                <a:endParaRPr lang="sl-SI" sz="2500" dirty="0" smtClean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8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3737" y="1582705"/>
                <a:ext cx="5331655" cy="1724703"/>
              </a:xfrm>
              <a:prstGeom prst="rect">
                <a:avLst/>
              </a:prstGeom>
              <a:blipFill>
                <a:blip r:embed="rId3"/>
                <a:stretch>
                  <a:fillRect t="-2827" b="-742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PoljeZBesedilom 9"/>
          <p:cNvSpPr txBox="1"/>
          <p:nvPr/>
        </p:nvSpPr>
        <p:spPr>
          <a:xfrm>
            <a:off x="218392" y="998925"/>
            <a:ext cx="4403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Smer sile na električni delec:</a:t>
            </a:r>
            <a:endParaRPr lang="sl-SI" sz="2800" dirty="0"/>
          </a:p>
        </p:txBody>
      </p:sp>
      <p:pic>
        <p:nvPicPr>
          <p:cNvPr id="11" name="Picture 79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0" t="2185" r="32741" b="5499"/>
          <a:stretch/>
        </p:blipFill>
        <p:spPr bwMode="auto">
          <a:xfrm>
            <a:off x="1024070" y="1718571"/>
            <a:ext cx="2315590" cy="39906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1380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2"/>
          <p:cNvSpPr/>
          <p:nvPr/>
        </p:nvSpPr>
        <p:spPr>
          <a:xfrm>
            <a:off x="0" y="110840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merjenje mase naelektrenih delcev (npr. ionov)</a:t>
            </a:r>
          </a:p>
        </p:txBody>
      </p:sp>
      <p:sp>
        <p:nvSpPr>
          <p:cNvPr id="5" name="Pravokotnik 1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Masni spektrometer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209" y="1899760"/>
            <a:ext cx="5791581" cy="443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280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Katodna cev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948839"/>
            <a:ext cx="8572500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565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-175846" y="240953"/>
            <a:ext cx="94956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Določitev vrste delcev pri radioaktivnih </a:t>
            </a:r>
          </a:p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razpadih (</a:t>
            </a:r>
            <a:r>
              <a:rPr lang="el-GR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α</a:t>
            </a:r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, </a:t>
            </a:r>
            <a:r>
              <a:rPr lang="el-GR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β</a:t>
            </a:r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in </a:t>
            </a:r>
            <a:r>
              <a:rPr lang="el-GR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γ</a:t>
            </a:r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)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Slika 2" descr="Picture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182"/>
          <a:stretch/>
        </p:blipFill>
        <p:spPr bwMode="auto">
          <a:xfrm>
            <a:off x="2573076" y="2842332"/>
            <a:ext cx="3997848" cy="28056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0629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l="42129" t="16449" r="13136" b="7948"/>
          <a:stretch/>
        </p:blipFill>
        <p:spPr bwMode="auto">
          <a:xfrm>
            <a:off x="189008" y="756065"/>
            <a:ext cx="5820538" cy="55305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-175846" y="240953"/>
            <a:ext cx="9495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Hallova napetost - merjenje B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5908431" y="1496934"/>
            <a:ext cx="3010486" cy="4241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Hallov generator je izvor električne napetosti, katerega ločevanje naboja temelji na </a:t>
            </a:r>
            <a:r>
              <a:rPr lang="sl-SI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magnetni sili na elektrone električnega toka.</a:t>
            </a:r>
            <a:endParaRPr lang="sl-SI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91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67803"/>
            <a:ext cx="9144000" cy="30623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Primer</a:t>
            </a:r>
          </a:p>
          <a:p>
            <a:r>
              <a:rPr lang="sl-SI" sz="2500" dirty="0">
                <a:latin typeface="Verdana" panose="020B0604030504040204" pitchFamily="34" charset="0"/>
                <a:ea typeface="Verdana" panose="020B0604030504040204" pitchFamily="34" charset="0"/>
              </a:rPr>
              <a:t>Curek elektronov usmerimo vzdolž silnic homogenega magnetnega polja. Katera trditev je pravilna</a:t>
            </a:r>
            <a:r>
              <a:rPr lang="sl-SI" sz="2500" dirty="0" smtClean="0"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</a:p>
          <a:p>
            <a:endParaRPr lang="sl-SI" sz="25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sl-SI" sz="2500" dirty="0">
                <a:latin typeface="Verdana" panose="020B0604030504040204" pitchFamily="34" charset="0"/>
                <a:ea typeface="Verdana" panose="020B0604030504040204" pitchFamily="34" charset="0"/>
              </a:rPr>
              <a:t>A   Curek se odkloni </a:t>
            </a:r>
            <a:r>
              <a:rPr lang="sl-SI" sz="2500" dirty="0" smtClean="0">
                <a:latin typeface="Verdana" panose="020B0604030504040204" pitchFamily="34" charset="0"/>
                <a:ea typeface="Verdana" panose="020B0604030504040204" pitchFamily="34" charset="0"/>
              </a:rPr>
              <a:t>navzdol.</a:t>
            </a:r>
          </a:p>
          <a:p>
            <a:r>
              <a:rPr lang="sl-SI" sz="2500" dirty="0">
                <a:latin typeface="Verdana" panose="020B0604030504040204" pitchFamily="34" charset="0"/>
                <a:ea typeface="Verdana" panose="020B0604030504040204" pitchFamily="34" charset="0"/>
              </a:rPr>
              <a:t>B   Curek se odkloni navzgor. </a:t>
            </a:r>
            <a:endParaRPr lang="sl-SI" sz="25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sl-SI" sz="2500" dirty="0">
                <a:latin typeface="Verdana" panose="020B0604030504040204" pitchFamily="34" charset="0"/>
                <a:ea typeface="Verdana" panose="020B0604030504040204" pitchFamily="34" charset="0"/>
              </a:rPr>
              <a:t>C   Curek se ne odkloni</a:t>
            </a:r>
            <a:r>
              <a:rPr lang="sl-SI" sz="2500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r>
              <a:rPr lang="sl-SI" sz="2500" dirty="0">
                <a:latin typeface="Verdana" panose="020B0604030504040204" pitchFamily="34" charset="0"/>
                <a:ea typeface="Verdana" panose="020B0604030504040204" pitchFamily="34" charset="0"/>
              </a:rPr>
              <a:t>D   Hitrost elektronov se </a:t>
            </a:r>
            <a:r>
              <a:rPr lang="sl-SI" sz="2500" dirty="0" smtClean="0">
                <a:latin typeface="Verdana" panose="020B0604030504040204" pitchFamily="34" charset="0"/>
                <a:ea typeface="Verdana" panose="020B0604030504040204" pitchFamily="34" charset="0"/>
              </a:rPr>
              <a:t>poveča.</a:t>
            </a:r>
            <a:endParaRPr lang="sl-SI" sz="25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67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122737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ila na tokovni vodnik je posledica magnetne sile na elektrone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Slika 3"/>
          <p:cNvPicPr/>
          <p:nvPr/>
        </p:nvPicPr>
        <p:blipFill rotWithShape="1">
          <a:blip r:embed="rId2"/>
          <a:srcRect l="29704" t="12410" r="30157" b="5233"/>
          <a:stretch/>
        </p:blipFill>
        <p:spPr bwMode="auto">
          <a:xfrm>
            <a:off x="262252" y="1518333"/>
            <a:ext cx="4021360" cy="46389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Slika 5"/>
          <p:cNvPicPr/>
          <p:nvPr/>
        </p:nvPicPr>
        <p:blipFill rotWithShape="1">
          <a:blip r:embed="rId3"/>
          <a:srcRect l="26638" t="12034" r="26533" b="20088"/>
          <a:stretch/>
        </p:blipFill>
        <p:spPr bwMode="auto">
          <a:xfrm>
            <a:off x="4572000" y="1372439"/>
            <a:ext cx="4265094" cy="34757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Pravokotnik 6"/>
          <p:cNvSpPr/>
          <p:nvPr/>
        </p:nvSpPr>
        <p:spPr>
          <a:xfrm>
            <a:off x="3995224" y="5082266"/>
            <a:ext cx="51487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Tudi če nabiti delci potujejo skozi magnetno polje po vodniku, bo nanje delovala magnetna sila.</a:t>
            </a:r>
          </a:p>
        </p:txBody>
      </p:sp>
    </p:spTree>
    <p:extLst>
      <p:ext uri="{BB962C8B-B14F-4D97-AF65-F5344CB8AC3E}">
        <p14:creationId xmlns:p14="http://schemas.microsoft.com/office/powerpoint/2010/main" val="2760757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 descr="Rezultat iskanja slik za pravilo desne rok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667" y="3791572"/>
            <a:ext cx="2111534" cy="213647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ravokotnik 3"/>
          <p:cNvSpPr/>
          <p:nvPr/>
        </p:nvSpPr>
        <p:spPr>
          <a:xfrm>
            <a:off x="-175800" y="604076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ila na tokovni vodnik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16" y="1927546"/>
            <a:ext cx="3019425" cy="4000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avokotnik 2"/>
              <p:cNvSpPr/>
              <p:nvPr/>
            </p:nvSpPr>
            <p:spPr>
              <a:xfrm>
                <a:off x="5167884" y="1269481"/>
                <a:ext cx="2679700" cy="6580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⃑"/>
                          <m:ctrlPr>
                            <a:rPr lang="sl-SI" sz="32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accPr>
                        <m:e>
                          <m:r>
                            <a:rPr lang="en-GB" sz="32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𝐅</m:t>
                          </m:r>
                        </m:e>
                      </m:acc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𝐈</m:t>
                      </m:r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 </m:t>
                      </m:r>
                      <m:acc>
                        <m:accPr>
                          <m:chr m:val="⃑"/>
                          <m:ctrlPr>
                            <a:rPr lang="sl-SI" sz="32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accPr>
                        <m:e>
                          <m:r>
                            <a:rPr lang="sl-SI" sz="32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𝐥</m:t>
                          </m:r>
                        </m:e>
                      </m:acc>
                      <m:r>
                        <a:rPr lang="en-GB" sz="32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×</m:t>
                      </m:r>
                      <m:acc>
                        <m:accPr>
                          <m:chr m:val="⃑"/>
                          <m:ctrlPr>
                            <a:rPr lang="sl-SI" sz="32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accPr>
                        <m:e>
                          <m:r>
                            <a:rPr lang="en-GB" sz="32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𝐁</m:t>
                          </m:r>
                        </m:e>
                      </m:acc>
                    </m:oMath>
                  </m:oMathPara>
                </a14:m>
                <a:endParaRPr lang="sl-SI" sz="3200" b="1" dirty="0" smtClean="0">
                  <a:ln w="3175">
                    <a:noFill/>
                  </a:ln>
                  <a:solidFill>
                    <a:srgbClr val="00B05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6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7884" y="1269481"/>
                <a:ext cx="2679700" cy="6580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oljeZBesedilom 6"/>
          <p:cNvSpPr txBox="1"/>
          <p:nvPr/>
        </p:nvSpPr>
        <p:spPr>
          <a:xfrm>
            <a:off x="4396200" y="1928641"/>
            <a:ext cx="47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Velikost sile na tokovni vodnik:</a:t>
            </a:r>
            <a:endParaRPr lang="sl-SI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Pravokotnik 2"/>
              <p:cNvSpPr/>
              <p:nvPr/>
            </p:nvSpPr>
            <p:spPr>
              <a:xfrm>
                <a:off x="5167884" y="2405725"/>
                <a:ext cx="26797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3200" b="1" dirty="0" smtClean="0">
                    <a:ln w="3175">
                      <a:noFill/>
                    </a:ln>
                    <a:solidFill>
                      <a:srgbClr val="00B050"/>
                    </a:solidFill>
                    <a:ea typeface="Verdana" pitchFamily="34" charset="0"/>
                    <a:cs typeface="Verdana" pitchFamily="34" charset="0"/>
                  </a:rPr>
                  <a:t>F</a:t>
                </a:r>
                <a14:m>
                  <m:oMath xmlns:m="http://schemas.openxmlformats.org/officeDocument/2006/math">
                    <m:r>
                      <a:rPr lang="sl-SI" sz="32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</a:rPr>
                      <m:t>=</m:t>
                    </m:r>
                    <m:r>
                      <a:rPr lang="sl-SI" sz="32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</a:rPr>
                      <m:t>𝐈</m:t>
                    </m:r>
                    <m:r>
                      <a:rPr lang="sl-SI" sz="32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</a:rPr>
                      <m:t> </m:t>
                    </m:r>
                    <m:r>
                      <a:rPr lang="sl-SI" sz="32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</a:rPr>
                      <m:t>𝐥</m:t>
                    </m:r>
                    <m:r>
                      <a:rPr lang="sl-SI" sz="32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</a:rPr>
                      <m:t> </m:t>
                    </m:r>
                    <m:r>
                      <a:rPr lang="sl-SI" sz="32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</a:rPr>
                      <m:t>𝐁</m:t>
                    </m:r>
                    <m:r>
                      <a:rPr lang="sl-SI" sz="32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</a:rPr>
                      <m:t> </m:t>
                    </m:r>
                    <m:r>
                      <a:rPr lang="sl-SI" sz="32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</a:rPr>
                      <m:t>𝐬𝐢𝐧</m:t>
                    </m:r>
                    <m:r>
                      <a:rPr lang="sl-SI" sz="3200" b="1" i="1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𝛂</m:t>
                    </m:r>
                  </m:oMath>
                </a14:m>
                <a:endParaRPr lang="sl-SI" sz="3200" b="1" dirty="0" smtClean="0">
                  <a:ln w="3175">
                    <a:noFill/>
                  </a:ln>
                  <a:solidFill>
                    <a:srgbClr val="00B05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8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7884" y="2405725"/>
                <a:ext cx="2679700" cy="584775"/>
              </a:xfrm>
              <a:prstGeom prst="rect">
                <a:avLst/>
              </a:prstGeom>
              <a:blipFill>
                <a:blip r:embed="rId5"/>
                <a:stretch>
                  <a:fillRect l="-1595" t="-12500" b="-3437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oljeZBesedilom 8"/>
          <p:cNvSpPr txBox="1"/>
          <p:nvPr/>
        </p:nvSpPr>
        <p:spPr>
          <a:xfrm>
            <a:off x="4396200" y="3127547"/>
            <a:ext cx="47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Smer sile na tokovni vodnik: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365558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l="8376" t="32013" r="33633" b="27740"/>
          <a:stretch/>
        </p:blipFill>
        <p:spPr bwMode="auto">
          <a:xfrm>
            <a:off x="722026" y="2411730"/>
            <a:ext cx="7545296" cy="29441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-175800" y="604076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ila na tokovni vodnik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10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značba mesta vseb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87"/>
          <a:stretch/>
        </p:blipFill>
        <p:spPr>
          <a:xfrm>
            <a:off x="-28477" y="140670"/>
            <a:ext cx="9172477" cy="655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92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l="51622" t="15560" r="9386" b="33976"/>
          <a:stretch/>
        </p:blipFill>
        <p:spPr bwMode="auto">
          <a:xfrm>
            <a:off x="1240355" y="1556983"/>
            <a:ext cx="7102631" cy="51681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-175800" y="604076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ila na tokovni vodnik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75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-1" y="496575"/>
            <a:ext cx="8932985" cy="15234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Primer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Kolikšna je magnetna sila na vodnik, ki ga vstavimo v magnetno polje gostote 0,60µT, ko skozenj teče tok 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2,0 A?</a:t>
            </a:r>
          </a:p>
        </p:txBody>
      </p:sp>
    </p:spTree>
    <p:extLst>
      <p:ext uri="{BB962C8B-B14F-4D97-AF65-F5344CB8AC3E}">
        <p14:creationId xmlns:p14="http://schemas.microsoft.com/office/powerpoint/2010/main" val="808345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avokotnik 2"/>
          <p:cNvSpPr/>
          <p:nvPr/>
        </p:nvSpPr>
        <p:spPr>
          <a:xfrm>
            <a:off x="0" y="636937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Med dvema vodnikoma, po katerih teče tok v isti smeri, deluje privlačna magnetna sila (</a:t>
            </a:r>
            <a:r>
              <a:rPr lang="sl-SI" sz="2500" dirty="0" err="1" smtClean="0">
                <a:ln w="3175">
                  <a:noFill/>
                </a:ln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def</a:t>
            </a:r>
            <a:r>
              <a:rPr lang="sl-SI" sz="2500" dirty="0" smtClean="0">
                <a:ln w="3175">
                  <a:noFill/>
                </a:ln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sl-SI" sz="2500" dirty="0">
                <a:ln w="3175">
                  <a:noFill/>
                </a:ln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sl-SI" sz="2500" dirty="0" smtClean="0">
                <a:ln w="3175">
                  <a:noFill/>
                </a:ln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2"/>
              <p:cNvSpPr/>
              <p:nvPr/>
            </p:nvSpPr>
            <p:spPr>
              <a:xfrm>
                <a:off x="6362700" y="3331039"/>
                <a:ext cx="2679700" cy="1014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𝐁</m:t>
                      </m:r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 </m:t>
                      </m:r>
                      <m:sSub>
                        <m:sSubPr>
                          <m:ctrlPr>
                            <a:rPr lang="sl-SI" sz="32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3200" b="1" i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𝛍</m:t>
                          </m:r>
                        </m:e>
                        <m:sub>
                          <m:r>
                            <a:rPr lang="sl-SI" sz="32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𝟎</m:t>
                          </m:r>
                        </m:sub>
                      </m:sSub>
                      <m:f>
                        <m:fPr>
                          <m:ctrlPr>
                            <a:rPr lang="sl-SI" sz="32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200" b="1" i="1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32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𝐈</m:t>
                              </m:r>
                            </m:e>
                            <m:sub>
                              <m:r>
                                <a:rPr lang="sl-SI" sz="3200" b="1" i="1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sl-SI" sz="32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𝟐</m:t>
                          </m:r>
                          <m:r>
                            <a:rPr lang="sl-SI" sz="32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𝛑</m:t>
                          </m:r>
                          <m:r>
                            <a:rPr lang="sl-SI" sz="32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𝐫</m:t>
                          </m:r>
                        </m:den>
                      </m:f>
                    </m:oMath>
                  </m:oMathPara>
                </a14:m>
                <a:endParaRPr lang="sl-SI" sz="3200" b="1" dirty="0" smtClean="0">
                  <a:ln w="3175">
                    <a:noFill/>
                  </a:ln>
                  <a:solidFill>
                    <a:srgbClr val="00B05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7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2700" y="3331039"/>
                <a:ext cx="2679700" cy="10143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Pravokotnik 2"/>
              <p:cNvSpPr/>
              <p:nvPr/>
            </p:nvSpPr>
            <p:spPr>
              <a:xfrm>
                <a:off x="6362700" y="2214397"/>
                <a:ext cx="26797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𝐅</m:t>
                      </m:r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𝐁</m:t>
                      </m:r>
                      <m:sSub>
                        <m:sSubPr>
                          <m:ctrlPr>
                            <a:rPr lang="sl-SI" sz="32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32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𝐈</m:t>
                          </m:r>
                        </m:e>
                        <m:sub>
                          <m:r>
                            <a:rPr lang="sl-SI" sz="32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𝟐</m:t>
                          </m:r>
                        </m:sub>
                      </m:sSub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𝐛</m:t>
                      </m:r>
                    </m:oMath>
                  </m:oMathPara>
                </a14:m>
                <a:endParaRPr lang="sl-SI" sz="3200" b="1" dirty="0" smtClean="0">
                  <a:ln w="3175">
                    <a:noFill/>
                  </a:ln>
                  <a:solidFill>
                    <a:srgbClr val="00B05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18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2700" y="2214397"/>
                <a:ext cx="2679700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/>
          <p:cNvGrpSpPr/>
          <p:nvPr/>
        </p:nvGrpSpPr>
        <p:grpSpPr>
          <a:xfrm>
            <a:off x="425960" y="1556230"/>
            <a:ext cx="6127240" cy="3418958"/>
            <a:chOff x="425960" y="1556230"/>
            <a:chExt cx="6127240" cy="3418958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5960" y="1562948"/>
              <a:ext cx="5619240" cy="3412240"/>
            </a:xfrm>
            <a:prstGeom prst="rect">
              <a:avLst/>
            </a:prstGeom>
          </p:spPr>
        </p:pic>
        <p:sp>
          <p:nvSpPr>
            <p:cNvPr id="24" name="Pravokotnik 2"/>
            <p:cNvSpPr/>
            <p:nvPr/>
          </p:nvSpPr>
          <p:spPr>
            <a:xfrm>
              <a:off x="3242430" y="1556917"/>
              <a:ext cx="698500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500" dirty="0" smtClean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rPr>
                <a:t>I</a:t>
              </a:r>
              <a:r>
                <a:rPr lang="sl-SI" sz="2500" baseline="-25000" dirty="0" smtClean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rPr>
                <a:t>1</a:t>
              </a:r>
            </a:p>
          </p:txBody>
        </p:sp>
        <p:sp>
          <p:nvSpPr>
            <p:cNvPr id="25" name="Pravokotnik 2"/>
            <p:cNvSpPr/>
            <p:nvPr/>
          </p:nvSpPr>
          <p:spPr>
            <a:xfrm>
              <a:off x="5854700" y="1556230"/>
              <a:ext cx="698500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500" dirty="0" smtClean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rPr>
                <a:t>I</a:t>
              </a:r>
              <a:r>
                <a:rPr lang="sl-SI" sz="2500" baseline="-25000" dirty="0" smtClean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rPr>
                <a:t>2</a:t>
              </a: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3286380" y="3027525"/>
              <a:ext cx="3182808" cy="674947"/>
              <a:chOff x="3286380" y="3027525"/>
              <a:chExt cx="3182808" cy="674947"/>
            </a:xfrm>
          </p:grpSpPr>
          <p:cxnSp>
            <p:nvCxnSpPr>
              <p:cNvPr id="19" name="Straight Arrow Connector 18"/>
              <p:cNvCxnSpPr/>
              <p:nvPr/>
            </p:nvCxnSpPr>
            <p:spPr>
              <a:xfrm flipH="1" flipV="1">
                <a:off x="4692650" y="3504579"/>
                <a:ext cx="1080000" cy="1230"/>
              </a:xfrm>
              <a:prstGeom prst="straightConnector1">
                <a:avLst/>
              </a:prstGeom>
              <a:noFill/>
              <a:ln w="38100">
                <a:solidFill>
                  <a:srgbClr val="00B050"/>
                </a:solidFill>
                <a:tailEnd type="stealt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>
                <a:off x="3286380" y="3504579"/>
                <a:ext cx="1080000" cy="0"/>
              </a:xfrm>
              <a:prstGeom prst="straightConnector1">
                <a:avLst/>
              </a:prstGeom>
              <a:noFill/>
              <a:ln w="38100">
                <a:solidFill>
                  <a:srgbClr val="00B050"/>
                </a:solidFill>
                <a:tailEnd type="stealt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2" name="Pravokotnik 2"/>
              <p:cNvSpPr/>
              <p:nvPr/>
            </p:nvSpPr>
            <p:spPr>
              <a:xfrm>
                <a:off x="3465388" y="3027525"/>
                <a:ext cx="698500" cy="477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-F</a:t>
                </a:r>
              </a:p>
            </p:txBody>
          </p:sp>
          <p:sp>
            <p:nvSpPr>
              <p:cNvPr id="23" name="Pravokotnik 2"/>
              <p:cNvSpPr/>
              <p:nvPr/>
            </p:nvSpPr>
            <p:spPr>
              <a:xfrm>
                <a:off x="4823075" y="3027525"/>
                <a:ext cx="698500" cy="477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F</a:t>
                </a:r>
                <a:endParaRPr lang="sl-SI" sz="2500" dirty="0" smtClean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6" name="Pravokotnik 2"/>
              <p:cNvSpPr/>
              <p:nvPr/>
            </p:nvSpPr>
            <p:spPr>
              <a:xfrm>
                <a:off x="5446838" y="3225418"/>
                <a:ext cx="698500" cy="477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solidFill>
                      <a:srgbClr val="00B050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x</a:t>
                </a:r>
              </a:p>
            </p:txBody>
          </p:sp>
          <p:sp>
            <p:nvSpPr>
              <p:cNvPr id="27" name="Pravokotnik 2"/>
              <p:cNvSpPr/>
              <p:nvPr/>
            </p:nvSpPr>
            <p:spPr>
              <a:xfrm>
                <a:off x="5770688" y="3190653"/>
                <a:ext cx="698500" cy="477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</a:t>
                </a:r>
              </a:p>
            </p:txBody>
          </p:sp>
        </p:grpSp>
      </p:grpSp>
      <p:sp>
        <p:nvSpPr>
          <p:cNvPr id="17" name="Pravokotnik 1"/>
          <p:cNvSpPr/>
          <p:nvPr/>
        </p:nvSpPr>
        <p:spPr>
          <a:xfrm>
            <a:off x="7080" y="13233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ila med vodnikoma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56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8" grpId="0"/>
      <p:bldP spid="1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l="35510" t="30015" r="24859" b="20645"/>
          <a:stretch/>
        </p:blipFill>
        <p:spPr bwMode="auto">
          <a:xfrm>
            <a:off x="0" y="931410"/>
            <a:ext cx="5156449" cy="36093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Pravokotnik 1"/>
          <p:cNvSpPr/>
          <p:nvPr/>
        </p:nvSpPr>
        <p:spPr>
          <a:xfrm>
            <a:off x="7080" y="13233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ila med vodnikoma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Slika 3"/>
          <p:cNvPicPr/>
          <p:nvPr/>
        </p:nvPicPr>
        <p:blipFill rotWithShape="1">
          <a:blip r:embed="rId3"/>
          <a:srcRect l="59242" t="14898" r="8008" b="8156"/>
          <a:stretch/>
        </p:blipFill>
        <p:spPr bwMode="auto">
          <a:xfrm>
            <a:off x="4747893" y="931410"/>
            <a:ext cx="4261152" cy="56287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2025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691" y="1542143"/>
            <a:ext cx="8457248" cy="4754880"/>
          </a:xfrm>
          <a:prstGeom prst="rect">
            <a:avLst/>
          </a:prstGeom>
        </p:spPr>
      </p:pic>
      <p:sp>
        <p:nvSpPr>
          <p:cNvPr id="3" name="Pravokotnik 1"/>
          <p:cNvSpPr/>
          <p:nvPr/>
        </p:nvSpPr>
        <p:spPr>
          <a:xfrm>
            <a:off x="0" y="561873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ila med vodnikoma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79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355899"/>
            <a:ext cx="9144000" cy="15234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Primer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Kolikšna je magnetna sila med vodnikoma z dolžino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5 m, če sta med seboj oddaljena 40 cm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in skoznju teče tok 2 A?</a:t>
            </a:r>
          </a:p>
        </p:txBody>
      </p:sp>
    </p:spTree>
    <p:extLst>
      <p:ext uri="{BB962C8B-B14F-4D97-AF65-F5344CB8AC3E}">
        <p14:creationId xmlns:p14="http://schemas.microsoft.com/office/powerpoint/2010/main" val="48844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7080" y="252344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Magnetna sila na tokovno zanko in tuljavo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623" y="1851371"/>
            <a:ext cx="8066913" cy="453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207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6741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Delovanje zvočnika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Slika 3"/>
          <p:cNvPicPr/>
          <p:nvPr/>
        </p:nvPicPr>
        <p:blipFill rotWithShape="1">
          <a:blip r:embed="rId2"/>
          <a:srcRect l="68366" t="14008" r="3128" b="9051"/>
          <a:stretch/>
        </p:blipFill>
        <p:spPr bwMode="auto">
          <a:xfrm>
            <a:off x="863042" y="922632"/>
            <a:ext cx="3708958" cy="56283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43294" y="2302128"/>
            <a:ext cx="5889752" cy="3346450"/>
          </a:xfrm>
          <a:prstGeom prst="rect">
            <a:avLst/>
          </a:prstGeom>
        </p:spPr>
      </p:pic>
      <p:grpSp>
        <p:nvGrpSpPr>
          <p:cNvPr id="6" name="Group 19"/>
          <p:cNvGrpSpPr/>
          <p:nvPr/>
        </p:nvGrpSpPr>
        <p:grpSpPr>
          <a:xfrm>
            <a:off x="5450125" y="1265609"/>
            <a:ext cx="2076090" cy="1339159"/>
            <a:chOff x="3852249" y="1230514"/>
            <a:chExt cx="2076090" cy="1339159"/>
          </a:xfrm>
        </p:grpSpPr>
        <p:sp>
          <p:nvSpPr>
            <p:cNvPr id="7" name="Pravokotnik 2"/>
            <p:cNvSpPr/>
            <p:nvPr/>
          </p:nvSpPr>
          <p:spPr>
            <a:xfrm>
              <a:off x="3852249" y="1230514"/>
              <a:ext cx="207609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400" dirty="0" smtClean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rPr>
                <a:t>membrana</a:t>
              </a:r>
            </a:p>
          </p:txBody>
        </p:sp>
        <p:cxnSp>
          <p:nvCxnSpPr>
            <p:cNvPr id="8" name="Straight Arrow Connector 11"/>
            <p:cNvCxnSpPr/>
            <p:nvPr/>
          </p:nvCxnSpPr>
          <p:spPr>
            <a:xfrm>
              <a:off x="4696310" y="1707568"/>
              <a:ext cx="1024552" cy="862105"/>
            </a:xfrm>
            <a:prstGeom prst="straightConnector1">
              <a:avLst/>
            </a:prstGeom>
            <a:noFill/>
            <a:ln w="38100">
              <a:solidFill>
                <a:srgbClr val="00B050"/>
              </a:solidFill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9" name="Group 20"/>
          <p:cNvGrpSpPr/>
          <p:nvPr/>
        </p:nvGrpSpPr>
        <p:grpSpPr>
          <a:xfrm>
            <a:off x="3777721" y="4282228"/>
            <a:ext cx="3748494" cy="2218407"/>
            <a:chOff x="357388" y="3692874"/>
            <a:chExt cx="3748494" cy="2218407"/>
          </a:xfrm>
        </p:grpSpPr>
        <p:sp>
          <p:nvSpPr>
            <p:cNvPr id="10" name="Pravokotnik 2"/>
            <p:cNvSpPr/>
            <p:nvPr/>
          </p:nvSpPr>
          <p:spPr>
            <a:xfrm>
              <a:off x="357388" y="5080284"/>
              <a:ext cx="374849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400" dirty="0" smtClean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rPr>
                <a:t>tuljava-navitje membrane</a:t>
              </a:r>
            </a:p>
          </p:txBody>
        </p:sp>
        <p:cxnSp>
          <p:nvCxnSpPr>
            <p:cNvPr id="11" name="Straight Arrow Connector 14"/>
            <p:cNvCxnSpPr/>
            <p:nvPr/>
          </p:nvCxnSpPr>
          <p:spPr>
            <a:xfrm flipV="1">
              <a:off x="2344615" y="3692874"/>
              <a:ext cx="79072" cy="1344393"/>
            </a:xfrm>
            <a:prstGeom prst="straightConnector1">
              <a:avLst/>
            </a:prstGeom>
            <a:noFill/>
            <a:ln w="38100">
              <a:solidFill>
                <a:srgbClr val="00B050"/>
              </a:solidFill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3" name="Group 21"/>
          <p:cNvGrpSpPr/>
          <p:nvPr/>
        </p:nvGrpSpPr>
        <p:grpSpPr>
          <a:xfrm>
            <a:off x="5450125" y="3736826"/>
            <a:ext cx="3402842" cy="861774"/>
            <a:chOff x="4932271" y="4824313"/>
            <a:chExt cx="3402842" cy="861774"/>
          </a:xfrm>
        </p:grpSpPr>
        <p:sp>
          <p:nvSpPr>
            <p:cNvPr id="14" name="Pravokotnik 2"/>
            <p:cNvSpPr/>
            <p:nvPr/>
          </p:nvSpPr>
          <p:spPr>
            <a:xfrm>
              <a:off x="6646990" y="4824313"/>
              <a:ext cx="1688123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500" dirty="0" smtClean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rPr>
                <a:t>trajni magnet</a:t>
              </a:r>
            </a:p>
          </p:txBody>
        </p:sp>
        <p:cxnSp>
          <p:nvCxnSpPr>
            <p:cNvPr id="15" name="Straight Arrow Connector 17"/>
            <p:cNvCxnSpPr/>
            <p:nvPr/>
          </p:nvCxnSpPr>
          <p:spPr>
            <a:xfrm flipH="1" flipV="1">
              <a:off x="4932271" y="4943821"/>
              <a:ext cx="1843663" cy="119021"/>
            </a:xfrm>
            <a:prstGeom prst="straightConnector1">
              <a:avLst/>
            </a:prstGeom>
            <a:noFill/>
            <a:ln w="38100">
              <a:solidFill>
                <a:srgbClr val="00B050"/>
              </a:solidFill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263529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ravokotnik 2"/>
          <p:cNvSpPr/>
          <p:nvPr/>
        </p:nvSpPr>
        <p:spPr>
          <a:xfrm>
            <a:off x="4816064" y="1358110"/>
            <a:ext cx="386861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 tuljavi se zaradi električnega toka pojavi magnetno polje. Njegova smer je odvisna od smeri toka,</a:t>
            </a:r>
          </a:p>
          <a:p>
            <a:pPr algn="ctr"/>
            <a:r>
              <a:rPr lang="sl-SI" sz="24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zato se tuljava in magnet izmenično privlačita in odbijata.</a:t>
            </a:r>
          </a:p>
          <a:p>
            <a:pPr algn="ctr"/>
            <a:r>
              <a:rPr lang="sl-SI" sz="24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To povzroči tresenje opne, ki ga slišimo kot zvok.</a:t>
            </a:r>
          </a:p>
        </p:txBody>
      </p:sp>
      <p:sp>
        <p:nvSpPr>
          <p:cNvPr id="14" name="Pravokotnik 1"/>
          <p:cNvSpPr/>
          <p:nvPr/>
        </p:nvSpPr>
        <p:spPr>
          <a:xfrm>
            <a:off x="0" y="6741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Delovanje zvočnika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6" name="Slika 15"/>
          <p:cNvPicPr/>
          <p:nvPr/>
        </p:nvPicPr>
        <p:blipFill rotWithShape="1">
          <a:blip r:embed="rId3"/>
          <a:srcRect l="68366" t="14008" r="3128" b="9051"/>
          <a:stretch/>
        </p:blipFill>
        <p:spPr bwMode="auto">
          <a:xfrm>
            <a:off x="553553" y="621408"/>
            <a:ext cx="3708958" cy="56283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842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54" y="1090457"/>
            <a:ext cx="4286250" cy="367665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7080" y="252344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Navor magnetne sile na tokovno zanko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avokotnik 2"/>
              <p:cNvSpPr/>
              <p:nvPr/>
            </p:nvSpPr>
            <p:spPr>
              <a:xfrm>
                <a:off x="5106693" y="2285825"/>
                <a:ext cx="26797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𝐌</m:t>
                      </m:r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𝐈𝐒𝐁𝐬𝐢𝐧</m:t>
                      </m:r>
                      <m:r>
                        <a:rPr lang="sl-SI" sz="3200" b="1" i="1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𝛂</m:t>
                      </m:r>
                    </m:oMath>
                  </m:oMathPara>
                </a14:m>
                <a:endParaRPr lang="sl-SI" sz="3200" b="1" dirty="0" smtClean="0">
                  <a:ln w="3175">
                    <a:noFill/>
                  </a:ln>
                  <a:solidFill>
                    <a:srgbClr val="0070C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5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6693" y="2285825"/>
                <a:ext cx="2679700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Pravokotnik 2"/>
          <p:cNvSpPr/>
          <p:nvPr/>
        </p:nvSpPr>
        <p:spPr>
          <a:xfrm>
            <a:off x="5066979" y="2978458"/>
            <a:ext cx="375607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Kot </a:t>
            </a:r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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merimo med </a:t>
            </a:r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B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 in </a:t>
            </a:r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pravokotnico na S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2"/>
              <p:cNvSpPr/>
              <p:nvPr/>
            </p:nvSpPr>
            <p:spPr>
              <a:xfrm>
                <a:off x="4933143" y="1090457"/>
                <a:ext cx="3026800" cy="6478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⃑"/>
                          <m:ctrlPr>
                            <a:rPr lang="sl-SI" sz="32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</m:ctrlPr>
                        </m:accPr>
                        <m:e>
                          <m:r>
                            <a:rPr lang="sl-SI" sz="3200" b="1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𝐌</m:t>
                          </m:r>
                        </m:e>
                      </m:acc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𝐈</m:t>
                      </m:r>
                      <m:acc>
                        <m:accPr>
                          <m:chr m:val="⃑"/>
                          <m:ctrlPr>
                            <a:rPr lang="sl-SI" sz="32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</m:ctrlPr>
                        </m:accPr>
                        <m:e>
                          <m:r>
                            <a:rPr lang="sl-SI" sz="3200" b="1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𝐒</m:t>
                          </m:r>
                        </m:e>
                      </m:acc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</a:rPr>
                        <m:t> </m:t>
                      </m:r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</a:rPr>
                        <m:t>𝐱</m:t>
                      </m:r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</a:rPr>
                        <m:t> </m:t>
                      </m:r>
                      <m:acc>
                        <m:accPr>
                          <m:chr m:val="⃑"/>
                          <m:ctrlPr>
                            <a:rPr lang="sl-SI" sz="32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</m:ctrlPr>
                        </m:accPr>
                        <m:e>
                          <m:r>
                            <a:rPr lang="sl-SI" sz="3200" b="1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𝐁</m:t>
                          </m:r>
                        </m:e>
                      </m:acc>
                    </m:oMath>
                  </m:oMathPara>
                </a14:m>
                <a:endParaRPr lang="sl-SI" sz="3200" b="1" dirty="0" smtClean="0">
                  <a:ln w="3175">
                    <a:noFill/>
                  </a:ln>
                  <a:solidFill>
                    <a:srgbClr val="0070C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7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3143" y="1090457"/>
                <a:ext cx="3026800" cy="6478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oljeZBesedilom 8"/>
          <p:cNvSpPr txBox="1"/>
          <p:nvPr/>
        </p:nvSpPr>
        <p:spPr>
          <a:xfrm>
            <a:off x="4933143" y="1721005"/>
            <a:ext cx="47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Velikost navora:</a:t>
            </a:r>
            <a:endParaRPr lang="sl-SI" sz="2800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1382865" y="5051222"/>
            <a:ext cx="35502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Smer navora je smer vrtenja tokovne zanke:</a:t>
            </a:r>
            <a:endParaRPr lang="sl-SI" sz="2800" dirty="0"/>
          </a:p>
        </p:txBody>
      </p:sp>
      <p:pic>
        <p:nvPicPr>
          <p:cNvPr id="11" name="Slika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5521" y="4036066"/>
            <a:ext cx="3612737" cy="252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66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94" y="476672"/>
            <a:ext cx="9144000" cy="3970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opisati lastnosti trajnih magnetov, pojav namagnetenja in razmagnetenja,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s silnicami ponazoriti in opisati magnetno polje paličastega in podkvastega magneta ter magnetno polje Zemlje,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opisati delovanje in uporabo elektromagneta,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določiti velikost sile na vodnik s tokom v danem magnetnem polju,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definirati gostoto magnetnega polja,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kvalitativno opisati pojav indukcije pri gibanju vodnika in vrtenju tuljave v magnetnem polju,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opisati delovanje generatorja</a:t>
            </a:r>
            <a:r>
              <a:rPr lang="sl-SI" dirty="0" smtClean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endParaRPr lang="sl-SI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opisati pojav indukcije pri spreminjanju polja skozi tuljavo,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opisati pojav indukcije pri transformatorju,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opisati indukcijsko </a:t>
            </a:r>
            <a:r>
              <a:rPr lang="sl-SI" dirty="0" smtClean="0">
                <a:latin typeface="Cambria" panose="02040503050406030204" pitchFamily="18" charset="0"/>
                <a:ea typeface="Cambria" panose="02040503050406030204" pitchFamily="18" charset="0"/>
              </a:rPr>
              <a:t>taljenje</a:t>
            </a:r>
            <a:r>
              <a:rPr lang="en-GB" dirty="0" smtClean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endParaRPr lang="sl-SI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mbria" panose="02040503050406030204" pitchFamily="18" charset="0"/>
              </a:rPr>
              <a:t>pojasniti, kako s transformatorjem dobimo visoke napetosti ali velike tokove, ter pojasniti prenos električne moči.</a:t>
            </a:r>
          </a:p>
        </p:txBody>
      </p:sp>
      <p:sp>
        <p:nvSpPr>
          <p:cNvPr id="3" name="Rectangle 2"/>
          <p:cNvSpPr/>
          <p:nvPr/>
        </p:nvSpPr>
        <p:spPr>
          <a:xfrm>
            <a:off x="6694" y="4855144"/>
            <a:ext cx="9144000" cy="20028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opiše lastnosti trajnih magnetov,</a:t>
            </a: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silnicami ponazori in opiše magnetno polje paličastega in podkvastega magneta ter magnetno polje Zemlje,</a:t>
            </a: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opiše delovanje elektromagneta,</a:t>
            </a: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zna določiti velikost sile na vodnik s tokom v danem magnetnem polju,</a:t>
            </a:r>
          </a:p>
          <a:p>
            <a:pPr marL="285750" indent="-285750">
              <a:lnSpc>
                <a:spcPct val="107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pozna pojem indukcije,</a:t>
            </a:r>
          </a:p>
        </p:txBody>
      </p:sp>
      <p:sp>
        <p:nvSpPr>
          <p:cNvPr id="4" name="Pravokotnik 2"/>
          <p:cNvSpPr/>
          <p:nvPr/>
        </p:nvSpPr>
        <p:spPr>
          <a:xfrm>
            <a:off x="6694" y="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000" b="1" dirty="0" err="1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Kaj</a:t>
            </a:r>
            <a:r>
              <a:rPr lang="en-GB" sz="3000" b="1" dirty="0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bomo</a:t>
            </a:r>
            <a:r>
              <a:rPr lang="en-GB" sz="3000" b="1" dirty="0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naučili</a:t>
            </a:r>
            <a:r>
              <a:rPr lang="en-GB" sz="3000" b="1" dirty="0" smtClean="0">
                <a:ln w="3175">
                  <a:noFill/>
                </a:ln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…</a:t>
            </a:r>
            <a:endParaRPr lang="sl-SI" sz="3000" b="1" dirty="0" smtClean="0">
              <a:ln w="3175">
                <a:noFill/>
              </a:ln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ravokotnik 2"/>
          <p:cNvSpPr/>
          <p:nvPr/>
        </p:nvSpPr>
        <p:spPr>
          <a:xfrm>
            <a:off x="6694" y="4369664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000" b="1" dirty="0" err="1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Minimalni</a:t>
            </a:r>
            <a:r>
              <a:rPr lang="en-GB" sz="3000" b="1" dirty="0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standardi</a:t>
            </a:r>
            <a:r>
              <a:rPr lang="en-GB" sz="3000" b="1" dirty="0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Dijak</a:t>
            </a:r>
            <a:r>
              <a:rPr lang="en-GB" sz="3000" b="1" dirty="0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naj</a:t>
            </a:r>
            <a:r>
              <a:rPr lang="en-GB" sz="3000" b="1" dirty="0" smtClean="0">
                <a:ln w="3175">
                  <a:noFill/>
                </a:ln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…</a:t>
            </a:r>
            <a:endParaRPr lang="sl-SI" sz="3000" b="1" dirty="0" smtClean="0">
              <a:ln w="3175">
                <a:noFill/>
              </a:ln>
              <a:solidFill>
                <a:schemeClr val="accent3">
                  <a:lumMod val="7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85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/>
          <p:nvPr/>
        </p:nvPicPr>
        <p:blipFill rotWithShape="1">
          <a:blip r:embed="rId2"/>
          <a:srcRect l="6876" t="48456" r="36104" b="12641"/>
          <a:stretch/>
        </p:blipFill>
        <p:spPr bwMode="auto">
          <a:xfrm>
            <a:off x="742093" y="995728"/>
            <a:ext cx="7418958" cy="28458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Slika 3"/>
          <p:cNvPicPr/>
          <p:nvPr/>
        </p:nvPicPr>
        <p:blipFill rotWithShape="1">
          <a:blip r:embed="rId2"/>
          <a:srcRect l="63224" t="48456" r="3494" b="12641"/>
          <a:stretch/>
        </p:blipFill>
        <p:spPr bwMode="auto">
          <a:xfrm>
            <a:off x="248709" y="3841560"/>
            <a:ext cx="4330371" cy="28458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Pravokotnik 4"/>
          <p:cNvSpPr/>
          <p:nvPr/>
        </p:nvSpPr>
        <p:spPr>
          <a:xfrm>
            <a:off x="7080" y="252344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Navor magnetne sile na tokovno zanko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Pravokotnik 2"/>
          <p:cNvSpPr/>
          <p:nvPr/>
        </p:nvSpPr>
        <p:spPr>
          <a:xfrm>
            <a:off x="4579080" y="4064147"/>
            <a:ext cx="444304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Če v magnetno polje postavimo na os vpeto zanko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kateri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teče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tok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 bo na zanko delovala magnetna sila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in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navor (M).</a:t>
            </a:r>
          </a:p>
        </p:txBody>
      </p:sp>
    </p:spTree>
    <p:extLst>
      <p:ext uri="{BB962C8B-B14F-4D97-AF65-F5344CB8AC3E}">
        <p14:creationId xmlns:p14="http://schemas.microsoft.com/office/powerpoint/2010/main" val="252230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0" y="39306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Navor magnetne sile na tokovno zanko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Slika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37" y="964406"/>
            <a:ext cx="7019925" cy="589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03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424353"/>
            <a:ext cx="9144000" cy="5266944"/>
          </a:xfrm>
          <a:prstGeom prst="rect">
            <a:avLst/>
          </a:prstGeom>
        </p:spPr>
      </p:pic>
      <p:sp>
        <p:nvSpPr>
          <p:cNvPr id="4" name="Pravokotnik 3"/>
          <p:cNvSpPr/>
          <p:nvPr/>
        </p:nvSpPr>
        <p:spPr>
          <a:xfrm>
            <a:off x="0" y="39306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Navor magnetne sile na tokovno zanko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95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2"/>
          <a:srcRect l="21338"/>
          <a:stretch/>
        </p:blipFill>
        <p:spPr>
          <a:xfrm>
            <a:off x="569243" y="1611621"/>
            <a:ext cx="3999217" cy="3310128"/>
          </a:xfrm>
          <a:prstGeom prst="rect">
            <a:avLst/>
          </a:prstGeom>
        </p:spPr>
      </p:pic>
      <p:sp>
        <p:nvSpPr>
          <p:cNvPr id="4" name="Pravokotnik 3"/>
          <p:cNvSpPr/>
          <p:nvPr/>
        </p:nvSpPr>
        <p:spPr>
          <a:xfrm>
            <a:off x="0" y="463359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Navor magnetne sile na tuljavo 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avokotnik 2"/>
              <p:cNvSpPr/>
              <p:nvPr/>
            </p:nvSpPr>
            <p:spPr>
              <a:xfrm>
                <a:off x="5358643" y="2211599"/>
                <a:ext cx="3026800" cy="6478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⃑"/>
                          <m:ctrlPr>
                            <a:rPr lang="sl-SI" sz="32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</m:ctrlPr>
                        </m:accPr>
                        <m:e>
                          <m:r>
                            <a:rPr lang="sl-SI" sz="3200" b="1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𝐌</m:t>
                          </m:r>
                        </m:e>
                      </m:acc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𝐍𝐈</m:t>
                      </m:r>
                      <m:acc>
                        <m:accPr>
                          <m:chr m:val="⃑"/>
                          <m:ctrlPr>
                            <a:rPr lang="sl-SI" sz="32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</m:ctrlPr>
                        </m:accPr>
                        <m:e>
                          <m:r>
                            <a:rPr lang="sl-SI" sz="3200" b="1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𝐒</m:t>
                          </m:r>
                        </m:e>
                      </m:acc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</a:rPr>
                        <m:t> </m:t>
                      </m:r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</a:rPr>
                        <m:t>𝐱</m:t>
                      </m:r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</a:rPr>
                        <m:t> </m:t>
                      </m:r>
                      <m:acc>
                        <m:accPr>
                          <m:chr m:val="⃑"/>
                          <m:ctrlPr>
                            <a:rPr lang="sl-SI" sz="32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</m:ctrlPr>
                        </m:accPr>
                        <m:e>
                          <m:r>
                            <a:rPr lang="sl-SI" sz="3200" b="1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𝐁</m:t>
                          </m:r>
                        </m:e>
                      </m:acc>
                    </m:oMath>
                  </m:oMathPara>
                </a14:m>
                <a:endParaRPr lang="sl-SI" sz="3200" b="1" dirty="0" smtClean="0">
                  <a:ln w="3175">
                    <a:noFill/>
                  </a:ln>
                  <a:solidFill>
                    <a:srgbClr val="0070C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5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8643" y="2211599"/>
                <a:ext cx="3026800" cy="6478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Pravokotnik 2"/>
          <p:cNvSpPr/>
          <p:nvPr/>
        </p:nvSpPr>
        <p:spPr>
          <a:xfrm>
            <a:off x="-7080" y="5254217"/>
            <a:ext cx="91510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Magnetni navor omogoča delovanje elektromotorjev,</a:t>
            </a:r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kjer je v tuljavi </a:t>
            </a:r>
            <a:r>
              <a:rPr lang="sl-SI" sz="2500" b="1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zank.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6"/>
              <p:cNvSpPr/>
              <p:nvPr/>
            </p:nvSpPr>
            <p:spPr>
              <a:xfrm>
                <a:off x="5597794" y="3761323"/>
                <a:ext cx="303383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𝐌</m:t>
                      </m:r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32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𝐍𝐈𝐒𝐁𝐬𝐢𝐧</m:t>
                      </m:r>
                      <m:r>
                        <a:rPr lang="sl-SI" sz="3200" b="1" i="1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𝛂</m:t>
                      </m:r>
                    </m:oMath>
                  </m:oMathPara>
                </a14:m>
                <a:endParaRPr lang="sl-SI" sz="3200" b="1" dirty="0" smtClean="0">
                  <a:ln w="3175">
                    <a:noFill/>
                  </a:ln>
                  <a:solidFill>
                    <a:srgbClr val="0070C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7" name="Pravokotni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7794" y="3761323"/>
                <a:ext cx="3033835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oljeZBesedilom 7"/>
          <p:cNvSpPr txBox="1"/>
          <p:nvPr/>
        </p:nvSpPr>
        <p:spPr>
          <a:xfrm>
            <a:off x="4848737" y="3005075"/>
            <a:ext cx="47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Velikost navora: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313962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 descr="https://www.overunityresearch.com/index.php?action=dlattach;topic=1411.0;attach=7710;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41" y="293370"/>
            <a:ext cx="5760720" cy="3338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Slika 3" descr="Povezana slik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490" y="3632200"/>
            <a:ext cx="5731510" cy="32258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ravokotnik 4"/>
          <p:cNvSpPr/>
          <p:nvPr/>
        </p:nvSpPr>
        <p:spPr>
          <a:xfrm>
            <a:off x="5873261" y="632172"/>
            <a:ext cx="327073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Navor magnetne sile na tuljavo in model elektromotorja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71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l="10128" t="23340" r="5126" b="11962"/>
          <a:stretch/>
        </p:blipFill>
        <p:spPr bwMode="auto">
          <a:xfrm>
            <a:off x="102328" y="1779557"/>
            <a:ext cx="9041672" cy="38808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0" y="463359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Navor magnetne sile na tuljavo in elektromotor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546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t="13270"/>
          <a:stretch/>
        </p:blipFill>
        <p:spPr bwMode="auto">
          <a:xfrm>
            <a:off x="914400" y="1842863"/>
            <a:ext cx="7315200" cy="47583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0" y="463359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Navor magnetne sile na tuljavo in elektromotor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17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0" y="463359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Navor magnetne sile na tuljavo in elektromotor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025" y="1883385"/>
            <a:ext cx="4933950" cy="463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04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297" y="1255542"/>
            <a:ext cx="5715000" cy="5715000"/>
          </a:xfrm>
          <a:prstGeom prst="rect">
            <a:avLst/>
          </a:prstGeom>
        </p:spPr>
      </p:pic>
      <p:sp>
        <p:nvSpPr>
          <p:cNvPr id="4" name="Pravokotnik 3"/>
          <p:cNvSpPr/>
          <p:nvPr/>
        </p:nvSpPr>
        <p:spPr>
          <a:xfrm>
            <a:off x="0" y="463359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Navor magnetne sile na tuljavo in elektromotor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1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735" y="1890786"/>
            <a:ext cx="4095750" cy="428625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463359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Navor magnetne sile na tuljavo in elektromotor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56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Magnetno polje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0" y="964053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Elektro magneti </a:t>
            </a:r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in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trajni </a:t>
            </a:r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magneti v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prostoru okoli sebe ustvarjajo 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magnetno polje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 v katerem deluje na trajne magnete in tokovne vodnike magnetna sila. 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Ponazorimo ga z magnetnimi silnicami.</a:t>
            </a: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2595269"/>
            <a:ext cx="5524500" cy="4143375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1697208" y="6273225"/>
            <a:ext cx="605409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Elektro magnet in trajni magnet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353016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/>
          <p:nvPr/>
        </p:nvPicPr>
        <p:blipFill rotWithShape="1">
          <a:blip r:embed="rId2"/>
          <a:srcRect l="37007" t="13560" r="34508" b="14609"/>
          <a:stretch/>
        </p:blipFill>
        <p:spPr bwMode="auto">
          <a:xfrm>
            <a:off x="150567" y="1408184"/>
            <a:ext cx="3706226" cy="52545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149" y="1325209"/>
            <a:ext cx="4222750" cy="5337556"/>
          </a:xfrm>
          <a:prstGeom prst="rect">
            <a:avLst/>
          </a:prstGeom>
        </p:spPr>
      </p:pic>
      <p:sp>
        <p:nvSpPr>
          <p:cNvPr id="8" name="Pravokotnik 7"/>
          <p:cNvSpPr/>
          <p:nvPr/>
        </p:nvSpPr>
        <p:spPr>
          <a:xfrm>
            <a:off x="-347101" y="30954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Navor magnetne sile na tuljavo in analogni merilnik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59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5869" y="1899897"/>
            <a:ext cx="3932261" cy="412735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463359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Navor magnetne sile na tuljavo in elektromotor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56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391484"/>
            <a:ext cx="9144000" cy="190821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Primer I					</a:t>
            </a:r>
            <a:r>
              <a:rPr lang="sl-SI" dirty="0" smtClean="0">
                <a:ln w="3175">
                  <a:noFill/>
                </a:ln>
                <a:solidFill>
                  <a:schemeClr val="bg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[0,9 </a:t>
            </a:r>
            <a:r>
              <a:rPr lang="sl-SI" dirty="0" err="1" smtClean="0">
                <a:ln w="3175">
                  <a:noFill/>
                </a:ln>
                <a:solidFill>
                  <a:schemeClr val="bg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Nm</a:t>
            </a:r>
            <a:r>
              <a:rPr lang="sl-SI" dirty="0" smtClean="0">
                <a:ln w="3175">
                  <a:noFill/>
                </a:ln>
                <a:solidFill>
                  <a:schemeClr val="bg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]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Tuljavo z 200 ovoji in prečnim presekom 6,0 cm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položimo v homogeno magnetno polje z gostoto 1,5 T in spustimo skoznjo tok 5 A.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Kolikšen je največji navor na tuljavo?</a:t>
            </a:r>
          </a:p>
        </p:txBody>
      </p:sp>
    </p:spTree>
    <p:extLst>
      <p:ext uri="{BB962C8B-B14F-4D97-AF65-F5344CB8AC3E}">
        <p14:creationId xmlns:p14="http://schemas.microsoft.com/office/powerpoint/2010/main" val="183696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1"/>
          <p:cNvSpPr/>
          <p:nvPr/>
        </p:nvSpPr>
        <p:spPr>
          <a:xfrm>
            <a:off x="-2" y="287654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Snov </a:t>
            </a:r>
            <a:r>
              <a:rPr lang="sl-SI" sz="3000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 magnetnem polju</a:t>
            </a:r>
          </a:p>
        </p:txBody>
      </p:sp>
      <p:sp>
        <p:nvSpPr>
          <p:cNvPr id="7" name="Pravokotnik 2"/>
          <p:cNvSpPr/>
          <p:nvPr/>
        </p:nvSpPr>
        <p:spPr>
          <a:xfrm>
            <a:off x="0" y="1364872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Snov, ki jo postavimo v magnetno polje (B</a:t>
            </a:r>
            <a:r>
              <a:rPr lang="sl-SI" sz="2500" baseline="-25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lahko to polje oslabi ali ojača.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avokotnik 2"/>
              <p:cNvSpPr/>
              <p:nvPr/>
            </p:nvSpPr>
            <p:spPr>
              <a:xfrm>
                <a:off x="0" y="3917023"/>
                <a:ext cx="9143999" cy="8617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Če ga oslabi, je takšna snov </a:t>
                </a:r>
                <a:r>
                  <a:rPr lang="sl-SI" sz="2500" b="1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diamagnetna </a:t>
                </a:r>
                <a14:m>
                  <m:oMath xmlns:m="http://schemas.openxmlformats.org/officeDocument/2006/math">
                    <m:r>
                      <a:rPr lang="sl-SI" sz="24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(</m:t>
                    </m:r>
                    <m:r>
                      <a:rPr lang="sl-SI" sz="2400" b="1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𝛍</m:t>
                    </m:r>
                    <m:r>
                      <a:rPr lang="sl-SI" sz="2400" b="1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&lt;</m:t>
                    </m:r>
                    <m:r>
                      <a:rPr lang="sl-SI" sz="2400" b="1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𝟏</m:t>
                    </m:r>
                    <m:r>
                      <a:rPr lang="sl-SI" sz="24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)</m:t>
                    </m:r>
                  </m:oMath>
                </a14:m>
                <a:endParaRPr lang="sl-SI" sz="2400" b="1" dirty="0" smtClean="0">
                  <a:ln w="3175">
                    <a:noFill/>
                  </a:ln>
                  <a:solidFill>
                    <a:srgbClr val="00B050"/>
                  </a:solidFill>
                  <a:latin typeface="Verdana" pitchFamily="34" charset="0"/>
                  <a:ea typeface="Cambria Math" panose="02040503050406030204" pitchFamily="18" charset="0"/>
                  <a:cs typeface="Verdana" pitchFamily="34" charset="0"/>
                </a:endParaRPr>
              </a:p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(npr. H</a:t>
                </a:r>
                <a:r>
                  <a:rPr lang="sl-SI" sz="2500" baseline="-250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2</a:t>
                </a:r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O, </a:t>
                </a:r>
                <a:r>
                  <a:rPr lang="sl-SI" sz="2500" dirty="0" err="1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Hg</a:t>
                </a:r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, Cu, CO</a:t>
                </a:r>
                <a:r>
                  <a:rPr lang="sl-SI" sz="2500" baseline="-250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2</a:t>
                </a:r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).</a:t>
                </a:r>
              </a:p>
            </p:txBody>
          </p:sp>
        </mc:Choice>
        <mc:Fallback xmlns="">
          <p:sp>
            <p:nvSpPr>
              <p:cNvPr id="5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17023"/>
                <a:ext cx="9143999" cy="861774"/>
              </a:xfrm>
              <a:prstGeom prst="rect">
                <a:avLst/>
              </a:prstGeom>
              <a:blipFill rotWithShape="0">
                <a:blip r:embed="rId3"/>
                <a:stretch>
                  <a:fillRect t="-6383" b="-1631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avokotnik 2"/>
              <p:cNvSpPr/>
              <p:nvPr/>
            </p:nvSpPr>
            <p:spPr>
              <a:xfrm>
                <a:off x="-2" y="4871130"/>
                <a:ext cx="9144000" cy="8617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Ojačajo ga </a:t>
                </a:r>
                <a:r>
                  <a:rPr lang="sl-SI" sz="2500" b="1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paramagnetne </a:t>
                </a:r>
                <a14:m>
                  <m:oMath xmlns:m="http://schemas.openxmlformats.org/officeDocument/2006/math">
                    <m:r>
                      <a:rPr lang="sl-SI" sz="24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(</m:t>
                    </m:r>
                    <m:r>
                      <a:rPr lang="sl-SI" sz="2400" b="1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𝛍</m:t>
                    </m:r>
                    <m:r>
                      <a:rPr lang="sl-SI" sz="2400" b="1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&gt;</m:t>
                    </m:r>
                    <m:r>
                      <a:rPr lang="sl-SI" sz="2400" b="1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𝟏</m:t>
                    </m:r>
                    <m:r>
                      <a:rPr lang="sl-SI" sz="2400" b="0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) </m:t>
                    </m:r>
                  </m:oMath>
                </a14:m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snovi</a:t>
                </a:r>
              </a:p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(npr. Al, </a:t>
                </a:r>
                <a:r>
                  <a:rPr lang="sl-SI" sz="2500" dirty="0" err="1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Zn</a:t>
                </a:r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, </a:t>
                </a:r>
                <a:r>
                  <a:rPr lang="sl-SI" sz="2500" dirty="0" err="1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Pt</a:t>
                </a:r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, W).</a:t>
                </a:r>
              </a:p>
            </p:txBody>
          </p:sp>
        </mc:Choice>
        <mc:Fallback xmlns="">
          <p:sp>
            <p:nvSpPr>
              <p:cNvPr id="6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4871130"/>
                <a:ext cx="9144000" cy="861774"/>
              </a:xfrm>
              <a:prstGeom prst="rect">
                <a:avLst/>
              </a:prstGeom>
              <a:blipFill rotWithShape="0">
                <a:blip r:embed="rId4"/>
                <a:stretch>
                  <a:fillRect t="-5674" b="-1631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ravokotnik 2"/>
              <p:cNvSpPr/>
              <p:nvPr/>
            </p:nvSpPr>
            <p:spPr>
              <a:xfrm>
                <a:off x="-1" y="5825237"/>
                <a:ext cx="9143999" cy="8617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Močno pa ga ojačajo </a:t>
                </a:r>
                <a:r>
                  <a:rPr lang="sl-SI" sz="2500" b="1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feromagnetne </a:t>
                </a:r>
                <a14:m>
                  <m:oMath xmlns:m="http://schemas.openxmlformats.org/officeDocument/2006/math">
                    <m:r>
                      <a:rPr lang="sl-SI" sz="24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(</m:t>
                    </m:r>
                    <m:r>
                      <a:rPr lang="sl-SI" sz="2400" b="1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𝛍</m:t>
                    </m:r>
                    <m:r>
                      <a:rPr lang="sl-SI" sz="2400" b="1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&gt;&gt;</m:t>
                    </m:r>
                    <m:r>
                      <a:rPr lang="sl-SI" sz="2400" b="1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𝟏</m:t>
                    </m:r>
                    <m:r>
                      <a:rPr lang="sl-SI" sz="2400" b="0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) </m:t>
                    </m:r>
                  </m:oMath>
                </a14:m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snovi</a:t>
                </a:r>
              </a:p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(npr. Fe, Co, Ni).</a:t>
                </a:r>
              </a:p>
            </p:txBody>
          </p:sp>
        </mc:Choice>
        <mc:Fallback xmlns="">
          <p:sp>
            <p:nvSpPr>
              <p:cNvPr id="8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5825237"/>
                <a:ext cx="9143999" cy="861774"/>
              </a:xfrm>
              <a:prstGeom prst="rect">
                <a:avLst/>
              </a:prstGeom>
              <a:blipFill rotWithShape="0">
                <a:blip r:embed="rId5"/>
                <a:stretch>
                  <a:fillRect t="-6383" b="-1631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Pravokotnik 2"/>
              <p:cNvSpPr/>
              <p:nvPr/>
            </p:nvSpPr>
            <p:spPr>
              <a:xfrm>
                <a:off x="0" y="2226646"/>
                <a:ext cx="91440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Njihov vpliv izrazimo s </a:t>
                </a:r>
                <a:r>
                  <a:rPr lang="sl-SI" sz="2500" b="1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permeabilnostjo</a:t>
                </a:r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snovi </a:t>
                </a:r>
                <a14:m>
                  <m:oMath xmlns:m="http://schemas.openxmlformats.org/officeDocument/2006/math">
                    <m:r>
                      <a:rPr lang="sl-SI" sz="2800" b="1" i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𝛍</m:t>
                    </m:r>
                  </m:oMath>
                </a14:m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26646"/>
                <a:ext cx="9144000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4651" b="-2209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ravokotnik 2"/>
              <p:cNvSpPr/>
              <p:nvPr/>
            </p:nvSpPr>
            <p:spPr>
              <a:xfrm>
                <a:off x="1542152" y="2830325"/>
                <a:ext cx="2679700" cy="9714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𝛍</m:t>
                      </m:r>
                      <m:r>
                        <a:rPr lang="sl-SI" sz="28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28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28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𝐁</m:t>
                          </m:r>
                        </m:num>
                        <m:den>
                          <m:sSub>
                            <m:sSubPr>
                              <m:ctrlPr>
                                <a:rPr lang="sl-SI" sz="2800" b="1" i="1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800" b="1" i="0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𝐁</m:t>
                              </m:r>
                            </m:e>
                            <m:sub>
                              <m:r>
                                <a:rPr lang="sl-SI" sz="2800" b="1" i="0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2800" b="1" dirty="0" smtClean="0">
                  <a:ln w="3175">
                    <a:noFill/>
                  </a:ln>
                  <a:solidFill>
                    <a:srgbClr val="00B05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10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2152" y="2830325"/>
                <a:ext cx="2679700" cy="97148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/>
          <p:cNvGrpSpPr/>
          <p:nvPr/>
        </p:nvGrpSpPr>
        <p:grpSpPr>
          <a:xfrm>
            <a:off x="3675888" y="2792255"/>
            <a:ext cx="3470870" cy="968831"/>
            <a:chOff x="3675888" y="2792255"/>
            <a:chExt cx="3470870" cy="968831"/>
          </a:xfrm>
        </p:grpSpPr>
        <p:grpSp>
          <p:nvGrpSpPr>
            <p:cNvPr id="16" name="Group 15"/>
            <p:cNvGrpSpPr/>
            <p:nvPr/>
          </p:nvGrpSpPr>
          <p:grpSpPr>
            <a:xfrm>
              <a:off x="3675888" y="2792255"/>
              <a:ext cx="3344539" cy="477054"/>
              <a:chOff x="3675888" y="2792255"/>
              <a:chExt cx="3344539" cy="477054"/>
            </a:xfrm>
          </p:grpSpPr>
          <p:sp>
            <p:nvSpPr>
              <p:cNvPr id="12" name="Pravokotnik 2"/>
              <p:cNvSpPr/>
              <p:nvPr/>
            </p:nvSpPr>
            <p:spPr>
              <a:xfrm>
                <a:off x="5389992" y="2792255"/>
                <a:ext cx="1630435" cy="477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s snovjo</a:t>
                </a:r>
              </a:p>
            </p:txBody>
          </p:sp>
          <p:cxnSp>
            <p:nvCxnSpPr>
              <p:cNvPr id="13" name="Straight Arrow Connector 12"/>
              <p:cNvCxnSpPr/>
              <p:nvPr/>
            </p:nvCxnSpPr>
            <p:spPr>
              <a:xfrm flipH="1">
                <a:off x="3675888" y="3081528"/>
                <a:ext cx="1587772" cy="0"/>
              </a:xfrm>
              <a:prstGeom prst="straightConnector1">
                <a:avLst/>
              </a:prstGeom>
              <a:noFill/>
              <a:ln w="38100">
                <a:solidFill>
                  <a:srgbClr val="00B050"/>
                </a:solidFill>
                <a:tailEnd type="stealt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17" name="Group 16"/>
            <p:cNvGrpSpPr/>
            <p:nvPr/>
          </p:nvGrpSpPr>
          <p:grpSpPr>
            <a:xfrm>
              <a:off x="3675888" y="3284032"/>
              <a:ext cx="3470870" cy="477054"/>
              <a:chOff x="3675888" y="3284032"/>
              <a:chExt cx="3470870" cy="477054"/>
            </a:xfrm>
          </p:grpSpPr>
          <p:sp>
            <p:nvSpPr>
              <p:cNvPr id="11" name="Pravokotnik 2"/>
              <p:cNvSpPr/>
              <p:nvPr/>
            </p:nvSpPr>
            <p:spPr>
              <a:xfrm>
                <a:off x="5263660" y="3284032"/>
                <a:ext cx="1883098" cy="477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brez snovi</a:t>
                </a:r>
              </a:p>
            </p:txBody>
          </p:sp>
          <p:cxnSp>
            <p:nvCxnSpPr>
              <p:cNvPr id="14" name="Straight Arrow Connector 13"/>
              <p:cNvCxnSpPr>
                <a:stCxn id="11" idx="1"/>
              </p:cNvCxnSpPr>
              <p:nvPr/>
            </p:nvCxnSpPr>
            <p:spPr>
              <a:xfrm flipH="1">
                <a:off x="3675888" y="3522559"/>
                <a:ext cx="1587772" cy="61889"/>
              </a:xfrm>
              <a:prstGeom prst="straightConnector1">
                <a:avLst/>
              </a:prstGeom>
              <a:noFill/>
              <a:ln w="38100">
                <a:solidFill>
                  <a:srgbClr val="00B050"/>
                </a:solidFill>
                <a:tailEnd type="stealt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97222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6" grpId="0"/>
      <p:bldP spid="8" grpId="0"/>
      <p:bldP spid="9" grpId="0"/>
      <p:bldP spid="10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022937"/>
              </p:ext>
            </p:extLst>
          </p:nvPr>
        </p:nvGraphicFramePr>
        <p:xfrm>
          <a:off x="314765" y="1578513"/>
          <a:ext cx="8432800" cy="466344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21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Snov</a:t>
                      </a:r>
                      <a:endParaRPr lang="sl-SI" sz="2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Permeabilnost (𝛍)</a:t>
                      </a:r>
                      <a:endParaRPr lang="sl-SI" sz="2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voda</a:t>
                      </a:r>
                      <a:endParaRPr lang="sl-SI" sz="2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    0,999992</a:t>
                      </a:r>
                      <a:endParaRPr lang="sl-SI" sz="2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baker</a:t>
                      </a:r>
                      <a:endParaRPr lang="sl-SI" sz="2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    0,999994</a:t>
                      </a:r>
                      <a:endParaRPr lang="sl-SI" sz="2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zrak</a:t>
                      </a:r>
                      <a:endParaRPr lang="sl-SI" sz="2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    1,0000004</a:t>
                      </a:r>
                      <a:endParaRPr lang="sl-SI" sz="2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aluminij</a:t>
                      </a:r>
                      <a:endParaRPr lang="sl-SI" sz="2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    1,000022</a:t>
                      </a:r>
                      <a:endParaRPr lang="sl-SI" sz="2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platina</a:t>
                      </a:r>
                      <a:endParaRPr lang="sl-SI" sz="2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    1,000265</a:t>
                      </a:r>
                      <a:endParaRPr lang="sl-SI" sz="2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nikelj</a:t>
                      </a:r>
                      <a:endParaRPr lang="sl-SI" sz="2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 600</a:t>
                      </a:r>
                      <a:endParaRPr lang="sl-SI" sz="2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železo</a:t>
                      </a:r>
                      <a:endParaRPr lang="sl-SI" sz="2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5000</a:t>
                      </a:r>
                      <a:endParaRPr lang="sl-SI" sz="2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jeklo</a:t>
                      </a:r>
                      <a:endParaRPr lang="sl-SI" sz="2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2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8000</a:t>
                      </a:r>
                      <a:endParaRPr lang="sl-SI" sz="2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Pravokotnik 1"/>
          <p:cNvSpPr/>
          <p:nvPr/>
        </p:nvSpPr>
        <p:spPr>
          <a:xfrm>
            <a:off x="-2" y="287654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Snov </a:t>
            </a:r>
            <a:r>
              <a:rPr lang="sl-SI" sz="3000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 magnetnem polju</a:t>
            </a:r>
          </a:p>
        </p:txBody>
      </p:sp>
    </p:spTree>
    <p:extLst>
      <p:ext uri="{BB962C8B-B14F-4D97-AF65-F5344CB8AC3E}">
        <p14:creationId xmlns:p14="http://schemas.microsoft.com/office/powerpoint/2010/main" val="280229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mri-q.com/uploads/3/2/7/4/3274160/3669220_orig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301" b="24917"/>
          <a:stretch/>
        </p:blipFill>
        <p:spPr bwMode="auto">
          <a:xfrm>
            <a:off x="313335" y="1039330"/>
            <a:ext cx="3370356" cy="433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4416550" y="5172917"/>
            <a:ext cx="47274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 zunanjem magnetnem polju (B</a:t>
            </a:r>
            <a:r>
              <a:rPr lang="sl-SI" sz="2500" baseline="-25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 se domene orientirajo, zato se magnetno polje ojači (B).</a:t>
            </a:r>
          </a:p>
        </p:txBody>
      </p:sp>
      <p:sp>
        <p:nvSpPr>
          <p:cNvPr id="5" name="Pravokotnik 4"/>
          <p:cNvSpPr/>
          <p:nvPr/>
        </p:nvSpPr>
        <p:spPr>
          <a:xfrm>
            <a:off x="0" y="5187929"/>
            <a:ext cx="399702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Feromagnetne snovi imajo posamezne dele (domene) naključno orientirane.</a:t>
            </a:r>
          </a:p>
        </p:txBody>
      </p:sp>
      <p:pic>
        <p:nvPicPr>
          <p:cNvPr id="6" name="Picture 2" descr="http://mri-q.com/uploads/3/2/7/4/3274160/3669220_orig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8" b="24917"/>
          <a:stretch/>
        </p:blipFill>
        <p:spPr bwMode="auto">
          <a:xfrm>
            <a:off x="4950430" y="1039329"/>
            <a:ext cx="4083214" cy="433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ravokotnik 1"/>
          <p:cNvSpPr/>
          <p:nvPr/>
        </p:nvSpPr>
        <p:spPr>
          <a:xfrm>
            <a:off x="-2" y="287654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Snov </a:t>
            </a:r>
            <a:r>
              <a:rPr lang="sl-SI" sz="3000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 magnetnem polju</a:t>
            </a:r>
          </a:p>
        </p:txBody>
      </p:sp>
    </p:spTree>
    <p:extLst>
      <p:ext uri="{BB962C8B-B14F-4D97-AF65-F5344CB8AC3E}">
        <p14:creationId xmlns:p14="http://schemas.microsoft.com/office/powerpoint/2010/main" val="128966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l="3127" t="18453" r="57254" b="16837"/>
          <a:stretch/>
        </p:blipFill>
        <p:spPr bwMode="auto">
          <a:xfrm>
            <a:off x="658124" y="1179277"/>
            <a:ext cx="5154888" cy="47336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Pravokotnik 1"/>
          <p:cNvSpPr/>
          <p:nvPr/>
        </p:nvSpPr>
        <p:spPr>
          <a:xfrm>
            <a:off x="-2" y="287654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Magnetna sila na snov </a:t>
            </a:r>
            <a:r>
              <a:rPr lang="sl-SI" sz="3000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 magnetnem polju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5813012" y="1991838"/>
            <a:ext cx="256032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Magnetno polje diamagnetno snov odbija, </a:t>
            </a:r>
            <a:r>
              <a:rPr lang="sl-SI" sz="2800" dirty="0"/>
              <a:t>paramagnetno </a:t>
            </a:r>
            <a:r>
              <a:rPr lang="sl-SI" sz="2800" dirty="0" smtClean="0"/>
              <a:t>snov in feromagnetno snov pa privlači. 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37144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363146"/>
            <a:ext cx="9144000" cy="15234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sl-SI" dirty="0" err="1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PrimerI</a:t>
            </a:r>
            <a:endParaRPr lang="sl-SI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 tuljavi je gostota magnetnega polja 0,5 T.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Kolikšna je gostota magnetnega polja,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če v tuljavo vstavimo jedro iz železa?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9988"/>
            <a:ext cx="3708400" cy="49780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946" y="2070100"/>
            <a:ext cx="3832454" cy="454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80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2"/>
          <p:cNvSpPr/>
          <p:nvPr/>
        </p:nvSpPr>
        <p:spPr>
          <a:xfrm>
            <a:off x="0" y="360257"/>
            <a:ext cx="9144000" cy="190821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Primer II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Notranjost dolge tuljave, ki ima 1200 ovojev na meter dolžine, je napolnjena s feromagnetno snovjo.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Kolikšna je permeabilnost te snovi, če je pri toku 6,0 A gostota magnetnega polja v snovi enaka 2,0 T?</a:t>
            </a:r>
          </a:p>
        </p:txBody>
      </p:sp>
    </p:spTree>
    <p:extLst>
      <p:ext uri="{BB962C8B-B14F-4D97-AF65-F5344CB8AC3E}">
        <p14:creationId xmlns:p14="http://schemas.microsoft.com/office/powerpoint/2010/main" val="253429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l="61367" t="14454" r="11880" b="6142"/>
          <a:stretch/>
        </p:blipFill>
        <p:spPr bwMode="auto">
          <a:xfrm>
            <a:off x="510222" y="1017357"/>
            <a:ext cx="3480873" cy="58085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0" y="463359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Koračni motor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4281547" y="1172102"/>
            <a:ext cx="457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področju pogonov sodobnih in</a:t>
            </a:r>
            <a:r>
              <a:rPr lang="sl-SI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računalniško krmiljenih tehnologij v industriji pa je zelo pogosto potrebno natančno </a:t>
            </a:r>
            <a:r>
              <a:rPr lang="sl-SI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pozicioniranje</a:t>
            </a:r>
            <a:r>
              <a:rPr lang="sl-SI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sl-SI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tiskalniki</a:t>
            </a:r>
            <a:r>
              <a:rPr lang="sl-SI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risalniki, koordinatni vrtalniki, </a:t>
            </a:r>
            <a:r>
              <a:rPr lang="sl-SI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podajalniki, </a:t>
            </a:r>
            <a:r>
              <a:rPr lang="sl-SI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obdelovalni </a:t>
            </a:r>
            <a:r>
              <a:rPr lang="sl-SI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stroji, </a:t>
            </a:r>
            <a:r>
              <a:rPr lang="sl-SI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 ). Potrebne premike za tako </a:t>
            </a:r>
            <a:r>
              <a:rPr lang="sl-SI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pozicioniranje</a:t>
            </a:r>
            <a:r>
              <a:rPr lang="sl-SI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omogočajo koračni motorji. 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240593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2"/>
          <a:srcRect l="19186" t="45625" r="10644" b="19183"/>
          <a:stretch/>
        </p:blipFill>
        <p:spPr>
          <a:xfrm>
            <a:off x="0" y="3770288"/>
            <a:ext cx="9129932" cy="2574387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-1" y="1068223"/>
            <a:ext cx="912993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200" dirty="0" smtClean="0">
                <a:latin typeface="Arial" panose="020B0604020202020204" pitchFamily="34" charset="0"/>
              </a:rPr>
              <a:t>Izvor magnetnih polj je </a:t>
            </a:r>
            <a:r>
              <a:rPr lang="sl-SI" sz="3200" dirty="0" smtClean="0">
                <a:solidFill>
                  <a:srgbClr val="FF0000"/>
                </a:solidFill>
                <a:latin typeface="Arial" panose="020B0604020202020204" pitchFamily="34" charset="0"/>
              </a:rPr>
              <a:t>gibajoč naboj</a:t>
            </a:r>
            <a:r>
              <a:rPr lang="sl-SI" sz="3200" dirty="0" smtClean="0">
                <a:latin typeface="Arial" panose="020B0604020202020204" pitchFamily="34" charset="0"/>
              </a:rPr>
              <a:t>. </a:t>
            </a:r>
          </a:p>
          <a:p>
            <a:pPr algn="ctr"/>
            <a:r>
              <a:rPr lang="sl-SI" sz="3200" dirty="0" smtClean="0">
                <a:latin typeface="Arial" panose="020B0604020202020204" pitchFamily="34" charset="0"/>
              </a:rPr>
              <a:t>Pri </a:t>
            </a:r>
            <a:r>
              <a:rPr lang="sl-SI" sz="3200" dirty="0" smtClean="0">
                <a:solidFill>
                  <a:srgbClr val="0070C0"/>
                </a:solidFill>
                <a:latin typeface="Arial" panose="020B0604020202020204" pitchFamily="34" charset="0"/>
              </a:rPr>
              <a:t>elektro magnetih </a:t>
            </a:r>
            <a:r>
              <a:rPr lang="sl-SI" sz="3200" dirty="0" smtClean="0">
                <a:latin typeface="Arial" panose="020B0604020202020204" pitchFamily="34" charset="0"/>
              </a:rPr>
              <a:t>je to </a:t>
            </a:r>
            <a:r>
              <a:rPr lang="sl-SI" sz="3200" dirty="0" smtClean="0">
                <a:solidFill>
                  <a:srgbClr val="FF0000"/>
                </a:solidFill>
                <a:latin typeface="Arial" panose="020B0604020202020204" pitchFamily="34" charset="0"/>
              </a:rPr>
              <a:t>električni tok</a:t>
            </a:r>
            <a:r>
              <a:rPr lang="sl-SI" sz="3200" dirty="0" smtClean="0">
                <a:latin typeface="Arial" panose="020B0604020202020204" pitchFamily="34" charset="0"/>
              </a:rPr>
              <a:t>. </a:t>
            </a:r>
          </a:p>
          <a:p>
            <a:pPr algn="ctr"/>
            <a:r>
              <a:rPr lang="sl-SI" sz="3200" dirty="0" smtClean="0">
                <a:latin typeface="Arial" panose="020B0604020202020204" pitchFamily="34" charset="0"/>
              </a:rPr>
              <a:t>Pri </a:t>
            </a:r>
            <a:r>
              <a:rPr lang="sl-SI" sz="3200" dirty="0" smtClean="0">
                <a:solidFill>
                  <a:srgbClr val="0070C0"/>
                </a:solidFill>
                <a:latin typeface="Arial" panose="020B0604020202020204" pitchFamily="34" charset="0"/>
              </a:rPr>
              <a:t>trajnih magnetih </a:t>
            </a:r>
            <a:r>
              <a:rPr lang="sl-SI" sz="3200" dirty="0" smtClean="0">
                <a:latin typeface="Arial" panose="020B0604020202020204" pitchFamily="34" charset="0"/>
              </a:rPr>
              <a:t>je to </a:t>
            </a:r>
            <a:r>
              <a:rPr lang="sl-SI" sz="3200" dirty="0" smtClean="0">
                <a:solidFill>
                  <a:srgbClr val="FF0000"/>
                </a:solidFill>
                <a:latin typeface="Arial" panose="020B0604020202020204" pitchFamily="34" charset="0"/>
              </a:rPr>
              <a:t>gibanje naboja v atomih </a:t>
            </a:r>
          </a:p>
          <a:p>
            <a:pPr algn="ctr"/>
            <a:r>
              <a:rPr lang="sl-SI" sz="3200" dirty="0" smtClean="0">
                <a:latin typeface="Arial" panose="020B0604020202020204" pitchFamily="34" charset="0"/>
              </a:rPr>
              <a:t>(gibanje elektrona okrog jedra in vrtenje </a:t>
            </a:r>
          </a:p>
          <a:p>
            <a:pPr algn="ctr"/>
            <a:r>
              <a:rPr lang="sl-SI" sz="3200" dirty="0" smtClean="0">
                <a:latin typeface="Arial" panose="020B0604020202020204" pitchFamily="34" charset="0"/>
              </a:rPr>
              <a:t>elektronov okrog svoje osi).</a:t>
            </a:r>
            <a:endParaRPr lang="sl-SI" sz="3200" dirty="0"/>
          </a:p>
        </p:txBody>
      </p:sp>
      <p:sp>
        <p:nvSpPr>
          <p:cNvPr id="4" name="Pravokotnik 3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Izvor magnetnega polja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303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DSCN373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5"/>
          <a:stretch/>
        </p:blipFill>
        <p:spPr bwMode="auto">
          <a:xfrm>
            <a:off x="329051" y="2426015"/>
            <a:ext cx="3622156" cy="32170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Slika 2" descr="DSCN373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8"/>
          <a:stretch/>
        </p:blipFill>
        <p:spPr bwMode="auto">
          <a:xfrm>
            <a:off x="4811004" y="2426015"/>
            <a:ext cx="3869954" cy="32170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0" y="362541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Magnetna sila na feromagnetna telesa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329051" y="1556314"/>
            <a:ext cx="8088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Varnostni ventil pri plinskem gorilniku ali štedilniku: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31995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l="20930" t="21247" r="23573" b="21216"/>
          <a:stretch/>
        </p:blipFill>
        <p:spPr bwMode="auto">
          <a:xfrm>
            <a:off x="579022" y="2051399"/>
            <a:ext cx="7220798" cy="42089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0" y="30627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Magnetna sila na feromagnetna telesa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579022" y="1317163"/>
            <a:ext cx="3384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Magnetno stikalo: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29123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hlinkClick r:id="rId2"/>
          </p:cNvPr>
          <p:cNvPicPr/>
          <p:nvPr/>
        </p:nvPicPr>
        <p:blipFill rotWithShape="1">
          <a:blip r:embed="rId3"/>
          <a:srcRect l="22128" t="29791" r="11886" b="9301"/>
          <a:stretch/>
        </p:blipFill>
        <p:spPr bwMode="auto">
          <a:xfrm>
            <a:off x="0" y="1458107"/>
            <a:ext cx="8585537" cy="44555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Pravokotnik 5"/>
          <p:cNvSpPr/>
          <p:nvPr/>
        </p:nvSpPr>
        <p:spPr>
          <a:xfrm>
            <a:off x="0" y="376608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Magnetna sila na feromagnetna telesa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60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hlinkClick r:id="rId2"/>
          </p:cNvPr>
          <p:cNvPicPr/>
          <p:nvPr/>
        </p:nvPicPr>
        <p:blipFill rotWithShape="1">
          <a:blip r:embed="rId3"/>
          <a:srcRect l="29126" t="15561" r="4215" b="8621"/>
          <a:stretch/>
        </p:blipFill>
        <p:spPr bwMode="auto">
          <a:xfrm>
            <a:off x="161409" y="992039"/>
            <a:ext cx="8673102" cy="55462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Pravokotnik 5"/>
          <p:cNvSpPr/>
          <p:nvPr/>
        </p:nvSpPr>
        <p:spPr>
          <a:xfrm>
            <a:off x="0" y="249999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Magnetna sila na feromagnetna telesa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17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l="22629" t="16229" r="7761" b="22625"/>
          <a:stretch/>
        </p:blipFill>
        <p:spPr bwMode="auto">
          <a:xfrm>
            <a:off x="43469" y="1623109"/>
            <a:ext cx="9057062" cy="44729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Pravokotnik 4"/>
          <p:cNvSpPr/>
          <p:nvPr/>
        </p:nvSpPr>
        <p:spPr>
          <a:xfrm>
            <a:off x="0" y="376608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Magnetna sila na feromagnetna telesa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81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l="24374" t="26640" r="8012" b="11298"/>
          <a:stretch/>
        </p:blipFill>
        <p:spPr bwMode="auto">
          <a:xfrm>
            <a:off x="173320" y="1587863"/>
            <a:ext cx="8797359" cy="45399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0" y="376608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Magnetna sila na feromagnetna telesa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49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376608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Magnetna sila na feromagnetna telesa</a:t>
            </a:r>
            <a:endParaRPr lang="sl-SI" sz="3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Slika 2" descr="Prvih sto podpornikov kampanje na Kickstarterju bo za gramofon v &amp;ccaron;rni barvi odštelo 780 evrov, dodatnih 60 evrov pa bodo odšteli za gramofone z imitacijo lesa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1756531"/>
            <a:ext cx="6477000" cy="3648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31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l="19180" t="14409" r="19973" b="15899"/>
          <a:stretch/>
        </p:blipFill>
        <p:spPr bwMode="auto">
          <a:xfrm>
            <a:off x="849902" y="1357731"/>
            <a:ext cx="7125205" cy="45882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2691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Magnetno polje in magnetna sila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3104271" y="2024584"/>
            <a:ext cx="628825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Med poli magnetov delujejo sile.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Te so lahko </a:t>
            </a:r>
            <a:r>
              <a:rPr lang="sl-SI" sz="2500" u="sng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privlačne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ali </a:t>
            </a:r>
            <a:r>
              <a:rPr lang="sl-SI" sz="2500" u="sng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odbojne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9" name="Pravokotnik 2"/>
          <p:cNvSpPr/>
          <p:nvPr/>
        </p:nvSpPr>
        <p:spPr>
          <a:xfrm>
            <a:off x="0" y="1047988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Vsak trajni magnet ima dva pola: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severni (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north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 smtClean="0">
                <a:ln w="3175">
                  <a:noFill/>
                </a:ln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 in južni (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south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p:sp>
        <p:nvSpPr>
          <p:cNvPr id="10" name="Pravokotnik 2"/>
          <p:cNvSpPr/>
          <p:nvPr/>
        </p:nvSpPr>
        <p:spPr>
          <a:xfrm>
            <a:off x="3657600" y="3001180"/>
            <a:ext cx="461420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Enaka pola se 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odbijata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(odbojna sila),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različna pa 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privlačita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(privlačna sila).</a:t>
            </a:r>
          </a:p>
        </p:txBody>
      </p:sp>
      <p:sp>
        <p:nvSpPr>
          <p:cNvPr id="11" name="Pravokotnik 2"/>
          <p:cNvSpPr/>
          <p:nvPr/>
        </p:nvSpPr>
        <p:spPr>
          <a:xfrm>
            <a:off x="0" y="4804443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Silo, s katero se magnetna pola privlačita ali odbijata, imenujemo 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magnetna sila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9762"/>
            <a:ext cx="3352800" cy="261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09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Magnetno polje in magnetna sila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808" y="2506617"/>
            <a:ext cx="7546467" cy="4242816"/>
          </a:xfrm>
          <a:prstGeom prst="rect">
            <a:avLst/>
          </a:prstGeom>
        </p:spPr>
      </p:pic>
      <p:sp>
        <p:nvSpPr>
          <p:cNvPr id="4" name="Pravokotnik 2"/>
          <p:cNvSpPr/>
          <p:nvPr/>
        </p:nvSpPr>
        <p:spPr>
          <a:xfrm>
            <a:off x="-108767" y="1090412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Tudi vsak elektro magnet ima dva pola severni (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north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 smtClean="0">
                <a:ln w="3175">
                  <a:noFill/>
                </a:ln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 in južni (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south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), zato tuljavo privlači in odbija trajni magnet.</a:t>
            </a:r>
          </a:p>
        </p:txBody>
      </p:sp>
    </p:spTree>
    <p:extLst>
      <p:ext uri="{BB962C8B-B14F-4D97-AF65-F5344CB8AC3E}">
        <p14:creationId xmlns:p14="http://schemas.microsoft.com/office/powerpoint/2010/main" val="4205420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3733</TotalTime>
  <Words>1980</Words>
  <Application>Microsoft Office PowerPoint</Application>
  <PresentationFormat>Diaprojekcija na zaslonu (4:3)</PresentationFormat>
  <Paragraphs>293</Paragraphs>
  <Slides>77</Slides>
  <Notes>15</Notes>
  <HiddenSlides>0</HiddenSlides>
  <MMClips>0</MMClips>
  <ScaleCrop>false</ScaleCrop>
  <HeadingPairs>
    <vt:vector size="6" baseType="variant">
      <vt:variant>
        <vt:lpstr>Uporabljene pisave</vt:lpstr>
      </vt:variant>
      <vt:variant>
        <vt:i4>8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77</vt:i4>
      </vt:variant>
    </vt:vector>
  </HeadingPairs>
  <TitlesOfParts>
    <vt:vector size="86" baseType="lpstr">
      <vt:lpstr>Arial</vt:lpstr>
      <vt:lpstr>Calibri</vt:lpstr>
      <vt:lpstr>Calibri Light</vt:lpstr>
      <vt:lpstr>Cambria</vt:lpstr>
      <vt:lpstr>Cambria Math</vt:lpstr>
      <vt:lpstr>Symbol</vt:lpstr>
      <vt:lpstr>Times New Roman</vt:lpstr>
      <vt:lpstr>Verdana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Abak</dc:creator>
  <cp:lastModifiedBy>Angela</cp:lastModifiedBy>
  <cp:revision>718</cp:revision>
  <cp:lastPrinted>2018-10-01T20:23:16Z</cp:lastPrinted>
  <dcterms:created xsi:type="dcterms:W3CDTF">2015-11-23T20:51:38Z</dcterms:created>
  <dcterms:modified xsi:type="dcterms:W3CDTF">2020-09-24T11:37:59Z</dcterms:modified>
</cp:coreProperties>
</file>