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73" r:id="rId5"/>
    <p:sldId id="274" r:id="rId6"/>
    <p:sldId id="263" r:id="rId7"/>
    <p:sldId id="264" r:id="rId8"/>
    <p:sldId id="265" r:id="rId9"/>
    <p:sldId id="277" r:id="rId10"/>
    <p:sldId id="276" r:id="rId11"/>
    <p:sldId id="279" r:id="rId12"/>
    <p:sldId id="280" r:id="rId13"/>
    <p:sldId id="259" r:id="rId14"/>
    <p:sldId id="278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94CC6-1375-4BBB-AAA1-EC7F854AE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741935-6586-456F-B85F-66D07AF01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C8BB3E-C362-4E2D-8653-5D991518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3BB49-64EB-4615-BFE6-30385A5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7950E1-EAAD-4C18-85D9-43B5CCD5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C67E9-6F9A-48C9-BE9B-E2A46B0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AE0DA1F-CB7B-49E6-9DC6-8F8CFE28D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227502-D328-4988-9728-F05B770F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DF905D-F6C4-45ED-AC07-D34A6F9E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2C6158-5DC7-4156-B097-8F04337B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0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2DFF45A-9D2D-4C93-9BF5-B28CB6BDD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C8FBCE2-41BF-4975-87A9-CD31D09C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AC3AF0-AE34-42C8-80D6-B8A81CDF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6AE5B1-6017-46D0-AFBD-B6D80E03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CCCA86-9DF0-4BF9-8DFA-E74FD97D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9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8B5FD-4056-46D5-863D-660FA6C8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A6B809-B3A1-4CDA-8B93-08844F9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F79C351-0681-4FF6-A890-90C84340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E1C9D3-E0F2-467E-B321-09CB5022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E45704-86BC-4BBA-8E8D-BFDCD797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7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40796-7765-440E-9F8D-534B7C1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979E6C-7905-4383-BECE-BF030D13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162AD6-64F8-45B8-8734-13DFCC5D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A0DD83-3548-4A5C-9E2C-B93D9C50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584014-349E-49BD-A239-F7294430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4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644B1-1875-4B9E-A625-2D778BAC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E2B50B-B446-42D3-906B-8DB7363EC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431D62E-0785-47FA-9FF8-893772CC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65E89A2-7AFC-46E2-A839-163C1223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4AD2DE-9D5B-42FD-A6DB-2D90890E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61F3495-8CEA-4B2A-9BDB-2623BCF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7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1AB7BE-68ED-4D50-81A3-A625B622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CAD586-0377-4147-BA92-C9A1928A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46897B6-2687-41F5-A2F7-A47794F6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336FACA-5837-4704-B846-D438569CD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69BF227-ECBA-47C3-9D82-187A1031A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D19938C-9533-40C0-8848-D9B09CAA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EB08CA6-4C27-4330-85C7-9B0DDED4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391384C-49BC-46FC-B4BC-E558F19E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88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C9AEC-EF4D-4C6C-AEA4-CEAB5D4F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3A656DF-6515-44CE-A0C8-36F85416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E0CEC7-F925-46D8-8308-C666FEC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4FD8D25-C9A3-45B9-BB37-DFA884A8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435196F-645E-4E39-8BBC-6D9EACDF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BCC617F-B0C0-4244-A845-F021433F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1DBDA55-1400-48F8-80A8-C98E2A36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09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7AEF8-86DF-41E1-8608-D5E67A77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F1BA1D-DCDD-47CE-BCCD-6A3F1799E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13026-F15A-4E3A-A4DB-235C26C6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03FCBBB-FF64-4588-B107-E00E8DE9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09259E9-FB17-44FB-B4AB-8CECEBBA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0BD3FF1-FC22-4B9D-A6F2-356CA263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6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CAA3BF-A006-4201-B685-F29F7FF6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1EDE479-6916-46FA-99B6-7C07D87D4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5B4A98D-28E3-43EA-8D6E-9DF749824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21D288-F4AE-4771-88EE-F4F76B65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AF9A6F-36E3-4F3D-91D2-DD3E5E20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E6180-9D7F-4CC0-B2A0-C7CBC9EE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E8B5209-2FA5-45E8-9F43-C1613C32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5190C6-71E7-44DC-8398-8ACF15E1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98777A-F9BF-4753-A5AF-B4B6F2FB1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6A2B-9E7F-4090-B729-9F78892C5013}" type="datetimeFigureOut">
              <a:rPr lang="sl-SI" smtClean="0"/>
              <a:t>3. 02. 2022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DA667F-3F55-4387-B09F-9014C6FE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7D67FF-8664-4DB9-B8ED-6D0C85A4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5F62-45EA-44EB-9238-548F9E26EC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89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Zc7aLyhZ94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h-ihkpnDWh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sEQYkX998" TargetMode="External"/><Relationship Id="rId2" Type="http://schemas.openxmlformats.org/officeDocument/2006/relationships/hyperlink" Target="https://www.youtube.com/watch?v=FRnmrF5IMtI&amp;fbclid=IwAR09jT2GHpf0d3_rh5ohpF1q8FJ8b7E8Fibvx74T8yAyvCYu60KQ-tam-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01F64C2-C48D-4546-A248-CDC8AEE68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r="1962"/>
          <a:stretch/>
        </p:blipFill>
        <p:spPr bwMode="auto">
          <a:xfrm>
            <a:off x="0" y="0"/>
            <a:ext cx="12192000" cy="69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21B4492-721E-432F-A2F1-56256846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6425"/>
            <a:ext cx="9144000" cy="2387600"/>
          </a:xfrm>
        </p:spPr>
        <p:txBody>
          <a:bodyPr>
            <a:normAutofit/>
          </a:bodyPr>
          <a:lstStyle/>
          <a:p>
            <a:r>
              <a:rPr lang="sl-SI" sz="54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PREŠERNOV DAN</a:t>
            </a:r>
            <a:r>
              <a:rPr lang="sl-SI" b="1" dirty="0">
                <a:solidFill>
                  <a:srgbClr val="C00000"/>
                </a:solidFill>
                <a:latin typeface="Berlin Sans FB" panose="020E0602020502020306" pitchFamily="34" charset="0"/>
              </a:rPr>
              <a:t/>
            </a:r>
            <a:br>
              <a:rPr lang="sl-SI" b="1" dirty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sl-SI" sz="40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Slovenski kulturni praznik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0C78C6-59C6-4747-9070-6C93FA90A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118" y="5171706"/>
            <a:ext cx="9144000" cy="1655762"/>
          </a:xfrm>
        </p:spPr>
        <p:txBody>
          <a:bodyPr/>
          <a:lstStyle/>
          <a:p>
            <a:r>
              <a:rPr lang="sl-SI" dirty="0"/>
              <a:t>KULTURNI DAN</a:t>
            </a:r>
          </a:p>
          <a:p>
            <a:r>
              <a:rPr lang="sl-SI" dirty="0" smtClean="0"/>
              <a:t>4. razred</a:t>
            </a:r>
            <a:endParaRPr lang="sl-SI" dirty="0"/>
          </a:p>
          <a:p>
            <a:endParaRPr lang="sl-SI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532B99F-B2C7-4F6B-97D1-38F0EA6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32" y="4204025"/>
            <a:ext cx="3045833" cy="250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300916" y="13432825"/>
            <a:ext cx="11669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https://www.youtube.com/watch?v=Zc7aLyhZ94c</a:t>
            </a:r>
          </a:p>
        </p:txBody>
      </p:sp>
      <p:pic>
        <p:nvPicPr>
          <p:cNvPr id="2050" name="Picture 2" descr="Slovenska himna praznuje 25 let - Svet24.s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9" y="4655127"/>
            <a:ext cx="2473867" cy="17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214895" y="6410075"/>
            <a:ext cx="2706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Klikni na himno in poslušaj!</a:t>
            </a:r>
          </a:p>
        </p:txBody>
      </p:sp>
    </p:spTree>
    <p:extLst>
      <p:ext uri="{BB962C8B-B14F-4D97-AF65-F5344CB8AC3E}">
        <p14:creationId xmlns:p14="http://schemas.microsoft.com/office/powerpoint/2010/main" val="14497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ografija osebe Simona Stariha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9018" y="373322"/>
            <a:ext cx="9144000" cy="6192346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357447" y="714895"/>
            <a:ext cx="274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PONOVIMO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1045029" y="69669"/>
            <a:ext cx="9988731" cy="663593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l-SI" sz="3200" dirty="0" smtClean="0"/>
          </a:p>
          <a:p>
            <a:r>
              <a:rPr lang="sl-SI" sz="3200" dirty="0" smtClean="0"/>
              <a:t>ZAPIS V ZVEZEK pri SLOVENŠČINI</a:t>
            </a:r>
          </a:p>
          <a:p>
            <a:pPr algn="ctr"/>
            <a:endParaRPr lang="sl-SI" sz="3200" dirty="0" smtClean="0"/>
          </a:p>
          <a:p>
            <a:pPr algn="ctr"/>
            <a:endParaRPr lang="sl-SI" sz="3200" dirty="0" smtClean="0"/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KULTURNI DAN: 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SLOVENSKI KULTURNI PRAZNIK</a:t>
            </a:r>
          </a:p>
          <a:p>
            <a:pPr algn="ctr"/>
            <a:endParaRPr lang="sl-SI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</a:t>
            </a:r>
            <a:r>
              <a:rPr lang="sl-SI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življenju in delu slovenskega pesnika Franceta Prešerna zapiši nekaj spoznanj. Obliko zapisa si izberi sam-a.</a:t>
            </a:r>
            <a:endParaRPr lang="sl-SI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Desna puščica s črticami 2"/>
          <p:cNvSpPr/>
          <p:nvPr/>
        </p:nvSpPr>
        <p:spPr>
          <a:xfrm rot="2843341">
            <a:off x="4526771" y="1960656"/>
            <a:ext cx="987442" cy="241382"/>
          </a:xfrm>
          <a:prstGeom prst="strip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4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BRANJE IN POSLUŠANJE SLOVENSKE LJUDSKE PRAVLJICE </a:t>
            </a:r>
            <a:r>
              <a:rPr lang="sl-SI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 POVODNEM MOŽU</a:t>
            </a:r>
            <a:endParaRPr lang="sl-SI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942011"/>
            <a:ext cx="10515600" cy="4502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Pravljico najdeš v naši spletni učilnici v elektronski knjigi: </a:t>
            </a:r>
          </a:p>
          <a:p>
            <a:pPr marL="0" indent="0">
              <a:buNone/>
            </a:pPr>
            <a:r>
              <a:rPr lang="sl-SI" b="1" dirty="0" smtClean="0"/>
              <a:t>SLOVENSKE PRAVLJICE. </a:t>
            </a:r>
            <a:r>
              <a:rPr lang="sl-SI" dirty="0" smtClean="0"/>
              <a:t>Pravljico poišči pod zgornjim naslovom.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   </a:t>
            </a:r>
          </a:p>
          <a:p>
            <a:pPr marL="0" indent="0">
              <a:buNone/>
            </a:pPr>
            <a:r>
              <a:rPr lang="sl-SI" dirty="0" smtClean="0"/>
              <a:t>               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Prisluhni ji še v glasbeni obliki. Najdeš jo na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naslovu: </a:t>
            </a:r>
            <a:r>
              <a:rPr lang="sl-SI" sz="2200" u="sng" dirty="0" smtClean="0">
                <a:hlinkClick r:id="rId2"/>
              </a:rPr>
              <a:t>https</a:t>
            </a:r>
            <a:r>
              <a:rPr lang="sl-SI" sz="2200" u="sng" dirty="0">
                <a:hlinkClick r:id="rId2"/>
              </a:rPr>
              <a:t>://www.youtube.com/watch?v=h-ihkpnDWhQ</a:t>
            </a:r>
            <a:endParaRPr lang="sl-SI" sz="2200" dirty="0"/>
          </a:p>
        </p:txBody>
      </p:sp>
      <p:pic>
        <p:nvPicPr>
          <p:cNvPr id="4" name="Slika 3"/>
          <p:cNvPicPr/>
          <p:nvPr/>
        </p:nvPicPr>
        <p:blipFill rotWithShape="1">
          <a:blip r:embed="rId3"/>
          <a:srcRect l="45635" t="14816" r="27249" b="5702"/>
          <a:stretch/>
        </p:blipFill>
        <p:spPr bwMode="auto">
          <a:xfrm>
            <a:off x="1309007" y="2907575"/>
            <a:ext cx="2157003" cy="3179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Pravljica o povodnem možu - YouTub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985656"/>
            <a:ext cx="2316480" cy="212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57695" y="335046"/>
            <a:ext cx="603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USTVARJALNE IDEJE NA TEMO FRANCETA PREŠERNA</a:t>
            </a:r>
          </a:p>
        </p:txBody>
      </p:sp>
      <p:pic>
        <p:nvPicPr>
          <p:cNvPr id="6" name="Picture 4" descr="DR.FRANCE PRESEREN,PAPIR-SVINCNIK;AVTOR-GOKEL(MKO)LASTNIK:SKPSD-SLO.BERL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7972" r="10636" b="14692"/>
          <a:stretch/>
        </p:blipFill>
        <p:spPr bwMode="auto">
          <a:xfrm>
            <a:off x="6167439" y="1641413"/>
            <a:ext cx="1693025" cy="22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Fotografija osebe Špela Grdadolnik.">
            <a:extLst>
              <a:ext uri="{FF2B5EF4-FFF2-40B4-BE49-F238E27FC236}">
                <a16:creationId xmlns:a16="http://schemas.microsoft.com/office/drawing/2014/main" id="{850712B3-C99D-4940-976F-6C372F7B21D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4" t="19324" r="45770" b="66352"/>
          <a:stretch/>
        </p:blipFill>
        <p:spPr bwMode="auto">
          <a:xfrm>
            <a:off x="574766" y="1497874"/>
            <a:ext cx="2491163" cy="2652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senje: vodoravno 1">
            <a:extLst>
              <a:ext uri="{FF2B5EF4-FFF2-40B4-BE49-F238E27FC236}">
                <a16:creationId xmlns:a16="http://schemas.microsoft.com/office/drawing/2014/main" id="{012F8899-98DD-41F8-9E90-28CAC1A6DD8D}"/>
              </a:ext>
            </a:extLst>
          </p:cNvPr>
          <p:cNvSpPr/>
          <p:nvPr/>
        </p:nvSpPr>
        <p:spPr>
          <a:xfrm>
            <a:off x="8868578" y="4957590"/>
            <a:ext cx="2985571" cy="1689484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Predlogi za ustvarjanje so v PowerPoint predstavitvi  v spletni učilnici!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840479" y="1641414"/>
            <a:ext cx="1857465" cy="2278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85ADD70-3ED1-465B-9CCA-317725B3AD78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1"/>
          <a:stretch/>
        </p:blipFill>
        <p:spPr bwMode="auto">
          <a:xfrm>
            <a:off x="4746171" y="1641414"/>
            <a:ext cx="951774" cy="2278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Rezultat iskanja slik za kaligraf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9281" y="4432768"/>
            <a:ext cx="3070225" cy="225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prešernova hiša risba s kav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54" y="1497874"/>
            <a:ext cx="3448595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narisana  slovenska zasta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4199944"/>
            <a:ext cx="3531452" cy="248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61082" y="4563291"/>
            <a:ext cx="10515600" cy="2294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1800" b="1" i="1" dirty="0"/>
          </a:p>
          <a:p>
            <a:pPr marL="0" indent="0" algn="ctr">
              <a:buNone/>
            </a:pPr>
            <a:r>
              <a:rPr lang="sl-SI" b="1" i="1" dirty="0"/>
              <a:t> </a:t>
            </a:r>
            <a:r>
              <a:rPr lang="sl-SI" b="1" i="1" dirty="0" smtClean="0"/>
              <a:t>  </a:t>
            </a:r>
            <a:r>
              <a:rPr lang="sl-SI" b="1" i="1" dirty="0" smtClean="0"/>
              <a:t>USPEŠNO BRANJE IN POSLUŠANJE TER LIKOVNO USTVARJANJE</a:t>
            </a:r>
          </a:p>
          <a:p>
            <a:pPr marL="0" indent="0" algn="ctr">
              <a:buNone/>
            </a:pPr>
            <a:r>
              <a:rPr lang="sl-SI" b="1" i="1" dirty="0" smtClean="0"/>
              <a:t> </a:t>
            </a:r>
            <a:r>
              <a:rPr lang="sl-SI" b="1" i="1" dirty="0" smtClean="0"/>
              <a:t>VAM ŽELIM</a:t>
            </a:r>
            <a:r>
              <a:rPr lang="sl-SI" b="1" i="1" dirty="0" smtClean="0"/>
              <a:t>!</a:t>
            </a:r>
          </a:p>
          <a:p>
            <a:pPr marL="0" indent="0" algn="ctr">
              <a:buNone/>
            </a:pPr>
            <a:endParaRPr lang="sl-SI" b="1" i="1" dirty="0" smtClean="0"/>
          </a:p>
          <a:p>
            <a:pPr marL="0" indent="0">
              <a:buNone/>
            </a:pPr>
            <a:r>
              <a:rPr lang="sl-SI" sz="1800" smtClean="0"/>
              <a:t>                         Predstavitev </a:t>
            </a:r>
            <a:r>
              <a:rPr lang="sl-SI" sz="1800" dirty="0" smtClean="0"/>
              <a:t>pripravile učiteljice OŠ Stražišče, preuredila učiteljica Tadeja Volavšek</a:t>
            </a:r>
            <a:endParaRPr lang="sl-SI" sz="18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DB123B0-F24E-4B48-952A-4EEA48A75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BEDEC"/>
              </a:clrFrom>
              <a:clrTo>
                <a:srgbClr val="EBE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/>
        </p:blipFill>
        <p:spPr bwMode="auto">
          <a:xfrm>
            <a:off x="3631473" y="672848"/>
            <a:ext cx="4345577" cy="33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11B2ABE-FB6E-4A1C-B8D8-0484EED896CA}"/>
              </a:ext>
            </a:extLst>
          </p:cNvPr>
          <p:cNvSpPr txBox="1"/>
          <p:nvPr/>
        </p:nvSpPr>
        <p:spPr>
          <a:xfrm>
            <a:off x="4659084" y="1439448"/>
            <a:ext cx="2290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6000" b="1" dirty="0" smtClean="0">
                <a:latin typeface="Chiller" panose="04020404031007020602" pitchFamily="82" charset="0"/>
              </a:rPr>
              <a:t>KONEC</a:t>
            </a:r>
            <a:endParaRPr lang="sl-SI" sz="6000" b="1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>
            <a:extLst>
              <a:ext uri="{FF2B5EF4-FFF2-40B4-BE49-F238E27FC236}">
                <a16:creationId xmlns:a16="http://schemas.microsoft.com/office/drawing/2014/main" id="{6418D23C-E5AC-4F69-A384-C59D6A3B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4489" y="916269"/>
            <a:ext cx="4059501" cy="57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586512F8-29AF-4CAC-A423-1AB440C6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49" y="-482758"/>
            <a:ext cx="3550453" cy="71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19436B1-E52A-4ADC-A25E-4FD1D7631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endParaRPr lang="sl-S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0C2F5DDF-62AD-4E1E-84E3-7A85C52AFD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917" y="2842351"/>
            <a:ext cx="1342915" cy="1604745"/>
          </a:xfrm>
          <a:prstGeom prst="rect">
            <a:avLst/>
          </a:prstGeom>
          <a:noFill/>
        </p:spPr>
      </p:pic>
      <p:sp>
        <p:nvSpPr>
          <p:cNvPr id="25" name="Polje z besedilom 12">
            <a:extLst>
              <a:ext uri="{FF2B5EF4-FFF2-40B4-BE49-F238E27FC236}">
                <a16:creationId xmlns:a16="http://schemas.microsoft.com/office/drawing/2014/main" id="{D061E39D-8A34-45C4-93F0-E57C94905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2842351"/>
            <a:ext cx="2865120" cy="203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PESNIK JE ŽIVEL,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VRBE JE BIL,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PESMICE PISAL 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FIGE DELIL.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MIROSLAV SLANA - MIROS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6DC90-D371-4565-9743-188585DE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365125"/>
            <a:ext cx="11695611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ŽIVLJENJE </a:t>
            </a:r>
            <a:r>
              <a:rPr lang="sl-SI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IN DELO FRANCETA </a:t>
            </a:r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PREŠERNA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B86D85-AE76-4E27-90BF-1DBF26F1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48" y="1239399"/>
            <a:ext cx="2678992" cy="54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senje: vodoravno 3">
            <a:extLst>
              <a:ext uri="{FF2B5EF4-FFF2-40B4-BE49-F238E27FC236}">
                <a16:creationId xmlns:a16="http://schemas.microsoft.com/office/drawing/2014/main" id="{03C9C7FA-9EC1-4AF4-AF43-3B4132DFF3BB}"/>
              </a:ext>
            </a:extLst>
          </p:cNvPr>
          <p:cNvSpPr/>
          <p:nvPr/>
        </p:nvSpPr>
        <p:spPr>
          <a:xfrm>
            <a:off x="7267012" y="1705261"/>
            <a:ext cx="3983516" cy="2539423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KNJIŽEVNO DELO: POVODNI MOŽ</a:t>
            </a:r>
            <a:endParaRPr lang="sl-SI" sz="3200" dirty="0"/>
          </a:p>
        </p:txBody>
      </p:sp>
      <p:sp>
        <p:nvSpPr>
          <p:cNvPr id="6" name="Drsenje: vodoravno 5">
            <a:extLst>
              <a:ext uri="{FF2B5EF4-FFF2-40B4-BE49-F238E27FC236}">
                <a16:creationId xmlns:a16="http://schemas.microsoft.com/office/drawing/2014/main" id="{35FC8081-175C-43D1-90DB-5907E4D94AE7}"/>
              </a:ext>
            </a:extLst>
          </p:cNvPr>
          <p:cNvSpPr/>
          <p:nvPr/>
        </p:nvSpPr>
        <p:spPr>
          <a:xfrm>
            <a:off x="452847" y="2272937"/>
            <a:ext cx="4031902" cy="346601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l-SI" sz="3200" dirty="0"/>
          </a:p>
          <a:p>
            <a:pPr algn="ctr"/>
            <a:r>
              <a:rPr lang="sl-SI" sz="3200" dirty="0" smtClean="0"/>
              <a:t>SPOZNAVANJE ŽIVLJENJA IN DELA SLOVENSKEGA PESNIKA</a:t>
            </a:r>
            <a:endParaRPr lang="sl-SI" sz="3200" dirty="0"/>
          </a:p>
        </p:txBody>
      </p:sp>
      <p:sp>
        <p:nvSpPr>
          <p:cNvPr id="7" name="Drsenje: vodoravno 6">
            <a:extLst>
              <a:ext uri="{FF2B5EF4-FFF2-40B4-BE49-F238E27FC236}">
                <a16:creationId xmlns:a16="http://schemas.microsoft.com/office/drawing/2014/main" id="{CBE268B0-472D-4DC7-90C2-B5C0B37D1E4C}"/>
              </a:ext>
            </a:extLst>
          </p:cNvPr>
          <p:cNvSpPr/>
          <p:nvPr/>
        </p:nvSpPr>
        <p:spPr>
          <a:xfrm>
            <a:off x="6842260" y="4075405"/>
            <a:ext cx="3983516" cy="2158983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USTVARJANJE NA TEMO </a:t>
            </a:r>
            <a:endParaRPr lang="sl-SI" sz="3200" dirty="0"/>
          </a:p>
          <a:p>
            <a:pPr algn="ctr"/>
            <a:r>
              <a:rPr lang="sl-SI" sz="3200" dirty="0" smtClean="0"/>
              <a:t> </a:t>
            </a:r>
            <a:endParaRPr lang="sl-SI" sz="3200" dirty="0"/>
          </a:p>
        </p:txBody>
      </p:sp>
      <p:pic>
        <p:nvPicPr>
          <p:cNvPr id="1028" name="Picture 4" descr="Grass clip art | Bunga cat air, Gambar, Bunga">
            <a:extLst>
              <a:ext uri="{FF2B5EF4-FFF2-40B4-BE49-F238E27FC236}">
                <a16:creationId xmlns:a16="http://schemas.microsoft.com/office/drawing/2014/main" id="{1806CFB9-A659-4491-A533-B8456DD5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45" y="5542030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ass clip art | Bunga cat air, Gambar, Bunga">
            <a:extLst>
              <a:ext uri="{FF2B5EF4-FFF2-40B4-BE49-F238E27FC236}">
                <a16:creationId xmlns:a16="http://schemas.microsoft.com/office/drawing/2014/main" id="{DEE34F42-E09B-4196-A4CB-1E8A6822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79" y="5527457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rass clip art | Bunga cat air, Gambar, Bunga">
            <a:extLst>
              <a:ext uri="{FF2B5EF4-FFF2-40B4-BE49-F238E27FC236}">
                <a16:creationId xmlns:a16="http://schemas.microsoft.com/office/drawing/2014/main" id="{11E72DC3-A3C7-4ED8-A545-D34F6B41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78" y="5527457"/>
            <a:ext cx="3514131" cy="1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irovnica.si/zirovnica/UserFiles/1486/Image/Preernova%20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21" y="495759"/>
            <a:ext cx="4263744" cy="2843884"/>
          </a:xfrm>
          <a:prstGeom prst="rect">
            <a:avLst/>
          </a:prstGeom>
          <a:noFill/>
        </p:spPr>
      </p:pic>
      <p:pic>
        <p:nvPicPr>
          <p:cNvPr id="3" name="Picture 2" descr="http://jodlajodla.si/blog/wp-content/uploads/HLIC/e1ccb3665784433ca941d70bef12a1bf.jpg">
            <a:extLst>
              <a:ext uri="{FF2B5EF4-FFF2-40B4-BE49-F238E27FC236}">
                <a16:creationId xmlns:a16="http://schemas.microsoft.com/office/drawing/2014/main" id="{909FCD30-863F-4E24-9D1D-2B2B61F2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628" y="336636"/>
            <a:ext cx="2026521" cy="2702028"/>
          </a:xfrm>
          <a:prstGeom prst="rect">
            <a:avLst/>
          </a:prstGeom>
          <a:noFill/>
        </p:spPr>
      </p:pic>
      <p:pic>
        <p:nvPicPr>
          <p:cNvPr id="4" name="Picture 4" descr="http://www.priloga.si/wp-content/uploads/2012/02/preseren.jpg">
            <a:extLst>
              <a:ext uri="{FF2B5EF4-FFF2-40B4-BE49-F238E27FC236}">
                <a16:creationId xmlns:a16="http://schemas.microsoft.com/office/drawing/2014/main" id="{4F275C78-058B-47A4-99E7-AA40A146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05" y="351527"/>
            <a:ext cx="4176464" cy="3132348"/>
          </a:xfrm>
          <a:prstGeom prst="rect">
            <a:avLst/>
          </a:prstGeom>
          <a:noFill/>
        </p:spPr>
      </p:pic>
      <p:pic>
        <p:nvPicPr>
          <p:cNvPr id="5" name="Picture 2" descr="http://users.volja.net/boruth/preseren.jpg">
            <a:extLst>
              <a:ext uri="{FF2B5EF4-FFF2-40B4-BE49-F238E27FC236}">
                <a16:creationId xmlns:a16="http://schemas.microsoft.com/office/drawing/2014/main" id="{5280DEA7-951F-46E7-B561-5C56361A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074" y="4242590"/>
            <a:ext cx="4653395" cy="2220939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438321" y="3294978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Prešernova rojstna hiša v Vrbi na Gorenjskem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727469" y="3541222"/>
            <a:ext cx="32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Prešernov spomenik v Ljubljani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9750829" y="3108960"/>
            <a:ext cx="2169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Prešernov spomenik pred Prešernovim gledališčem v Kranju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827221" y="5619404"/>
            <a:ext cx="451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Pred denarno valuto evro, ki jo uporabljamo sedaj, smo imeli tolarje. Bankovec za 1000 tolarjev s Prešernovo podobo.</a:t>
            </a:r>
          </a:p>
        </p:txBody>
      </p:sp>
      <p:pic>
        <p:nvPicPr>
          <p:cNvPr id="1026" name="Picture 2" descr="Slovenski kovanci">
            <a:extLst>
              <a:ext uri="{FF2B5EF4-FFF2-40B4-BE49-F238E27FC236}">
                <a16:creationId xmlns:a16="http://schemas.microsoft.com/office/drawing/2014/main" id="{BC9FAB77-2004-4EB4-85C7-71E4924D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3" y="4142342"/>
            <a:ext cx="1349687" cy="13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FE6171E-C6CF-47D0-9150-D9294EA21DED}"/>
              </a:ext>
            </a:extLst>
          </p:cNvPr>
          <p:cNvSpPr txBox="1"/>
          <p:nvPr/>
        </p:nvSpPr>
        <p:spPr>
          <a:xfrm>
            <a:off x="8824511" y="4660135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kovanec za 2€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panoramio.com/photos/large/672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850" y="3273284"/>
            <a:ext cx="4270639" cy="3202979"/>
          </a:xfrm>
          <a:prstGeom prst="rect">
            <a:avLst/>
          </a:prstGeom>
          <a:noFill/>
        </p:spPr>
      </p:pic>
      <p:pic>
        <p:nvPicPr>
          <p:cNvPr id="20484" name="Picture 4" descr="http://www.slovenia.info/pictures%5CTB_attractions%5C1%5C2008%5CGaj_17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656" y="3280969"/>
            <a:ext cx="4896544" cy="3256203"/>
          </a:xfrm>
          <a:prstGeom prst="rect">
            <a:avLst/>
          </a:prstGeom>
          <a:noFill/>
        </p:spPr>
      </p:pic>
      <p:pic>
        <p:nvPicPr>
          <p:cNvPr id="20486" name="Picture 6" descr="http://www.gorenjski-muzej.si/wp-content/uploads/2012/10/preseren_kr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7309" y="434818"/>
            <a:ext cx="3240360" cy="2592288"/>
          </a:xfrm>
          <a:prstGeom prst="rect">
            <a:avLst/>
          </a:prstGeom>
          <a:noFill/>
        </p:spPr>
      </p:pic>
      <p:pic>
        <p:nvPicPr>
          <p:cNvPr id="20488" name="Picture 8" descr="http://web02.city-map.de/infoPageContent/11682_1_700100347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0166" y="302212"/>
            <a:ext cx="3810000" cy="2857500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282633" y="612589"/>
            <a:ext cx="4164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/>
              <a:t>V </a:t>
            </a:r>
            <a:r>
              <a:rPr lang="sl-SI" sz="2000" b="1" i="1" dirty="0" smtClean="0"/>
              <a:t>Sloveniji </a:t>
            </a:r>
            <a:r>
              <a:rPr lang="sl-SI" sz="2000" b="1" i="1" dirty="0"/>
              <a:t>je veliko stavb, ulic …, </a:t>
            </a:r>
            <a:endParaRPr lang="sl-SI" sz="2000" b="1" i="1" dirty="0" smtClean="0"/>
          </a:p>
          <a:p>
            <a:r>
              <a:rPr lang="sl-SI" sz="2000" b="1" i="1" dirty="0" smtClean="0"/>
              <a:t>ki so poimenovane po pesniku: </a:t>
            </a:r>
          </a:p>
          <a:p>
            <a:r>
              <a:rPr lang="sl-SI" sz="2000" dirty="0" smtClean="0"/>
              <a:t>*Osnovna </a:t>
            </a:r>
            <a:r>
              <a:rPr lang="sl-SI" sz="2000" dirty="0"/>
              <a:t>šola Franceta Prešerna</a:t>
            </a:r>
          </a:p>
          <a:p>
            <a:r>
              <a:rPr lang="sl-SI" sz="2000" dirty="0"/>
              <a:t>*Prešernova ulica</a:t>
            </a:r>
          </a:p>
          <a:p>
            <a:r>
              <a:rPr lang="sl-SI" sz="2000" dirty="0"/>
              <a:t>*Prešernovo gledališče</a:t>
            </a:r>
          </a:p>
          <a:p>
            <a:r>
              <a:rPr lang="sl-SI" sz="2000" dirty="0" smtClean="0"/>
              <a:t>*</a:t>
            </a:r>
            <a:r>
              <a:rPr lang="sl-SI" sz="2000" dirty="0"/>
              <a:t>Prešernova hiša</a:t>
            </a:r>
          </a:p>
          <a:p>
            <a:r>
              <a:rPr lang="sl-SI" sz="2000" dirty="0"/>
              <a:t>*Prešernov </a:t>
            </a:r>
            <a:r>
              <a:rPr lang="sl-SI" sz="2000" dirty="0" smtClean="0"/>
              <a:t>gaj (park)</a:t>
            </a:r>
            <a:endParaRPr lang="sl-SI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54FFC-363A-42FB-8C0D-78CE580A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PREŠERNOVA HIŠA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BF5100-BA07-4682-8874-F1D3BCA7D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6000" dirty="0"/>
              <a:t>Hiša se nahaja v starem mestnem </a:t>
            </a:r>
            <a:br>
              <a:rPr lang="sl-SI" sz="6000" dirty="0"/>
            </a:br>
            <a:r>
              <a:rPr lang="sl-SI" sz="6000" dirty="0"/>
              <a:t>jedru </a:t>
            </a:r>
            <a:r>
              <a:rPr lang="sl-SI" sz="6000" dirty="0">
                <a:solidFill>
                  <a:srgbClr val="FF0000"/>
                </a:solidFill>
              </a:rPr>
              <a:t>Kranja</a:t>
            </a:r>
            <a:r>
              <a:rPr lang="sl-SI" sz="60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sl-SI" sz="6000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6000" dirty="0"/>
              <a:t/>
            </a:r>
            <a:br>
              <a:rPr lang="sl-SI" sz="6000" dirty="0"/>
            </a:br>
            <a:r>
              <a:rPr lang="sl-SI" sz="6000" dirty="0"/>
              <a:t>V njej je France Prešeren tri leta </a:t>
            </a:r>
            <a:r>
              <a:rPr lang="sl-SI" sz="6000" dirty="0">
                <a:solidFill>
                  <a:srgbClr val="FF0000"/>
                </a:solidFill>
              </a:rPr>
              <a:t>prebival</a:t>
            </a:r>
            <a:r>
              <a:rPr lang="sl-SI" sz="6000" dirty="0"/>
              <a:t> in opravljal </a:t>
            </a:r>
            <a:r>
              <a:rPr lang="sl-SI" sz="6000" dirty="0">
                <a:solidFill>
                  <a:srgbClr val="FF0000"/>
                </a:solidFill>
              </a:rPr>
              <a:t>odvetniško službo</a:t>
            </a:r>
            <a:r>
              <a:rPr lang="sl-SI" sz="6000" dirty="0"/>
              <a:t>. </a:t>
            </a:r>
            <a:br>
              <a:rPr lang="sl-SI" sz="6000" dirty="0"/>
            </a:br>
            <a:r>
              <a:rPr lang="sl-SI" sz="6000" dirty="0"/>
              <a:t>Hiša je imela oznako Mesto 181.</a:t>
            </a:r>
            <a:br>
              <a:rPr lang="sl-SI" sz="6000" dirty="0"/>
            </a:br>
            <a:endParaRPr lang="sl-SI" sz="6000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6000" dirty="0"/>
              <a:t>Hiša je zdaj preurejena </a:t>
            </a:r>
            <a:r>
              <a:rPr lang="sl-SI" sz="6000" dirty="0">
                <a:solidFill>
                  <a:srgbClr val="FF0000"/>
                </a:solidFill>
              </a:rPr>
              <a:t>v spominski muzej</a:t>
            </a:r>
            <a:r>
              <a:rPr lang="sl-SI" sz="6000" dirty="0"/>
              <a:t>. V muzeju si lahko ogledaš pesnikova originalna dela, se sprehodiš po stanovanju in izveš še kakšno zanimivost o njegovem življenju.</a:t>
            </a:r>
            <a:br>
              <a:rPr lang="sl-SI" sz="6000" dirty="0"/>
            </a:br>
            <a:endParaRPr lang="sl-SI" sz="6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FD25C-E5B0-4907-9048-2F4C425D4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9"/>
          <a:stretch/>
        </p:blipFill>
        <p:spPr bwMode="auto">
          <a:xfrm>
            <a:off x="7380514" y="1"/>
            <a:ext cx="4811486" cy="35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AA35E352-216D-4806-8A4F-8BD19A76FD84}"/>
              </a:ext>
            </a:extLst>
          </p:cNvPr>
          <p:cNvCxnSpPr>
            <a:cxnSpLocks/>
          </p:cNvCxnSpPr>
          <p:nvPr/>
        </p:nvCxnSpPr>
        <p:spPr>
          <a:xfrm>
            <a:off x="4994987" y="1352514"/>
            <a:ext cx="2202025" cy="43853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DDAD709-5741-4CBE-81C0-4C5099C2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892" cy="36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C9CB06-212B-4860-A738-7C704D06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/>
          <a:stretch/>
        </p:blipFill>
        <p:spPr bwMode="auto">
          <a:xfrm>
            <a:off x="7796111" y="63861"/>
            <a:ext cx="4395889" cy="42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280648-1CE4-42D4-AAD8-6509B86E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429001"/>
            <a:ext cx="428625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0CB4D5C-3901-4C69-8A4B-2819EAE68880}"/>
              </a:ext>
            </a:extLst>
          </p:cNvPr>
          <p:cNvSpPr txBox="1"/>
          <p:nvPr/>
        </p:nvSpPr>
        <p:spPr>
          <a:xfrm>
            <a:off x="9890450" y="4437351"/>
            <a:ext cx="2189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odvetniška pisarna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4756F2D-6421-43CF-A3F4-CAB53F1D95FF}"/>
              </a:ext>
            </a:extLst>
          </p:cNvPr>
          <p:cNvSpPr txBox="1"/>
          <p:nvPr/>
        </p:nvSpPr>
        <p:spPr>
          <a:xfrm>
            <a:off x="2593910" y="6311900"/>
            <a:ext cx="1047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spalnica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7FCD22A-4E5A-4954-B3D4-073338ED732F}"/>
              </a:ext>
            </a:extLst>
          </p:cNvPr>
          <p:cNvSpPr txBox="1"/>
          <p:nvPr/>
        </p:nvSpPr>
        <p:spPr>
          <a:xfrm>
            <a:off x="279918" y="3880086"/>
            <a:ext cx="18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osrednji prostor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D64E060-8D58-4921-ADA3-8B40F5FBA72D}"/>
              </a:ext>
            </a:extLst>
          </p:cNvPr>
          <p:cNvSpPr txBox="1"/>
          <p:nvPr/>
        </p:nvSpPr>
        <p:spPr>
          <a:xfrm>
            <a:off x="4862509" y="479368"/>
            <a:ext cx="364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KAKO IZGLEDA </a:t>
            </a:r>
            <a:br>
              <a:rPr lang="sl-SI" sz="2000" b="1" dirty="0">
                <a:solidFill>
                  <a:srgbClr val="FF0000"/>
                </a:solidFill>
              </a:rPr>
            </a:br>
            <a:r>
              <a:rPr lang="sl-SI" sz="2000" b="1" dirty="0">
                <a:solidFill>
                  <a:srgbClr val="FF0000"/>
                </a:solidFill>
              </a:rPr>
              <a:t>NOTRANJOST HIŠE?</a:t>
            </a:r>
          </a:p>
        </p:txBody>
      </p:sp>
    </p:spTree>
    <p:extLst>
      <p:ext uri="{BB962C8B-B14F-4D97-AF65-F5344CB8AC3E}">
        <p14:creationId xmlns:p14="http://schemas.microsoft.com/office/powerpoint/2010/main" val="29092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979D8D-7D3C-4092-9230-616CC097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1" y="407295"/>
            <a:ext cx="4470376" cy="3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0E936C-2265-45C2-808A-5BD8021AB02F}"/>
              </a:ext>
            </a:extLst>
          </p:cNvPr>
          <p:cNvSpPr txBox="1"/>
          <p:nvPr/>
        </p:nvSpPr>
        <p:spPr>
          <a:xfrm>
            <a:off x="681895" y="3552019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vitrina s pesnikovimi deli v hiši</a:t>
            </a:r>
          </a:p>
        </p:txBody>
      </p:sp>
      <p:pic>
        <p:nvPicPr>
          <p:cNvPr id="3076" name="Picture 4" descr="France Prešeren in Kranj">
            <a:extLst>
              <a:ext uri="{FF2B5EF4-FFF2-40B4-BE49-F238E27FC236}">
                <a16:creationId xmlns:a16="http://schemas.microsoft.com/office/drawing/2014/main" id="{24DBA7AC-8FC2-44CA-A154-E0B8283D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1" y="176135"/>
            <a:ext cx="3250337" cy="24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šernov gaj | KRAJI - Slovenija">
            <a:extLst>
              <a:ext uri="{FF2B5EF4-FFF2-40B4-BE49-F238E27FC236}">
                <a16:creationId xmlns:a16="http://schemas.microsoft.com/office/drawing/2014/main" id="{F2AEC351-BFDC-4DEA-98DE-0A1E4D96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18" y="4028511"/>
            <a:ext cx="3231617" cy="24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ance Prešeren | Slovenski grobovi">
            <a:extLst>
              <a:ext uri="{FF2B5EF4-FFF2-40B4-BE49-F238E27FC236}">
                <a16:creationId xmlns:a16="http://schemas.microsoft.com/office/drawing/2014/main" id="{476D1A4B-4037-4C8D-A240-6EC13E81E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6"/>
          <a:stretch/>
        </p:blipFill>
        <p:spPr bwMode="auto">
          <a:xfrm>
            <a:off x="8163693" y="3419312"/>
            <a:ext cx="3907009" cy="34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704835" y="5345084"/>
            <a:ext cx="337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g</a:t>
            </a:r>
            <a:r>
              <a:rPr lang="sl-SI" sz="2000" b="1" dirty="0" smtClean="0"/>
              <a:t>rob </a:t>
            </a:r>
            <a:r>
              <a:rPr lang="sl-SI" sz="2000" b="1" dirty="0"/>
              <a:t>Franceta Prešerna v Prešernovem gaju v Kranju.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683371" y="257636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Prešernovo gledališče v Kranju.</a:t>
            </a:r>
          </a:p>
        </p:txBody>
      </p:sp>
    </p:spTree>
    <p:extLst>
      <p:ext uri="{BB962C8B-B14F-4D97-AF65-F5344CB8AC3E}">
        <p14:creationId xmlns:p14="http://schemas.microsoft.com/office/powerpoint/2010/main" val="19591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3A08CD-893F-4E55-9DE6-120FB1A2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           POVODNI </a:t>
            </a:r>
            <a:r>
              <a:rPr lang="sl-SI" b="1" dirty="0">
                <a:solidFill>
                  <a:srgbClr val="FF0000"/>
                </a:solidFill>
                <a:latin typeface="Berlin Sans FB" panose="020E0602020502020306" pitchFamily="34" charset="0"/>
              </a:rPr>
              <a:t>MOŽ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F9D12B-7B29-45DE-AD29-58E051CB7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Predstavitev pesmi z animacijo: </a:t>
            </a:r>
            <a:r>
              <a:rPr lang="sl-SI" dirty="0">
                <a:hlinkClick r:id="rId2"/>
              </a:rPr>
              <a:t>https://www.youtube.com/watch?v=FRnmrF5IMtI&amp;fbclid=IwAR09jT2GHpf0d3_rh5ohpF1q8FJ8b7E8Fibvx74T8yAyvCYu60KQ-tam-ew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Uglasbena pesem: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https://www.youtube.com/watch?v=BYsEQYkX998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Drsenje: vodoravno 3">
            <a:extLst>
              <a:ext uri="{FF2B5EF4-FFF2-40B4-BE49-F238E27FC236}">
                <a16:creationId xmlns:a16="http://schemas.microsoft.com/office/drawing/2014/main" id="{7A9647E1-FA4B-4026-85CB-475B0914A67A}"/>
              </a:ext>
            </a:extLst>
          </p:cNvPr>
          <p:cNvSpPr/>
          <p:nvPr/>
        </p:nvSpPr>
        <p:spPr>
          <a:xfrm>
            <a:off x="8901629" y="264405"/>
            <a:ext cx="2610998" cy="15612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Poslušanje in ogled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EFB9E7B-A781-473A-8F93-5A240BA9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3262590"/>
            <a:ext cx="2542798" cy="35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309</Words>
  <Application>Microsoft Office PowerPoint</Application>
  <PresentationFormat>Širokozaslonsko</PresentationFormat>
  <Paragraphs>76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Arial</vt:lpstr>
      <vt:lpstr>Berlin Sans FB</vt:lpstr>
      <vt:lpstr>Berlin Sans FB Demi</vt:lpstr>
      <vt:lpstr>Calibri</vt:lpstr>
      <vt:lpstr>Calibri Light</vt:lpstr>
      <vt:lpstr>Chiller</vt:lpstr>
      <vt:lpstr>Times New Roman</vt:lpstr>
      <vt:lpstr>Officeova tema</vt:lpstr>
      <vt:lpstr>PREŠERNOV DAN Slovenski kulturni praznik</vt:lpstr>
      <vt:lpstr>PowerPointova predstavitev</vt:lpstr>
      <vt:lpstr>ŽIVLJENJE IN DELO FRANCETA PREŠERNA</vt:lpstr>
      <vt:lpstr>PowerPointova predstavitev</vt:lpstr>
      <vt:lpstr>PowerPointova predstavitev</vt:lpstr>
      <vt:lpstr>PREŠERNOVA HIŠA</vt:lpstr>
      <vt:lpstr>PowerPointova predstavitev</vt:lpstr>
      <vt:lpstr>PowerPointova predstavitev</vt:lpstr>
      <vt:lpstr>            POVODNI MOŽ</vt:lpstr>
      <vt:lpstr>PowerPointova predstavitev</vt:lpstr>
      <vt:lpstr>PowerPointova predstavitev</vt:lpstr>
      <vt:lpstr>BRANJE IN POSLUŠANJE SLOVENSKE LJUDSKE PRAVLJICE O POVODNEM MOŽU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PREŠERNOV DAN Slovenski kulturni praznik</dc:title>
  <dc:creator>PetraŠ</dc:creator>
  <cp:lastModifiedBy>OŠ Lenart 28</cp:lastModifiedBy>
  <cp:revision>28</cp:revision>
  <dcterms:created xsi:type="dcterms:W3CDTF">2021-01-26T07:33:35Z</dcterms:created>
  <dcterms:modified xsi:type="dcterms:W3CDTF">2022-02-03T11:32:54Z</dcterms:modified>
</cp:coreProperties>
</file>