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</p:sldIdLst>
  <p:sldSz cx="18288000" cy="10287000"/>
  <p:notesSz cx="6858000" cy="9144000"/>
  <p:embeddedFontLst>
    <p:embeddedFont>
      <p:font typeface="Open Sans Bold" charset="1" panose="020B0806030504020204"/>
      <p:regular r:id="rId16"/>
    </p:embeddedFont>
    <p:embeddedFont>
      <p:font typeface="Open Sans" charset="1" panose="020B0606030504020204"/>
      <p:regular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2" Target="presProps.xml" Type="http://schemas.openxmlformats.org/officeDocument/2006/relationships/presProps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9.png" Type="http://schemas.openxmlformats.org/officeDocument/2006/relationships/image"/><Relationship Id="rId3" Target="../media/image20.png" Type="http://schemas.openxmlformats.org/officeDocument/2006/relationships/image"/><Relationship Id="rId4" Target="../media/image21.png" Type="http://schemas.openxmlformats.org/officeDocument/2006/relationships/image"/><Relationship Id="rId5" Target="../media/image22.png" Type="http://schemas.openxmlformats.org/officeDocument/2006/relationships/image"/><Relationship Id="rId6" Target="../media/image23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3.png" Type="http://schemas.openxmlformats.org/officeDocument/2006/relationships/image"/><Relationship Id="rId4" Target="../media/image4.png" Type="http://schemas.openxmlformats.org/officeDocument/2006/relationships/image"/><Relationship Id="rId5" Target="../media/image5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png" Type="http://schemas.openxmlformats.org/officeDocument/2006/relationships/image"/><Relationship Id="rId3" Target="../media/image7.png" Type="http://schemas.openxmlformats.org/officeDocument/2006/relationships/image"/><Relationship Id="rId4" Target="../media/image8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png" Type="http://schemas.openxmlformats.org/officeDocument/2006/relationships/image"/><Relationship Id="rId3" Target="../media/image10.png" Type="http://schemas.openxmlformats.org/officeDocument/2006/relationships/image"/><Relationship Id="rId4" Target="../media/image11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png" Type="http://schemas.openxmlformats.org/officeDocument/2006/relationships/image"/><Relationship Id="rId3" Target="../media/image13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4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5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6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7.png" Type="http://schemas.openxmlformats.org/officeDocument/2006/relationships/image"/><Relationship Id="rId3" Target="../media/image18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CAF5F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236374" y="69852"/>
            <a:ext cx="8688462" cy="5578195"/>
          </a:xfrm>
          <a:custGeom>
            <a:avLst/>
            <a:gdLst/>
            <a:ahLst/>
            <a:cxnLst/>
            <a:rect r="r" b="b" t="t" l="l"/>
            <a:pathLst>
              <a:path h="5578195" w="8688462">
                <a:moveTo>
                  <a:pt x="0" y="0"/>
                </a:moveTo>
                <a:lnTo>
                  <a:pt x="8688462" y="0"/>
                </a:lnTo>
                <a:lnTo>
                  <a:pt x="8688462" y="5578195"/>
                </a:lnTo>
                <a:lnTo>
                  <a:pt x="0" y="557819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292751" y="1404938"/>
            <a:ext cx="1887885" cy="6959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738"/>
              </a:lnSpc>
              <a:spcBef>
                <a:spcPct val="0"/>
              </a:spcBef>
            </a:pPr>
            <a:r>
              <a:rPr lang="en-US" b="true" sz="4098">
                <a:solidFill>
                  <a:srgbClr val="FF313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Obseg:</a:t>
            </a:r>
            <a:r>
              <a:rPr lang="en-US" b="true" sz="4098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-532079" y="471487"/>
            <a:ext cx="12951005" cy="10096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399"/>
              </a:lnSpc>
            </a:pPr>
            <a:r>
              <a:rPr lang="en-US" sz="5999" b="true">
                <a:solidFill>
                  <a:srgbClr val="FF313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Severna Evropa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626631" y="3368420"/>
            <a:ext cx="9015890" cy="59875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979"/>
              </a:lnSpc>
            </a:pPr>
          </a:p>
          <a:p>
            <a:pPr algn="ctr">
              <a:lnSpc>
                <a:spcPts val="5979"/>
              </a:lnSpc>
            </a:pPr>
            <a:r>
              <a:rPr lang="en-US" sz="4271" b="true">
                <a:solidFill>
                  <a:srgbClr val="1800A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Države z glavnimi mesti:</a:t>
            </a:r>
          </a:p>
          <a:p>
            <a:pPr algn="l">
              <a:lnSpc>
                <a:spcPts val="5979"/>
              </a:lnSpc>
            </a:pPr>
          </a:p>
          <a:p>
            <a:pPr algn="l">
              <a:lnSpc>
                <a:spcPts val="5979"/>
              </a:lnSpc>
            </a:pPr>
            <a:r>
              <a:rPr lang="en-US" sz="4271" b="true">
                <a:solidFill>
                  <a:srgbClr val="FF313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Skandinavske države:</a:t>
            </a:r>
          </a:p>
          <a:p>
            <a:pPr algn="l">
              <a:lnSpc>
                <a:spcPts val="5979"/>
              </a:lnSpc>
            </a:pPr>
            <a:r>
              <a:rPr lang="en-US" sz="4271" b="true">
                <a:solidFill>
                  <a:srgbClr val="FF313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Finska</a:t>
            </a:r>
            <a:r>
              <a:rPr lang="en-US" sz="4271" b="tru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(______________)</a:t>
            </a:r>
          </a:p>
          <a:p>
            <a:pPr algn="l">
              <a:lnSpc>
                <a:spcPts val="5979"/>
              </a:lnSpc>
            </a:pPr>
            <a:r>
              <a:rPr lang="en-US" sz="4271" b="true">
                <a:solidFill>
                  <a:srgbClr val="FF313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Švedska</a:t>
            </a:r>
            <a:r>
              <a:rPr lang="en-US" sz="4271" b="tru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(______________)</a:t>
            </a:r>
          </a:p>
          <a:p>
            <a:pPr algn="l">
              <a:lnSpc>
                <a:spcPts val="5979"/>
              </a:lnSpc>
            </a:pPr>
            <a:r>
              <a:rPr lang="en-US" sz="4271" b="true">
                <a:solidFill>
                  <a:srgbClr val="FF313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Noreška</a:t>
            </a:r>
            <a:r>
              <a:rPr lang="en-US" sz="4271" b="tru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(______________)</a:t>
            </a:r>
          </a:p>
          <a:p>
            <a:pPr algn="ctr">
              <a:lnSpc>
                <a:spcPts val="5979"/>
              </a:lnSpc>
            </a:pPr>
            <a:r>
              <a:rPr lang="en-US" sz="4271" b="tru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457429" y="2024729"/>
            <a:ext cx="9354294" cy="14198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738"/>
              </a:lnSpc>
            </a:pPr>
            <a:r>
              <a:rPr lang="en-US" sz="4098" b="tru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Med Baltskim in S. ledenim morjem,</a:t>
            </a:r>
          </a:p>
          <a:p>
            <a:pPr algn="l">
              <a:lnSpc>
                <a:spcPts val="5738"/>
              </a:lnSpc>
              <a:spcBef>
                <a:spcPct val="0"/>
              </a:spcBef>
            </a:pPr>
            <a:r>
              <a:rPr lang="en-US" b="true" sz="4098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Atlantskim oceanom  in Rusijo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9999019" y="5821615"/>
            <a:ext cx="5827663" cy="28676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738"/>
              </a:lnSpc>
            </a:pPr>
            <a:r>
              <a:rPr lang="en-US" sz="4098" b="true">
                <a:solidFill>
                  <a:srgbClr val="5E17EB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Pribaltske države:</a:t>
            </a:r>
          </a:p>
          <a:p>
            <a:pPr algn="l">
              <a:lnSpc>
                <a:spcPts val="5738"/>
              </a:lnSpc>
            </a:pPr>
            <a:r>
              <a:rPr lang="en-US" sz="4098" b="true">
                <a:solidFill>
                  <a:srgbClr val="5E17EB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Litva</a:t>
            </a:r>
            <a:r>
              <a:rPr lang="en-US" sz="4098" b="true">
                <a:solidFill>
                  <a:srgbClr val="1800A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4098" b="tru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(______________)</a:t>
            </a:r>
          </a:p>
          <a:p>
            <a:pPr algn="l">
              <a:lnSpc>
                <a:spcPts val="5738"/>
              </a:lnSpc>
            </a:pPr>
            <a:r>
              <a:rPr lang="en-US" sz="4098" b="true">
                <a:solidFill>
                  <a:srgbClr val="5E17EB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Latvija</a:t>
            </a:r>
            <a:r>
              <a:rPr lang="en-US" sz="4098" b="tru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(______________)</a:t>
            </a:r>
          </a:p>
          <a:p>
            <a:pPr algn="l">
              <a:lnSpc>
                <a:spcPts val="5738"/>
              </a:lnSpc>
              <a:spcBef>
                <a:spcPct val="0"/>
              </a:spcBef>
            </a:pPr>
            <a:r>
              <a:rPr lang="en-US" b="true" sz="4098">
                <a:solidFill>
                  <a:srgbClr val="5E17EB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Estonija </a:t>
            </a:r>
            <a:r>
              <a:rPr lang="en-US" b="true" sz="4098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(______________)  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5134576" y="8862873"/>
            <a:ext cx="5827514" cy="14198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5738"/>
              </a:lnSpc>
            </a:pPr>
            <a:r>
              <a:rPr lang="en-US" sz="4098" b="true">
                <a:solidFill>
                  <a:srgbClr val="00BF63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Danska</a:t>
            </a:r>
            <a:r>
              <a:rPr lang="en-US" sz="4098" b="tru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(______________)</a:t>
            </a:r>
          </a:p>
          <a:p>
            <a:pPr algn="just">
              <a:lnSpc>
                <a:spcPts val="5738"/>
              </a:lnSpc>
              <a:spcBef>
                <a:spcPct val="0"/>
              </a:spcBef>
            </a:pPr>
            <a:r>
              <a:rPr lang="en-US" b="true" sz="4098">
                <a:solidFill>
                  <a:srgbClr val="00BF63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Islandija</a:t>
            </a:r>
            <a:r>
              <a:rPr lang="en-US" b="true" sz="4098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(______________)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3C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5358730" y="3933111"/>
            <a:ext cx="6229945" cy="7125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878"/>
              </a:lnSpc>
              <a:spcBef>
                <a:spcPct val="0"/>
              </a:spcBef>
            </a:pPr>
            <a:r>
              <a:rPr lang="en-US" b="true" sz="4198">
                <a:solidFill>
                  <a:srgbClr val="FF313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Gospodarstvo S. Evrope</a:t>
            </a:r>
          </a:p>
        </p:txBody>
      </p:sp>
      <p:sp>
        <p:nvSpPr>
          <p:cNvPr name="AutoShape 3" id="3"/>
          <p:cNvSpPr/>
          <p:nvPr/>
        </p:nvSpPr>
        <p:spPr>
          <a:xfrm>
            <a:off x="11272854" y="4849022"/>
            <a:ext cx="2200937" cy="976793"/>
          </a:xfrm>
          <a:prstGeom prst="line">
            <a:avLst/>
          </a:prstGeom>
          <a:ln cap="flat" w="38100">
            <a:solidFill>
              <a:srgbClr val="000000"/>
            </a:solidFill>
            <a:prstDash val="solid"/>
            <a:headEnd type="none" len="sm" w="sm"/>
            <a:tailEnd type="arrow" len="sm" w="med"/>
          </a:ln>
        </p:spPr>
      </p:sp>
      <p:sp>
        <p:nvSpPr>
          <p:cNvPr name="AutoShape 4" id="4"/>
          <p:cNvSpPr/>
          <p:nvPr/>
        </p:nvSpPr>
        <p:spPr>
          <a:xfrm flipH="true">
            <a:off x="5412005" y="4938148"/>
            <a:ext cx="573499" cy="3283252"/>
          </a:xfrm>
          <a:prstGeom prst="line">
            <a:avLst/>
          </a:prstGeom>
          <a:ln cap="flat" w="38100">
            <a:solidFill>
              <a:srgbClr val="000000"/>
            </a:solidFill>
            <a:prstDash val="solid"/>
            <a:headEnd type="none" len="sm" w="sm"/>
            <a:tailEnd type="arrow" len="sm" w="med"/>
          </a:ln>
        </p:spPr>
      </p:sp>
      <p:sp>
        <p:nvSpPr>
          <p:cNvPr name="AutoShape 5" id="5"/>
          <p:cNvSpPr/>
          <p:nvPr/>
        </p:nvSpPr>
        <p:spPr>
          <a:xfrm>
            <a:off x="8473703" y="4645612"/>
            <a:ext cx="37554" cy="1065231"/>
          </a:xfrm>
          <a:prstGeom prst="line">
            <a:avLst/>
          </a:prstGeom>
          <a:ln cap="flat" w="38100">
            <a:solidFill>
              <a:srgbClr val="000000"/>
            </a:solidFill>
            <a:prstDash val="solid"/>
            <a:headEnd type="none" len="sm" w="sm"/>
            <a:tailEnd type="arrow" len="sm" w="med"/>
          </a:ln>
        </p:spPr>
      </p:sp>
      <p:sp>
        <p:nvSpPr>
          <p:cNvPr name="AutoShape 6" id="6"/>
          <p:cNvSpPr/>
          <p:nvPr/>
        </p:nvSpPr>
        <p:spPr>
          <a:xfrm flipH="true" flipV="true">
            <a:off x="8113502" y="2660172"/>
            <a:ext cx="14711" cy="1433959"/>
          </a:xfrm>
          <a:prstGeom prst="line">
            <a:avLst/>
          </a:prstGeom>
          <a:ln cap="flat" w="38100">
            <a:solidFill>
              <a:srgbClr val="000000"/>
            </a:solidFill>
            <a:prstDash val="solid"/>
            <a:headEnd type="none" len="sm" w="sm"/>
            <a:tailEnd type="arrow" len="sm" w="med"/>
          </a:ln>
        </p:spPr>
      </p:sp>
      <p:sp>
        <p:nvSpPr>
          <p:cNvPr name="AutoShape 7" id="7"/>
          <p:cNvSpPr/>
          <p:nvPr/>
        </p:nvSpPr>
        <p:spPr>
          <a:xfrm>
            <a:off x="11886260" y="4234084"/>
            <a:ext cx="1843726" cy="0"/>
          </a:xfrm>
          <a:prstGeom prst="line">
            <a:avLst/>
          </a:prstGeom>
          <a:ln cap="flat" w="38100">
            <a:solidFill>
              <a:srgbClr val="000000"/>
            </a:solidFill>
            <a:prstDash val="solid"/>
            <a:headEnd type="none" len="sm" w="sm"/>
            <a:tailEnd type="arrow" len="sm" w="med"/>
          </a:ln>
        </p:spPr>
      </p:sp>
      <p:sp>
        <p:nvSpPr>
          <p:cNvPr name="Freeform 8" id="8"/>
          <p:cNvSpPr/>
          <p:nvPr/>
        </p:nvSpPr>
        <p:spPr>
          <a:xfrm flipH="false" flipV="false" rot="0">
            <a:off x="7559884" y="7051715"/>
            <a:ext cx="2510862" cy="3002117"/>
          </a:xfrm>
          <a:custGeom>
            <a:avLst/>
            <a:gdLst/>
            <a:ahLst/>
            <a:cxnLst/>
            <a:rect r="r" b="b" t="t" l="l"/>
            <a:pathLst>
              <a:path h="3002117" w="2510862">
                <a:moveTo>
                  <a:pt x="0" y="0"/>
                </a:moveTo>
                <a:lnTo>
                  <a:pt x="2510861" y="0"/>
                </a:lnTo>
                <a:lnTo>
                  <a:pt x="2510861" y="3002117"/>
                </a:lnTo>
                <a:lnTo>
                  <a:pt x="0" y="30021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3136007" y="8405258"/>
            <a:ext cx="4351298" cy="1740519"/>
          </a:xfrm>
          <a:custGeom>
            <a:avLst/>
            <a:gdLst/>
            <a:ahLst/>
            <a:cxnLst/>
            <a:rect r="r" b="b" t="t" l="l"/>
            <a:pathLst>
              <a:path h="1740519" w="4351298">
                <a:moveTo>
                  <a:pt x="0" y="0"/>
                </a:moveTo>
                <a:lnTo>
                  <a:pt x="4351298" y="0"/>
                </a:lnTo>
                <a:lnTo>
                  <a:pt x="4351298" y="1740519"/>
                </a:lnTo>
                <a:lnTo>
                  <a:pt x="0" y="174051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285030" y="4588153"/>
            <a:ext cx="4645662" cy="2613185"/>
          </a:xfrm>
          <a:custGeom>
            <a:avLst/>
            <a:gdLst/>
            <a:ahLst/>
            <a:cxnLst/>
            <a:rect r="r" b="b" t="t" l="l"/>
            <a:pathLst>
              <a:path h="2613185" w="4645662">
                <a:moveTo>
                  <a:pt x="0" y="0"/>
                </a:moveTo>
                <a:lnTo>
                  <a:pt x="4645662" y="0"/>
                </a:lnTo>
                <a:lnTo>
                  <a:pt x="4645662" y="2613184"/>
                </a:lnTo>
                <a:lnTo>
                  <a:pt x="0" y="261318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630733" y="2453544"/>
            <a:ext cx="3383673" cy="17805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b="true">
                <a:solidFill>
                  <a:srgbClr val="1800A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Islandija:</a:t>
            </a:r>
            <a:r>
              <a:rPr lang="en-US" sz="33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turizem, ribištvo, energijski viri</a:t>
            </a:r>
          </a:p>
        </p:txBody>
      </p:sp>
      <p:sp>
        <p:nvSpPr>
          <p:cNvPr name="AutoShape 12" id="12"/>
          <p:cNvSpPr/>
          <p:nvPr/>
        </p:nvSpPr>
        <p:spPr>
          <a:xfrm flipH="true" flipV="true">
            <a:off x="4179571" y="3343176"/>
            <a:ext cx="1924481" cy="468531"/>
          </a:xfrm>
          <a:prstGeom prst="line">
            <a:avLst/>
          </a:prstGeom>
          <a:ln cap="flat" w="38100">
            <a:solidFill>
              <a:srgbClr val="000000"/>
            </a:solidFill>
            <a:prstDash val="solid"/>
            <a:headEnd type="none" len="sm" w="sm"/>
            <a:tailEnd type="arrow" len="sm" w="med"/>
          </a:ln>
        </p:spPr>
      </p:sp>
      <p:sp>
        <p:nvSpPr>
          <p:cNvPr name="Freeform 13" id="13"/>
          <p:cNvSpPr/>
          <p:nvPr/>
        </p:nvSpPr>
        <p:spPr>
          <a:xfrm flipH="false" flipV="false" rot="0">
            <a:off x="12227308" y="371278"/>
            <a:ext cx="5259997" cy="2971898"/>
          </a:xfrm>
          <a:custGeom>
            <a:avLst/>
            <a:gdLst/>
            <a:ahLst/>
            <a:cxnLst/>
            <a:rect r="r" b="b" t="t" l="l"/>
            <a:pathLst>
              <a:path h="2971898" w="5259997">
                <a:moveTo>
                  <a:pt x="0" y="0"/>
                </a:moveTo>
                <a:lnTo>
                  <a:pt x="5259997" y="0"/>
                </a:lnTo>
                <a:lnTo>
                  <a:pt x="5259997" y="2971898"/>
                </a:lnTo>
                <a:lnTo>
                  <a:pt x="0" y="297189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028700" y="208151"/>
            <a:ext cx="4113111" cy="2312067"/>
          </a:xfrm>
          <a:custGeom>
            <a:avLst/>
            <a:gdLst/>
            <a:ahLst/>
            <a:cxnLst/>
            <a:rect r="r" b="b" t="t" l="l"/>
            <a:pathLst>
              <a:path h="2312067" w="4113111">
                <a:moveTo>
                  <a:pt x="0" y="0"/>
                </a:moveTo>
                <a:lnTo>
                  <a:pt x="4113111" y="0"/>
                </a:lnTo>
                <a:lnTo>
                  <a:pt x="4113111" y="2312068"/>
                </a:lnTo>
                <a:lnTo>
                  <a:pt x="0" y="231206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15" id="15"/>
          <p:cNvSpPr txBox="true"/>
          <p:nvPr/>
        </p:nvSpPr>
        <p:spPr>
          <a:xfrm rot="0">
            <a:off x="5570955" y="98386"/>
            <a:ext cx="5767419" cy="23806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b="true">
                <a:solidFill>
                  <a:srgbClr val="38B6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Norveška:</a:t>
            </a:r>
          </a:p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ribištvo, hidroenergija, lesna in papirniška industrija</a:t>
            </a:r>
          </a:p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!Odkritje nafte in zem. plina!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3407906" y="3927749"/>
            <a:ext cx="5061286" cy="11804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b="true">
                <a:solidFill>
                  <a:srgbClr val="683C1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Danska: </a:t>
            </a:r>
            <a:r>
              <a:rPr lang="en-US" sz="33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kmetijstvo, ladjedelništvo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2565093" y="5759140"/>
            <a:ext cx="4694207" cy="23806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b="true">
                <a:solidFill>
                  <a:srgbClr val="5E17EB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Švedska:</a:t>
            </a:r>
          </a:p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pohištevana, elektronska industrija, </a:t>
            </a:r>
          </a:p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Odkritja železove rude.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6837876" y="5759140"/>
            <a:ext cx="4694207" cy="11804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b="true">
                <a:solidFill>
                  <a:srgbClr val="FF751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Finska:</a:t>
            </a:r>
            <a:r>
              <a:rPr lang="en-US" sz="33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gozdarstvo, lesna ind., IKT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761239" y="8338583"/>
            <a:ext cx="5552480" cy="17805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b="true">
                <a:solidFill>
                  <a:srgbClr val="00BF63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Pribaltske države:</a:t>
            </a:r>
          </a:p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elektronska, IKT tehnologija</a:t>
            </a:r>
          </a:p>
          <a:p>
            <a:pPr algn="ctr">
              <a:lnSpc>
                <a:spcPts val="4759"/>
              </a:lnSpc>
            </a:pP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CAF5F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5590480" y="398553"/>
            <a:ext cx="6200329" cy="8870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true">
                <a:solidFill>
                  <a:srgbClr val="FF313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Površje (pokrajine)</a:t>
            </a:r>
          </a:p>
        </p:txBody>
      </p:sp>
      <p:sp>
        <p:nvSpPr>
          <p:cNvPr name="AutoShape 3" id="3"/>
          <p:cNvSpPr/>
          <p:nvPr/>
        </p:nvSpPr>
        <p:spPr>
          <a:xfrm flipH="true">
            <a:off x="3564316" y="1336495"/>
            <a:ext cx="3285727" cy="343668"/>
          </a:xfrm>
          <a:prstGeom prst="line">
            <a:avLst/>
          </a:prstGeom>
          <a:ln cap="flat" w="66675">
            <a:solidFill>
              <a:srgbClr val="000000"/>
            </a:solidFill>
            <a:prstDash val="solid"/>
            <a:headEnd type="none" len="sm" w="sm"/>
            <a:tailEnd type="triangle" len="med" w="lg"/>
          </a:ln>
        </p:spPr>
      </p:sp>
      <p:sp>
        <p:nvSpPr>
          <p:cNvPr name="AutoShape 4" id="4"/>
          <p:cNvSpPr/>
          <p:nvPr/>
        </p:nvSpPr>
        <p:spPr>
          <a:xfrm flipH="true">
            <a:off x="8360800" y="1285648"/>
            <a:ext cx="329844" cy="1770068"/>
          </a:xfrm>
          <a:prstGeom prst="line">
            <a:avLst/>
          </a:prstGeom>
          <a:ln cap="flat" w="66675">
            <a:solidFill>
              <a:srgbClr val="000000"/>
            </a:solidFill>
            <a:prstDash val="solid"/>
            <a:headEnd type="none" len="sm" w="sm"/>
            <a:tailEnd type="triangle" len="med" w="lg"/>
          </a:ln>
        </p:spPr>
      </p:sp>
      <p:sp>
        <p:nvSpPr>
          <p:cNvPr name="AutoShape 5" id="5"/>
          <p:cNvSpPr/>
          <p:nvPr/>
        </p:nvSpPr>
        <p:spPr>
          <a:xfrm>
            <a:off x="9795624" y="1336495"/>
            <a:ext cx="2844994" cy="902370"/>
          </a:xfrm>
          <a:prstGeom prst="line">
            <a:avLst/>
          </a:prstGeom>
          <a:ln cap="flat" w="66675">
            <a:solidFill>
              <a:srgbClr val="000000"/>
            </a:solidFill>
            <a:prstDash val="solid"/>
            <a:headEnd type="none" len="sm" w="sm"/>
            <a:tailEnd type="triangle" len="med" w="lg"/>
          </a:ln>
        </p:spPr>
      </p:sp>
      <p:sp>
        <p:nvSpPr>
          <p:cNvPr name="Freeform 6" id="6"/>
          <p:cNvSpPr/>
          <p:nvPr/>
        </p:nvSpPr>
        <p:spPr>
          <a:xfrm flipH="false" flipV="false" rot="0">
            <a:off x="6488946" y="4952130"/>
            <a:ext cx="6151672" cy="4306170"/>
          </a:xfrm>
          <a:custGeom>
            <a:avLst/>
            <a:gdLst/>
            <a:ahLst/>
            <a:cxnLst/>
            <a:rect r="r" b="b" t="t" l="l"/>
            <a:pathLst>
              <a:path h="4306170" w="6151672">
                <a:moveTo>
                  <a:pt x="0" y="0"/>
                </a:moveTo>
                <a:lnTo>
                  <a:pt x="6151671" y="0"/>
                </a:lnTo>
                <a:lnTo>
                  <a:pt x="6151671" y="4306170"/>
                </a:lnTo>
                <a:lnTo>
                  <a:pt x="0" y="430617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34884" y="3312451"/>
            <a:ext cx="6277883" cy="3662098"/>
          </a:xfrm>
          <a:custGeom>
            <a:avLst/>
            <a:gdLst/>
            <a:ahLst/>
            <a:cxnLst/>
            <a:rect r="r" b="b" t="t" l="l"/>
            <a:pathLst>
              <a:path h="3662098" w="6277883">
                <a:moveTo>
                  <a:pt x="0" y="0"/>
                </a:moveTo>
                <a:lnTo>
                  <a:pt x="6277883" y="0"/>
                </a:lnTo>
                <a:lnTo>
                  <a:pt x="6277883" y="3662098"/>
                </a:lnTo>
                <a:lnTo>
                  <a:pt x="0" y="366209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787573" y="6993599"/>
            <a:ext cx="5328472" cy="3157120"/>
          </a:xfrm>
          <a:custGeom>
            <a:avLst/>
            <a:gdLst/>
            <a:ahLst/>
            <a:cxnLst/>
            <a:rect r="r" b="b" t="t" l="l"/>
            <a:pathLst>
              <a:path h="3157120" w="5328472">
                <a:moveTo>
                  <a:pt x="0" y="0"/>
                </a:moveTo>
                <a:lnTo>
                  <a:pt x="5328472" y="0"/>
                </a:lnTo>
                <a:lnTo>
                  <a:pt x="5328472" y="3157120"/>
                </a:lnTo>
                <a:lnTo>
                  <a:pt x="0" y="31571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2926367" y="2951267"/>
            <a:ext cx="5873516" cy="5620892"/>
          </a:xfrm>
          <a:custGeom>
            <a:avLst/>
            <a:gdLst/>
            <a:ahLst/>
            <a:cxnLst/>
            <a:rect r="r" b="b" t="t" l="l"/>
            <a:pathLst>
              <a:path h="5620892" w="5873516">
                <a:moveTo>
                  <a:pt x="0" y="0"/>
                </a:moveTo>
                <a:lnTo>
                  <a:pt x="5873517" y="0"/>
                </a:lnTo>
                <a:lnTo>
                  <a:pt x="5873517" y="5620892"/>
                </a:lnTo>
                <a:lnTo>
                  <a:pt x="0" y="56208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134884" y="1696296"/>
            <a:ext cx="5981161" cy="21437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738"/>
              </a:lnSpc>
            </a:pPr>
            <a:r>
              <a:rPr lang="en-US" sz="4098" b="true">
                <a:solidFill>
                  <a:srgbClr val="FF751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Skandinavsko gorstvo</a:t>
            </a:r>
          </a:p>
          <a:p>
            <a:pPr algn="l">
              <a:lnSpc>
                <a:spcPts val="5738"/>
              </a:lnSpc>
            </a:pPr>
            <a:r>
              <a:rPr lang="en-US" sz="4098" b="true">
                <a:solidFill>
                  <a:srgbClr val="FF751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+ gorata Islandija</a:t>
            </a:r>
          </a:p>
          <a:p>
            <a:pPr algn="ctr">
              <a:lnSpc>
                <a:spcPts val="5738"/>
              </a:lnSpc>
              <a:spcBef>
                <a:spcPct val="0"/>
              </a:spcBef>
            </a:pPr>
          </a:p>
        </p:txBody>
      </p:sp>
      <p:sp>
        <p:nvSpPr>
          <p:cNvPr name="TextBox 11" id="11"/>
          <p:cNvSpPr txBox="true"/>
          <p:nvPr/>
        </p:nvSpPr>
        <p:spPr>
          <a:xfrm rot="0">
            <a:off x="6700792" y="2999709"/>
            <a:ext cx="5939825" cy="14198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738"/>
              </a:lnSpc>
              <a:spcBef>
                <a:spcPct val="0"/>
              </a:spcBef>
            </a:pPr>
            <a:r>
              <a:rPr lang="en-US" b="true" sz="4098">
                <a:solidFill>
                  <a:srgbClr val="FF751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Finsko pojezerje oz. Finska jezerska plošča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3079322" y="1209448"/>
            <a:ext cx="5006578" cy="14198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738"/>
              </a:lnSpc>
            </a:pPr>
            <a:r>
              <a:rPr lang="en-US" sz="4098" b="true">
                <a:solidFill>
                  <a:srgbClr val="FF751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Nižavja (Pribaltske </a:t>
            </a:r>
          </a:p>
          <a:p>
            <a:pPr algn="ctr">
              <a:lnSpc>
                <a:spcPts val="5738"/>
              </a:lnSpc>
              <a:spcBef>
                <a:spcPct val="0"/>
              </a:spcBef>
            </a:pPr>
            <a:r>
              <a:rPr lang="en-US" b="true" sz="4098">
                <a:solidFill>
                  <a:srgbClr val="FF751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države + Danska) 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CAF5F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566881" y="201571"/>
            <a:ext cx="7342742" cy="6103655"/>
          </a:xfrm>
          <a:custGeom>
            <a:avLst/>
            <a:gdLst/>
            <a:ahLst/>
            <a:cxnLst/>
            <a:rect r="r" b="b" t="t" l="l"/>
            <a:pathLst>
              <a:path h="6103655" w="7342742">
                <a:moveTo>
                  <a:pt x="0" y="0"/>
                </a:moveTo>
                <a:lnTo>
                  <a:pt x="7342743" y="0"/>
                </a:lnTo>
                <a:lnTo>
                  <a:pt x="7342743" y="6103655"/>
                </a:lnTo>
                <a:lnTo>
                  <a:pt x="0" y="610365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399551" y="295276"/>
            <a:ext cx="9067172" cy="99282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636"/>
              </a:lnSpc>
              <a:spcBef>
                <a:spcPct val="0"/>
              </a:spcBef>
            </a:pPr>
            <a:r>
              <a:rPr lang="en-US" b="true" sz="4025">
                <a:solidFill>
                  <a:srgbClr val="FF313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Posledice poledenitve: </a:t>
            </a:r>
          </a:p>
          <a:p>
            <a:pPr algn="l">
              <a:lnSpc>
                <a:spcPts val="5636"/>
              </a:lnSpc>
              <a:spcBef>
                <a:spcPct val="0"/>
              </a:spcBef>
            </a:pPr>
            <a:r>
              <a:rPr lang="en-US" b="true" sz="4025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morene (ledeniški drobir, material, </a:t>
            </a:r>
          </a:p>
          <a:p>
            <a:pPr algn="l">
              <a:lnSpc>
                <a:spcPts val="5636"/>
              </a:lnSpc>
              <a:spcBef>
                <a:spcPct val="0"/>
              </a:spcBef>
            </a:pPr>
            <a:r>
              <a:rPr lang="en-US" b="true" sz="4025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ki ga je odložil ledenik)</a:t>
            </a:r>
          </a:p>
          <a:p>
            <a:pPr algn="l">
              <a:lnSpc>
                <a:spcPts val="5636"/>
              </a:lnSpc>
              <a:spcBef>
                <a:spcPct val="0"/>
              </a:spcBef>
            </a:pPr>
            <a:r>
              <a:rPr lang="en-US" b="true" sz="4025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</a:p>
          <a:p>
            <a:pPr algn="l">
              <a:lnSpc>
                <a:spcPts val="5636"/>
              </a:lnSpc>
              <a:spcBef>
                <a:spcPct val="0"/>
              </a:spcBef>
            </a:pPr>
          </a:p>
          <a:p>
            <a:pPr algn="l">
              <a:lnSpc>
                <a:spcPts val="5636"/>
              </a:lnSpc>
              <a:spcBef>
                <a:spcPct val="0"/>
              </a:spcBef>
            </a:pPr>
          </a:p>
          <a:p>
            <a:pPr algn="l">
              <a:lnSpc>
                <a:spcPts val="5636"/>
              </a:lnSpc>
              <a:spcBef>
                <a:spcPct val="0"/>
              </a:spcBef>
            </a:pPr>
          </a:p>
          <a:p>
            <a:pPr algn="l">
              <a:lnSpc>
                <a:spcPts val="5636"/>
              </a:lnSpc>
              <a:spcBef>
                <a:spcPct val="0"/>
              </a:spcBef>
            </a:pPr>
          </a:p>
          <a:p>
            <a:pPr algn="l">
              <a:lnSpc>
                <a:spcPts val="5636"/>
              </a:lnSpc>
              <a:spcBef>
                <a:spcPct val="0"/>
              </a:spcBef>
            </a:pPr>
          </a:p>
          <a:p>
            <a:pPr algn="l">
              <a:lnSpc>
                <a:spcPts val="5636"/>
              </a:lnSpc>
              <a:spcBef>
                <a:spcPct val="0"/>
              </a:spcBef>
            </a:pPr>
          </a:p>
          <a:p>
            <a:pPr algn="l">
              <a:lnSpc>
                <a:spcPts val="5636"/>
              </a:lnSpc>
              <a:spcBef>
                <a:spcPct val="0"/>
              </a:spcBef>
            </a:pPr>
          </a:p>
          <a:p>
            <a:pPr algn="l">
              <a:lnSpc>
                <a:spcPts val="5636"/>
              </a:lnSpc>
              <a:spcBef>
                <a:spcPct val="0"/>
              </a:spcBef>
            </a:pPr>
            <a:r>
              <a:rPr lang="en-US" b="true" sz="4025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U-doline, fjordi, </a:t>
            </a:r>
          </a:p>
          <a:p>
            <a:pPr algn="l">
              <a:lnSpc>
                <a:spcPts val="5636"/>
              </a:lnSpc>
              <a:spcBef>
                <a:spcPct val="0"/>
              </a:spcBef>
            </a:pPr>
            <a:r>
              <a:rPr lang="en-US" b="true" sz="4025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ledeniška jezera, slapovi, </a:t>
            </a:r>
          </a:p>
          <a:p>
            <a:pPr algn="l">
              <a:lnSpc>
                <a:spcPts val="5636"/>
              </a:lnSpc>
              <a:spcBef>
                <a:spcPct val="0"/>
              </a:spcBef>
            </a:pPr>
            <a:r>
              <a:rPr lang="en-US" b="true" sz="4025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strma pobočja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662207" y="2976795"/>
            <a:ext cx="7488450" cy="4970459"/>
          </a:xfrm>
          <a:custGeom>
            <a:avLst/>
            <a:gdLst/>
            <a:ahLst/>
            <a:cxnLst/>
            <a:rect r="r" b="b" t="t" l="l"/>
            <a:pathLst>
              <a:path h="4970459" w="7488450">
                <a:moveTo>
                  <a:pt x="0" y="0"/>
                </a:moveTo>
                <a:lnTo>
                  <a:pt x="7488450" y="0"/>
                </a:lnTo>
                <a:lnTo>
                  <a:pt x="7488450" y="4970458"/>
                </a:lnTo>
                <a:lnTo>
                  <a:pt x="0" y="49704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9144000" y="6554358"/>
            <a:ext cx="9123308" cy="3625930"/>
          </a:xfrm>
          <a:custGeom>
            <a:avLst/>
            <a:gdLst/>
            <a:ahLst/>
            <a:cxnLst/>
            <a:rect r="r" b="b" t="t" l="l"/>
            <a:pathLst>
              <a:path h="3625930" w="9123308">
                <a:moveTo>
                  <a:pt x="0" y="0"/>
                </a:moveTo>
                <a:lnTo>
                  <a:pt x="9123308" y="0"/>
                </a:lnTo>
                <a:lnTo>
                  <a:pt x="9123308" y="3625931"/>
                </a:lnTo>
                <a:lnTo>
                  <a:pt x="0" y="362593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CAF5F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69013" y="421467"/>
            <a:ext cx="6356958" cy="6356958"/>
          </a:xfrm>
          <a:custGeom>
            <a:avLst/>
            <a:gdLst/>
            <a:ahLst/>
            <a:cxnLst/>
            <a:rect r="r" b="b" t="t" l="l"/>
            <a:pathLst>
              <a:path h="6356958" w="6356958">
                <a:moveTo>
                  <a:pt x="0" y="0"/>
                </a:moveTo>
                <a:lnTo>
                  <a:pt x="6356958" y="0"/>
                </a:lnTo>
                <a:lnTo>
                  <a:pt x="6356958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4526188" y="5143500"/>
            <a:ext cx="7717891" cy="5102766"/>
          </a:xfrm>
          <a:custGeom>
            <a:avLst/>
            <a:gdLst/>
            <a:ahLst/>
            <a:cxnLst/>
            <a:rect r="r" b="b" t="t" l="l"/>
            <a:pathLst>
              <a:path h="5102766" w="7717891">
                <a:moveTo>
                  <a:pt x="0" y="0"/>
                </a:moveTo>
                <a:lnTo>
                  <a:pt x="7717892" y="0"/>
                </a:lnTo>
                <a:lnTo>
                  <a:pt x="7717892" y="5102766"/>
                </a:lnTo>
                <a:lnTo>
                  <a:pt x="0" y="510276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479" r="0" b="-479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1365036" y="232749"/>
            <a:ext cx="6578489" cy="5774305"/>
          </a:xfrm>
          <a:custGeom>
            <a:avLst/>
            <a:gdLst/>
            <a:ahLst/>
            <a:cxnLst/>
            <a:rect r="r" b="b" t="t" l="l"/>
            <a:pathLst>
              <a:path h="5774305" w="6578489">
                <a:moveTo>
                  <a:pt x="0" y="0"/>
                </a:moveTo>
                <a:lnTo>
                  <a:pt x="6578489" y="0"/>
                </a:lnTo>
                <a:lnTo>
                  <a:pt x="6578489" y="5774304"/>
                </a:lnTo>
                <a:lnTo>
                  <a:pt x="0" y="577430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3C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40985" y="1855905"/>
            <a:ext cx="7491223" cy="7402395"/>
          </a:xfrm>
          <a:custGeom>
            <a:avLst/>
            <a:gdLst/>
            <a:ahLst/>
            <a:cxnLst/>
            <a:rect r="r" b="b" t="t" l="l"/>
            <a:pathLst>
              <a:path h="7402395" w="7491223">
                <a:moveTo>
                  <a:pt x="0" y="0"/>
                </a:moveTo>
                <a:lnTo>
                  <a:pt x="7491223" y="0"/>
                </a:lnTo>
                <a:lnTo>
                  <a:pt x="7491223" y="7402395"/>
                </a:lnTo>
                <a:lnTo>
                  <a:pt x="0" y="740239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7803561" y="1403283"/>
            <a:ext cx="10324221" cy="8514625"/>
          </a:xfrm>
          <a:custGeom>
            <a:avLst/>
            <a:gdLst/>
            <a:ahLst/>
            <a:cxnLst/>
            <a:rect r="r" b="b" t="t" l="l"/>
            <a:pathLst>
              <a:path h="8514625" w="10324221">
                <a:moveTo>
                  <a:pt x="0" y="0"/>
                </a:moveTo>
                <a:lnTo>
                  <a:pt x="10324221" y="0"/>
                </a:lnTo>
                <a:lnTo>
                  <a:pt x="10324221" y="8514625"/>
                </a:lnTo>
                <a:lnTo>
                  <a:pt x="0" y="851462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491058" y="332709"/>
            <a:ext cx="16336729" cy="6959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738"/>
              </a:lnSpc>
              <a:spcBef>
                <a:spcPct val="0"/>
              </a:spcBef>
            </a:pPr>
            <a:r>
              <a:rPr lang="en-US" b="true" sz="4098">
                <a:solidFill>
                  <a:srgbClr val="FF313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Vpliv Severnoatlantskega toka na p</a:t>
            </a:r>
            <a:r>
              <a:rPr lang="en-US" b="true" sz="4098">
                <a:solidFill>
                  <a:srgbClr val="FF313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odnebje S. in Z. Evrope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4383329" y="9578083"/>
            <a:ext cx="3592444" cy="51201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328"/>
              </a:lnSpc>
            </a:pPr>
            <a:r>
              <a:rPr lang="en-US" sz="3091" b="tru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Str. 25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3C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10730" y="1311277"/>
            <a:ext cx="8933270" cy="8476455"/>
          </a:xfrm>
          <a:custGeom>
            <a:avLst/>
            <a:gdLst/>
            <a:ahLst/>
            <a:cxnLst/>
            <a:rect r="r" b="b" t="t" l="l"/>
            <a:pathLst>
              <a:path h="8476455" w="8933270">
                <a:moveTo>
                  <a:pt x="0" y="0"/>
                </a:moveTo>
                <a:lnTo>
                  <a:pt x="8933270" y="0"/>
                </a:lnTo>
                <a:lnTo>
                  <a:pt x="8933270" y="8476455"/>
                </a:lnTo>
                <a:lnTo>
                  <a:pt x="0" y="847645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2471125" y="295432"/>
            <a:ext cx="11829455" cy="9036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418"/>
              </a:lnSpc>
              <a:spcBef>
                <a:spcPct val="0"/>
              </a:spcBef>
            </a:pPr>
            <a:r>
              <a:rPr lang="en-US" b="true" sz="5298">
                <a:solidFill>
                  <a:srgbClr val="FF313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Ponovitev -Toplotni pasovi in rastje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9354039" y="1530939"/>
            <a:ext cx="8712064" cy="76403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558"/>
              </a:lnSpc>
            </a:pPr>
            <a:r>
              <a:rPr lang="en-US" sz="3970" b="tru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Lega Evrope: med 35 in 75 stopinj S od Ekvatorja </a:t>
            </a:r>
          </a:p>
          <a:p>
            <a:pPr algn="l">
              <a:lnSpc>
                <a:spcPts val="5558"/>
              </a:lnSpc>
            </a:pPr>
          </a:p>
          <a:p>
            <a:pPr algn="l">
              <a:lnSpc>
                <a:spcPts val="5558"/>
              </a:lnSpc>
            </a:pPr>
          </a:p>
          <a:p>
            <a:pPr algn="l" marL="857141" indent="-428570" lvl="1">
              <a:lnSpc>
                <a:spcPts val="5558"/>
              </a:lnSpc>
              <a:buFont typeface="Arial"/>
              <a:buChar char="•"/>
            </a:pPr>
            <a:r>
              <a:rPr lang="en-US" b="true" sz="397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večina Evrope: </a:t>
            </a:r>
            <a:r>
              <a:rPr lang="en-US" b="true" sz="3970">
                <a:solidFill>
                  <a:srgbClr val="FF313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zmernotopli pas</a:t>
            </a:r>
            <a:r>
              <a:rPr lang="en-US" b="true" sz="397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b="true" sz="3970">
                <a:solidFill>
                  <a:srgbClr val="00BF63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(stepa, listnati gozd, mešani gozd, iglasti gozd-tajga)</a:t>
            </a:r>
          </a:p>
          <a:p>
            <a:pPr algn="l" marL="857141" indent="-428570" lvl="1">
              <a:lnSpc>
                <a:spcPts val="5558"/>
              </a:lnSpc>
              <a:buFont typeface="Arial"/>
              <a:buChar char="•"/>
            </a:pPr>
            <a:r>
              <a:rPr lang="en-US" b="true" sz="397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J. Evrope: </a:t>
            </a:r>
            <a:r>
              <a:rPr lang="en-US" b="true" sz="3970">
                <a:solidFill>
                  <a:srgbClr val="FF313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subtropski pas</a:t>
            </a:r>
            <a:r>
              <a:rPr lang="en-US" b="true" sz="397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b="true" sz="3970">
                <a:solidFill>
                  <a:srgbClr val="00BF63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(zimzeleno grmičevje)</a:t>
            </a:r>
          </a:p>
          <a:p>
            <a:pPr algn="l" marL="857141" indent="-428570" lvl="1">
              <a:lnSpc>
                <a:spcPts val="5558"/>
              </a:lnSpc>
              <a:spcBef>
                <a:spcPct val="0"/>
              </a:spcBef>
              <a:buFont typeface="Arial"/>
              <a:buChar char="•"/>
            </a:pPr>
            <a:r>
              <a:rPr lang="en-US" b="true" sz="397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S. Evrope: </a:t>
            </a:r>
            <a:r>
              <a:rPr lang="en-US" b="true" sz="3970">
                <a:solidFill>
                  <a:srgbClr val="FF313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subpolarni in polarni pas</a:t>
            </a:r>
            <a:r>
              <a:rPr lang="en-US" b="true" sz="397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b="true" sz="3970">
                <a:solidFill>
                  <a:srgbClr val="00BF63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(tundra)</a:t>
            </a:r>
          </a:p>
        </p:txBody>
      </p:sp>
      <p:sp>
        <p:nvSpPr>
          <p:cNvPr name="AutoShape 5" id="5"/>
          <p:cNvSpPr/>
          <p:nvPr/>
        </p:nvSpPr>
        <p:spPr>
          <a:xfrm>
            <a:off x="13388656" y="2819127"/>
            <a:ext cx="0" cy="1331486"/>
          </a:xfrm>
          <a:prstGeom prst="line">
            <a:avLst/>
          </a:prstGeom>
          <a:ln cap="flat" w="85725">
            <a:solidFill>
              <a:srgbClr val="FF3131"/>
            </a:solidFill>
            <a:prstDash val="solid"/>
            <a:headEnd type="none" len="sm" w="sm"/>
            <a:tailEnd type="arrow" len="sm" w="med"/>
          </a:ln>
        </p:spPr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3C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588950" y="912715"/>
            <a:ext cx="15816017" cy="8461569"/>
          </a:xfrm>
          <a:custGeom>
            <a:avLst/>
            <a:gdLst/>
            <a:ahLst/>
            <a:cxnLst/>
            <a:rect r="r" b="b" t="t" l="l"/>
            <a:pathLst>
              <a:path h="8461569" w="15816017">
                <a:moveTo>
                  <a:pt x="0" y="0"/>
                </a:moveTo>
                <a:lnTo>
                  <a:pt x="15816017" y="0"/>
                </a:lnTo>
                <a:lnTo>
                  <a:pt x="15816017" y="8461570"/>
                </a:lnTo>
                <a:lnTo>
                  <a:pt x="0" y="846157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6199104" y="57769"/>
            <a:ext cx="3485909" cy="18370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418"/>
              </a:lnSpc>
            </a:pPr>
            <a:r>
              <a:rPr lang="en-US" sz="5298" b="true">
                <a:solidFill>
                  <a:srgbClr val="FF313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Rastje</a:t>
            </a:r>
          </a:p>
          <a:p>
            <a:pPr algn="ctr">
              <a:lnSpc>
                <a:spcPts val="7418"/>
              </a:lnSpc>
              <a:spcBef>
                <a:spcPct val="0"/>
              </a:spcBef>
            </a:pPr>
          </a:p>
        </p:txBody>
      </p:sp>
      <p:sp>
        <p:nvSpPr>
          <p:cNvPr name="TextBox 4" id="4"/>
          <p:cNvSpPr txBox="true"/>
          <p:nvPr/>
        </p:nvSpPr>
        <p:spPr>
          <a:xfrm rot="0">
            <a:off x="1828962" y="7796863"/>
            <a:ext cx="5195739" cy="6464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318"/>
              </a:lnSpc>
              <a:spcBef>
                <a:spcPct val="0"/>
              </a:spcBef>
            </a:pPr>
            <a:r>
              <a:rPr lang="en-US" b="true" sz="3798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Grmičasto rastlinstvo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6199104" y="6998002"/>
            <a:ext cx="1356866" cy="6464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318"/>
              </a:lnSpc>
              <a:spcBef>
                <a:spcPct val="0"/>
              </a:spcBef>
            </a:pPr>
            <a:r>
              <a:rPr lang="en-US" b="true" sz="3798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Stepa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4969366" y="6199141"/>
            <a:ext cx="2972693" cy="6464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318"/>
              </a:lnSpc>
              <a:spcBef>
                <a:spcPct val="0"/>
              </a:spcBef>
            </a:pPr>
            <a:r>
              <a:rPr lang="en-US" b="true" sz="3798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Mešani gozd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7320404" y="5310736"/>
            <a:ext cx="4322564" cy="6464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318"/>
              </a:lnSpc>
              <a:spcBef>
                <a:spcPct val="0"/>
              </a:spcBef>
            </a:pPr>
            <a:r>
              <a:rPr lang="en-US" b="true" sz="3798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Iglasti gozd - tajga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5591021" y="3623470"/>
            <a:ext cx="1729383" cy="6464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318"/>
              </a:lnSpc>
              <a:spcBef>
                <a:spcPct val="0"/>
              </a:spcBef>
            </a:pPr>
            <a:r>
              <a:rPr lang="en-US" b="true" sz="3798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Tundra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3C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331354" y="93992"/>
            <a:ext cx="17293939" cy="101066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738"/>
              </a:lnSpc>
            </a:pPr>
            <a:r>
              <a:rPr lang="en-US" sz="4098" u="sng" b="true">
                <a:solidFill>
                  <a:srgbClr val="FF313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Podnebje in S. Evrope</a:t>
            </a:r>
          </a:p>
          <a:p>
            <a:pPr algn="l">
              <a:lnSpc>
                <a:spcPts val="5738"/>
              </a:lnSpc>
            </a:pPr>
          </a:p>
          <a:p>
            <a:pPr algn="l">
              <a:lnSpc>
                <a:spcPts val="5738"/>
              </a:lnSpc>
            </a:pPr>
            <a:r>
              <a:rPr lang="en-US" sz="4098" b="tru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1.</a:t>
            </a:r>
            <a:r>
              <a:rPr lang="en-US" sz="4098" b="true">
                <a:solidFill>
                  <a:srgbClr val="FF313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Oceansko podnebje</a:t>
            </a:r>
            <a:r>
              <a:rPr lang="en-US" sz="4098" b="tru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- zaradi </a:t>
            </a:r>
          </a:p>
          <a:p>
            <a:pPr algn="l">
              <a:lnSpc>
                <a:spcPts val="5738"/>
              </a:lnSpc>
            </a:pPr>
            <a:r>
              <a:rPr lang="en-US" sz="4098" b="tru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vpliva Severnoatlantskega toka </a:t>
            </a:r>
          </a:p>
          <a:p>
            <a:pPr algn="l">
              <a:lnSpc>
                <a:spcPts val="5738"/>
              </a:lnSpc>
            </a:pPr>
            <a:r>
              <a:rPr lang="en-US" sz="4098" b="tru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so manj mrzle zime, padavine so </a:t>
            </a:r>
          </a:p>
          <a:p>
            <a:pPr algn="l">
              <a:lnSpc>
                <a:spcPts val="5738"/>
              </a:lnSpc>
            </a:pPr>
            <a:r>
              <a:rPr lang="en-US" sz="4098" b="tru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enakomerno razporejene</a:t>
            </a:r>
          </a:p>
          <a:p>
            <a:pPr algn="l">
              <a:lnSpc>
                <a:spcPts val="5738"/>
              </a:lnSpc>
            </a:pPr>
            <a:r>
              <a:rPr lang="en-US" sz="4098" b="tru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2. </a:t>
            </a:r>
            <a:r>
              <a:rPr lang="en-US" sz="4098" b="true">
                <a:solidFill>
                  <a:srgbClr val="FF313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Celinsko </a:t>
            </a:r>
            <a:r>
              <a:rPr lang="en-US" sz="4098" b="tru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-  mrzle zime, topla </a:t>
            </a:r>
          </a:p>
          <a:p>
            <a:pPr algn="l">
              <a:lnSpc>
                <a:spcPts val="5738"/>
              </a:lnSpc>
            </a:pPr>
            <a:r>
              <a:rPr lang="en-US" sz="4098" b="tru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poletja, velike T razlike (listnati/ iglasti gozd, stepa)</a:t>
            </a:r>
          </a:p>
          <a:p>
            <a:pPr algn="l">
              <a:lnSpc>
                <a:spcPts val="5738"/>
              </a:lnSpc>
            </a:pPr>
            <a:r>
              <a:rPr lang="en-US" sz="4098" b="tru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3.</a:t>
            </a:r>
            <a:r>
              <a:rPr lang="en-US" sz="4098" b="true">
                <a:solidFill>
                  <a:srgbClr val="FF313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4098" b="true">
                <a:solidFill>
                  <a:srgbClr val="FF313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Zmerno hladno (celinsko) podnebje</a:t>
            </a:r>
            <a:r>
              <a:rPr lang="en-US" sz="4098" b="tru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- bolj mrzle zime in sveža poletja (iglasti gozdovi -tajga)</a:t>
            </a:r>
          </a:p>
          <a:p>
            <a:pPr algn="l">
              <a:lnSpc>
                <a:spcPts val="5738"/>
              </a:lnSpc>
            </a:pPr>
            <a:r>
              <a:rPr lang="en-US" sz="4098" b="tru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4. </a:t>
            </a:r>
            <a:r>
              <a:rPr lang="en-US" sz="4098" b="true">
                <a:solidFill>
                  <a:srgbClr val="FF313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Subpolarno</a:t>
            </a:r>
            <a:r>
              <a:rPr lang="en-US" sz="4098" b="tru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(na skrajnem S), nizke temperature (tundra-mahovi, lišaji)</a:t>
            </a:r>
          </a:p>
          <a:p>
            <a:pPr algn="l">
              <a:lnSpc>
                <a:spcPts val="5738"/>
              </a:lnSpc>
              <a:spcBef>
                <a:spcPct val="0"/>
              </a:spcBef>
            </a:pPr>
            <a:r>
              <a:rPr lang="en-US" b="true" sz="4098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5. </a:t>
            </a:r>
            <a:r>
              <a:rPr lang="en-US" b="true" sz="4098">
                <a:solidFill>
                  <a:srgbClr val="FF313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Gorsko podnebje</a:t>
            </a:r>
            <a:r>
              <a:rPr lang="en-US" b="true" sz="4098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- velika količina padavin (gore) in padanje temperature z nadmorsko višino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9302000" y="170192"/>
            <a:ext cx="8865507" cy="5075503"/>
          </a:xfrm>
          <a:custGeom>
            <a:avLst/>
            <a:gdLst/>
            <a:ahLst/>
            <a:cxnLst/>
            <a:rect r="r" b="b" t="t" l="l"/>
            <a:pathLst>
              <a:path h="5075503" w="8865507">
                <a:moveTo>
                  <a:pt x="0" y="0"/>
                </a:moveTo>
                <a:lnTo>
                  <a:pt x="8865508" y="0"/>
                </a:lnTo>
                <a:lnTo>
                  <a:pt x="8865508" y="5075503"/>
                </a:lnTo>
                <a:lnTo>
                  <a:pt x="0" y="507550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3C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>
            <a:off x="8733426" y="1194242"/>
            <a:ext cx="2601180" cy="798671"/>
          </a:xfrm>
          <a:prstGeom prst="line">
            <a:avLst/>
          </a:prstGeom>
          <a:ln cap="flat" w="38100">
            <a:solidFill>
              <a:srgbClr val="000000"/>
            </a:solidFill>
            <a:prstDash val="solid"/>
            <a:headEnd type="none" len="sm" w="sm"/>
            <a:tailEnd type="arrow" len="sm" w="med"/>
          </a:ln>
        </p:spPr>
      </p:sp>
      <p:sp>
        <p:nvSpPr>
          <p:cNvPr name="AutoShape 3" id="3"/>
          <p:cNvSpPr/>
          <p:nvPr/>
        </p:nvSpPr>
        <p:spPr>
          <a:xfrm flipH="true">
            <a:off x="3695929" y="1116670"/>
            <a:ext cx="1722508" cy="1907637"/>
          </a:xfrm>
          <a:prstGeom prst="line">
            <a:avLst/>
          </a:prstGeom>
          <a:ln cap="flat" w="38100">
            <a:solidFill>
              <a:srgbClr val="000000"/>
            </a:solidFill>
            <a:prstDash val="solid"/>
            <a:headEnd type="none" len="sm" w="sm"/>
            <a:tailEnd type="arrow" len="sm" w="med"/>
          </a:ln>
        </p:spPr>
      </p:sp>
      <p:sp>
        <p:nvSpPr>
          <p:cNvPr name="Freeform 4" id="4"/>
          <p:cNvSpPr/>
          <p:nvPr/>
        </p:nvSpPr>
        <p:spPr>
          <a:xfrm flipH="false" flipV="false" rot="0">
            <a:off x="14492392" y="74319"/>
            <a:ext cx="3795608" cy="2839115"/>
          </a:xfrm>
          <a:custGeom>
            <a:avLst/>
            <a:gdLst/>
            <a:ahLst/>
            <a:cxnLst/>
            <a:rect r="r" b="b" t="t" l="l"/>
            <a:pathLst>
              <a:path h="2839115" w="3795608">
                <a:moveTo>
                  <a:pt x="0" y="0"/>
                </a:moveTo>
                <a:lnTo>
                  <a:pt x="3795608" y="0"/>
                </a:lnTo>
                <a:lnTo>
                  <a:pt x="3795608" y="2839116"/>
                </a:lnTo>
                <a:lnTo>
                  <a:pt x="0" y="283911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0" y="0"/>
            <a:ext cx="2913435" cy="2913435"/>
          </a:xfrm>
          <a:custGeom>
            <a:avLst/>
            <a:gdLst/>
            <a:ahLst/>
            <a:cxnLst/>
            <a:rect r="r" b="b" t="t" l="l"/>
            <a:pathLst>
              <a:path h="2913435" w="2913435">
                <a:moveTo>
                  <a:pt x="0" y="0"/>
                </a:moveTo>
                <a:lnTo>
                  <a:pt x="2913435" y="0"/>
                </a:lnTo>
                <a:lnTo>
                  <a:pt x="2913435" y="2913435"/>
                </a:lnTo>
                <a:lnTo>
                  <a:pt x="0" y="291343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4393487" y="253851"/>
            <a:ext cx="7160419" cy="6464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318"/>
              </a:lnSpc>
              <a:spcBef>
                <a:spcPct val="0"/>
              </a:spcBef>
            </a:pPr>
            <a:r>
              <a:rPr lang="en-US" b="true" sz="3798">
                <a:solidFill>
                  <a:srgbClr val="FF313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Ž</a:t>
            </a:r>
            <a:r>
              <a:rPr lang="en-US" b="true" sz="3798">
                <a:solidFill>
                  <a:srgbClr val="FF313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ivljenjske razmere, poselitev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353067" y="3035204"/>
            <a:ext cx="6657447" cy="29806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759"/>
              </a:lnSpc>
            </a:pPr>
            <a:r>
              <a:rPr lang="en-US" sz="3399" b="true">
                <a:solidFill>
                  <a:srgbClr val="00BF63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Dobre, gosta poselitev:</a:t>
            </a:r>
          </a:p>
          <a:p>
            <a:pPr algn="l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Litva, Latvija, Estonija, Danska, </a:t>
            </a:r>
          </a:p>
          <a:p>
            <a:pPr algn="l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J. Skandinavskega polotoka</a:t>
            </a:r>
          </a:p>
          <a:p>
            <a:pPr algn="l">
              <a:lnSpc>
                <a:spcPts val="4759"/>
              </a:lnSpc>
            </a:pPr>
            <a:r>
              <a:rPr lang="en-US" sz="3399">
                <a:solidFill>
                  <a:srgbClr val="00BF63"/>
                </a:solidFill>
                <a:latin typeface="Open Sans"/>
                <a:ea typeface="Open Sans"/>
                <a:cs typeface="Open Sans"/>
                <a:sym typeface="Open Sans"/>
              </a:rPr>
              <a:t>Zakaj?</a:t>
            </a:r>
            <a:r>
              <a:rPr lang="en-US" sz="33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399">
                <a:solidFill>
                  <a:srgbClr val="1800AD"/>
                </a:solidFill>
                <a:latin typeface="Open Sans"/>
                <a:ea typeface="Open Sans"/>
                <a:cs typeface="Open Sans"/>
                <a:sym typeface="Open Sans"/>
              </a:rPr>
              <a:t>Nizko površje, ugodnejše podnebje 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9077346" y="2243392"/>
            <a:ext cx="6187069" cy="29806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759"/>
              </a:lnSpc>
            </a:pPr>
            <a:r>
              <a:rPr lang="en-US" sz="3399" b="true">
                <a:solidFill>
                  <a:srgbClr val="00BF63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Slabe</a:t>
            </a:r>
            <a:r>
              <a:rPr lang="en-US" sz="3399" b="true">
                <a:solidFill>
                  <a:srgbClr val="00BF63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, redka poselitev:</a:t>
            </a:r>
          </a:p>
          <a:p>
            <a:pPr algn="l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Severni deli in notranjost </a:t>
            </a:r>
          </a:p>
          <a:p>
            <a:pPr algn="l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Skandinsvskega polotoka</a:t>
            </a:r>
          </a:p>
          <a:p>
            <a:pPr algn="l">
              <a:lnSpc>
                <a:spcPts val="4759"/>
              </a:lnSpc>
            </a:pPr>
            <a:r>
              <a:rPr lang="en-US" sz="3399">
                <a:solidFill>
                  <a:srgbClr val="00BF63"/>
                </a:solidFill>
                <a:latin typeface="Open Sans"/>
                <a:ea typeface="Open Sans"/>
                <a:cs typeface="Open Sans"/>
                <a:sym typeface="Open Sans"/>
              </a:rPr>
              <a:t>Zakaj?</a:t>
            </a:r>
            <a:r>
              <a:rPr lang="en-US" sz="33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399">
                <a:solidFill>
                  <a:srgbClr val="1800AD"/>
                </a:solidFill>
                <a:latin typeface="Open Sans"/>
                <a:ea typeface="Open Sans"/>
                <a:cs typeface="Open Sans"/>
                <a:sym typeface="Open Sans"/>
              </a:rPr>
              <a:t>Hladnejša klima, gorati predeli, zamočvirjenost Finske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575285" y="6557638"/>
            <a:ext cx="17004121" cy="41274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460"/>
              </a:lnSpc>
            </a:pPr>
            <a:r>
              <a:rPr lang="en-US" sz="3900">
                <a:solidFill>
                  <a:srgbClr val="FF3131"/>
                </a:solidFill>
                <a:latin typeface="Open Sans"/>
                <a:ea typeface="Open Sans"/>
                <a:cs typeface="Open Sans"/>
                <a:sym typeface="Open Sans"/>
              </a:rPr>
              <a:t>Gospodarstvo:</a:t>
            </a:r>
            <a:r>
              <a:rPr lang="en-US" sz="39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izkoriščanje naravnih virov: morja, kopenskih voda, gozda, nafte, zem. plina</a:t>
            </a:r>
          </a:p>
          <a:p>
            <a:pPr algn="l">
              <a:lnSpc>
                <a:spcPts val="5460"/>
              </a:lnSpc>
            </a:pPr>
            <a:r>
              <a:rPr lang="en-US" sz="3900">
                <a:solidFill>
                  <a:srgbClr val="FF3131"/>
                </a:solidFill>
                <a:latin typeface="Open Sans"/>
                <a:ea typeface="Open Sans"/>
                <a:cs typeface="Open Sans"/>
                <a:sym typeface="Open Sans"/>
              </a:rPr>
              <a:t>Skandinavija je gospodarsko zelo razvita</a:t>
            </a:r>
            <a:r>
              <a:rPr lang="en-US" sz="39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, ima visoko izobraženo delovno silo, razvito tehnologijo. Poudarek na varovanju okolja.</a:t>
            </a:r>
          </a:p>
          <a:p>
            <a:pPr algn="l">
              <a:lnSpc>
                <a:spcPts val="5460"/>
              </a:lnSpc>
            </a:pPr>
            <a:r>
              <a:rPr lang="en-US" sz="39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Pribaltske države se po osamosvojitvi hitro razvijajo.</a:t>
            </a:r>
          </a:p>
          <a:p>
            <a:pPr algn="ctr">
              <a:lnSpc>
                <a:spcPts val="5740"/>
              </a:lnSpc>
            </a:p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DAG4OoTb5qk</dc:identifier>
  <dcterms:modified xsi:type="dcterms:W3CDTF">2011-08-01T06:04:30Z</dcterms:modified>
  <cp:revision>1</cp:revision>
  <dc:title>Severna Evropa</dc:title>
</cp:coreProperties>
</file>