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5" r:id="rId2"/>
    <p:sldId id="267" r:id="rId3"/>
    <p:sldId id="266" r:id="rId4"/>
    <p:sldId id="26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ŽivaČebulj" initials="ŽČ" lastIdx="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45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29. 01. 2021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062478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29. 01. 2021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8926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29. 01. 2021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625207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29. 01. 2021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395256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kartice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29. 01. 2021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548285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nično ali neresnič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29. 01. 2021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231407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29. 01. 2021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384443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29. 01. 2021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49237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29. 01. 2021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39803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29. 01. 2021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16319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29. 01. 2021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57480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29. 01. 2021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93553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29. 01. 2021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25344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29. 01. 2021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34089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29. 01. 2021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06505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29. 01. 2021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815983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30B9FA-A62B-4C35-84E9-2BE7DD8E7FEE}" type="datetimeFigureOut">
              <a:rPr lang="sl-SI" smtClean="0"/>
              <a:pPr/>
              <a:t>29. 01. 2021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90356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ZtPymYo-MR4" TargetMode="Externa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w2tYs1ubpbY" TargetMode="Externa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 txBox="1">
            <a:spLocks/>
          </p:cNvSpPr>
          <p:nvPr/>
        </p:nvSpPr>
        <p:spPr>
          <a:xfrm>
            <a:off x="304800" y="1124744"/>
            <a:ext cx="8686800" cy="533122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lang="sl-SI" sz="3200" dirty="0" smtClean="0">
                <a:solidFill>
                  <a:schemeClr val="tx2"/>
                </a:solidFill>
              </a:rPr>
              <a:t>Delimo 6 s 4 do točne vrednosti</a:t>
            </a:r>
            <a:r>
              <a:rPr lang="sl-SI" sz="3200" dirty="0" smtClean="0">
                <a:solidFill>
                  <a:schemeClr val="tx2"/>
                </a:solidFill>
              </a:rPr>
              <a:t>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endParaRPr kumimoji="0" lang="sl-SI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endParaRPr lang="sl-SI" sz="3200" dirty="0">
              <a:solidFill>
                <a:schemeClr val="tx2"/>
              </a:solidFill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endParaRPr kumimoji="0" lang="sl-SI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endParaRPr lang="sl-SI" sz="3200" dirty="0">
              <a:solidFill>
                <a:schemeClr val="tx2"/>
              </a:solidFill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kumimoji="0" lang="sl-SI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Podobno delimo 1,2 s 4.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299816"/>
            <a:ext cx="7490793" cy="944562"/>
          </a:xfrm>
        </p:spPr>
        <p:txBody>
          <a:bodyPr/>
          <a:lstStyle/>
          <a:p>
            <a:pPr algn="ctr"/>
            <a:r>
              <a:rPr lang="sl-SI" b="1" dirty="0" smtClean="0">
                <a:solidFill>
                  <a:srgbClr val="CC0099"/>
                </a:solidFill>
              </a:rPr>
              <a:t>DELJENJE Z NARAVNIM ŠTEVILOM</a:t>
            </a:r>
            <a:endParaRPr lang="sl-SI" b="1" dirty="0">
              <a:solidFill>
                <a:srgbClr val="CC0099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971600" y="2060848"/>
          <a:ext cx="2247076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9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33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21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749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9164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solidFill>
                            <a:schemeClr val="tx2"/>
                          </a:solidFill>
                        </a:rPr>
                        <a:t>6</a:t>
                      </a:r>
                      <a:endParaRPr lang="sl-SI" sz="240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solidFill>
                            <a:schemeClr val="tx2"/>
                          </a:solidFill>
                        </a:rPr>
                        <a:t>:</a:t>
                      </a:r>
                      <a:endParaRPr lang="sl-SI" sz="240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solidFill>
                            <a:schemeClr val="tx2"/>
                          </a:solidFill>
                        </a:rPr>
                        <a:t>4 </a:t>
                      </a:r>
                      <a:endParaRPr lang="sl-SI" sz="240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solidFill>
                            <a:schemeClr val="tx2"/>
                          </a:solidFill>
                        </a:rPr>
                        <a:t>=</a:t>
                      </a:r>
                      <a:endParaRPr lang="sl-SI" sz="240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solidFill>
                            <a:schemeClr val="tx2"/>
                          </a:solidFill>
                        </a:rPr>
                        <a:t>1,5</a:t>
                      </a:r>
                      <a:endParaRPr lang="sl-SI" sz="240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solidFill>
                            <a:schemeClr val="tx2"/>
                          </a:solidFill>
                        </a:rPr>
                        <a:t>2</a:t>
                      </a:r>
                      <a:endParaRPr lang="sl-SI" sz="240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solidFill>
                            <a:schemeClr val="tx2"/>
                          </a:solidFill>
                        </a:rPr>
                        <a:t>0</a:t>
                      </a:r>
                      <a:endParaRPr lang="sl-SI" sz="240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sl-SI" sz="240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sl-SI" sz="240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sl-SI" sz="240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l-SI" sz="240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solidFill>
                            <a:schemeClr val="tx2"/>
                          </a:solidFill>
                        </a:rPr>
                        <a:t>0</a:t>
                      </a:r>
                      <a:endParaRPr lang="sl-SI" sz="240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sl-SI" sz="240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sl-SI" sz="240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sl-SI" sz="240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771528" y="2049002"/>
            <a:ext cx="482453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 smtClean="0"/>
              <a:t>K ostanku pripišemo ničlo in hkrati v rezultatu zapišemo decimalno vejico.</a:t>
            </a:r>
          </a:p>
          <a:p>
            <a:endParaRPr lang="sl-SI" dirty="0" smtClean="0"/>
          </a:p>
          <a:p>
            <a:endParaRPr lang="sl-SI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304800" y="1554162"/>
            <a:ext cx="8686800" cy="504319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endParaRPr kumimoji="0" lang="sl-SI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0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45878177"/>
              </p:ext>
            </p:extLst>
          </p:nvPr>
        </p:nvGraphicFramePr>
        <p:xfrm>
          <a:off x="813263" y="4797152"/>
          <a:ext cx="2563750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16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33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21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749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9164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sl-SI" sz="2400" dirty="0" smtClean="0">
                          <a:solidFill>
                            <a:schemeClr val="tx2"/>
                          </a:solidFill>
                        </a:rPr>
                        <a:t>1,2</a:t>
                      </a:r>
                      <a:endParaRPr lang="sl-SI" sz="240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solidFill>
                            <a:schemeClr val="tx2"/>
                          </a:solidFill>
                        </a:rPr>
                        <a:t>:</a:t>
                      </a:r>
                      <a:endParaRPr lang="sl-SI" sz="240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solidFill>
                            <a:schemeClr val="tx2"/>
                          </a:solidFill>
                        </a:rPr>
                        <a:t>4 </a:t>
                      </a:r>
                      <a:endParaRPr lang="sl-SI" sz="240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solidFill>
                            <a:schemeClr val="tx2"/>
                          </a:solidFill>
                        </a:rPr>
                        <a:t>=</a:t>
                      </a:r>
                      <a:endParaRPr lang="sl-SI" sz="240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solidFill>
                            <a:schemeClr val="tx2"/>
                          </a:solidFill>
                        </a:rPr>
                        <a:t>0,3</a:t>
                      </a:r>
                      <a:endParaRPr lang="sl-SI" sz="240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sl-SI" sz="2400" dirty="0" smtClean="0">
                          <a:solidFill>
                            <a:schemeClr val="tx2"/>
                          </a:solidFill>
                        </a:rPr>
                        <a:t>12</a:t>
                      </a:r>
                      <a:endParaRPr lang="sl-SI" sz="240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sl-SI" sz="240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sl-SI" sz="240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sl-SI" sz="240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sl-SI" sz="240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sl-SI" sz="2400" dirty="0" smtClean="0">
                          <a:solidFill>
                            <a:schemeClr val="tx2"/>
                          </a:solidFill>
                        </a:rPr>
                        <a:t>0</a:t>
                      </a:r>
                      <a:endParaRPr lang="sl-SI" sz="240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sl-SI" sz="240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sl-SI" sz="240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sl-SI" sz="240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sl-SI" sz="240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3771528" y="4654451"/>
            <a:ext cx="5220072" cy="1872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 smtClean="0"/>
              <a:t>Ker je 1,2 manj kot 4, zapišemo kot rezultat deljenja število 0 in takoj za njim postavimo decimalno vejico, nato normalno delimo naprej.</a:t>
            </a:r>
          </a:p>
          <a:p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611560" y="692696"/>
            <a:ext cx="6984775" cy="58326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sl-SI" sz="2800" dirty="0" smtClean="0"/>
          </a:p>
          <a:p>
            <a:pPr marL="0" indent="0" algn="ctr">
              <a:buNone/>
            </a:pPr>
            <a:endParaRPr lang="sl-SI" sz="2800" dirty="0" smtClean="0"/>
          </a:p>
          <a:p>
            <a:pPr marL="0" indent="0" algn="ctr">
              <a:buNone/>
            </a:pPr>
            <a:endParaRPr lang="sl-SI" sz="2800" dirty="0" smtClean="0"/>
          </a:p>
          <a:p>
            <a:pPr marL="0" indent="0" algn="ctr">
              <a:buNone/>
            </a:pPr>
            <a:endParaRPr lang="sl-SI" sz="2800" dirty="0" smtClean="0"/>
          </a:p>
          <a:p>
            <a:pPr marL="0" indent="0" algn="ctr">
              <a:buNone/>
            </a:pPr>
            <a:endParaRPr lang="sl-SI" sz="2800" dirty="0" smtClean="0"/>
          </a:p>
          <a:p>
            <a:pPr marL="0" indent="0" algn="ctr">
              <a:buNone/>
            </a:pPr>
            <a:r>
              <a:rPr lang="sl-SI" sz="2800" dirty="0" smtClean="0"/>
              <a:t>Utrjevanje v učbeniku, str. </a:t>
            </a:r>
            <a:r>
              <a:rPr lang="sl-SI" sz="2800" b="1" dirty="0" smtClean="0"/>
              <a:t>217, 218</a:t>
            </a:r>
          </a:p>
          <a:p>
            <a:pPr marL="0" indent="0" algn="ctr">
              <a:buNone/>
            </a:pPr>
            <a:r>
              <a:rPr lang="sl-SI" sz="2800" b="1" smtClean="0"/>
              <a:t>65.a,c, 69</a:t>
            </a:r>
            <a:r>
              <a:rPr lang="sl-SI" sz="2800" b="1" dirty="0" smtClean="0"/>
              <a:t>, 70.b, 71, 81, 82</a:t>
            </a:r>
            <a:endParaRPr lang="sl-SI" sz="2800" b="1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88224" y="4509120"/>
            <a:ext cx="1800200" cy="1792199"/>
          </a:xfrm>
          <a:prstGeom prst="rect">
            <a:avLst/>
          </a:prstGeom>
        </p:spPr>
      </p:pic>
      <p:pic>
        <p:nvPicPr>
          <p:cNvPr id="5" name="ZtPymYo-MR4"/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2411760" y="908720"/>
            <a:ext cx="3657600" cy="205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779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0579" y="233362"/>
            <a:ext cx="7778825" cy="1062385"/>
          </a:xfrm>
        </p:spPr>
        <p:txBody>
          <a:bodyPr/>
          <a:lstStyle/>
          <a:p>
            <a:pPr algn="ctr"/>
            <a:r>
              <a:rPr lang="sl-SI" b="1" dirty="0" smtClean="0">
                <a:solidFill>
                  <a:srgbClr val="CC0099"/>
                </a:solidFill>
              </a:rPr>
              <a:t>DELJENJE Z DECIMALNIM ŠTEVILOM</a:t>
            </a:r>
            <a:endParaRPr lang="sl-SI" b="1" dirty="0">
              <a:solidFill>
                <a:srgbClr val="CC009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80728"/>
            <a:ext cx="8686800" cy="5472608"/>
          </a:xfrm>
        </p:spPr>
        <p:txBody>
          <a:bodyPr>
            <a:normAutofit/>
          </a:bodyPr>
          <a:lstStyle/>
          <a:p>
            <a:r>
              <a:rPr lang="sl-SI" dirty="0" smtClean="0"/>
              <a:t>Pri deljenju decimalnih števil z decimalnim številom si pomagamo tako, da deljenec in delitelj pomnožimo s tako potenco števila 10, da delitelj postane naravno število, in nato delimo po pravilu deljenja z naravnim številom.</a:t>
            </a:r>
          </a:p>
          <a:p>
            <a:endParaRPr lang="sl-SI" dirty="0" smtClean="0"/>
          </a:p>
          <a:p>
            <a:pPr>
              <a:buNone/>
            </a:pPr>
            <a:r>
              <a:rPr lang="sl-SI" sz="2400" dirty="0" smtClean="0"/>
              <a:t>		</a:t>
            </a:r>
          </a:p>
          <a:p>
            <a:pPr>
              <a:buNone/>
            </a:pPr>
            <a:r>
              <a:rPr lang="sl-SI" sz="2400" dirty="0"/>
              <a:t>	</a:t>
            </a:r>
            <a:r>
              <a:rPr lang="sl-SI" sz="2400" dirty="0" smtClean="0"/>
              <a:t>			</a:t>
            </a:r>
            <a:r>
              <a:rPr lang="sl-SI" sz="2400" dirty="0" smtClean="0"/>
              <a:t>8,4 </a:t>
            </a:r>
            <a:r>
              <a:rPr lang="sl-SI" sz="2400" dirty="0" smtClean="0"/>
              <a:t>: 0,7 = 84 : 7 = 12</a:t>
            </a:r>
          </a:p>
          <a:p>
            <a:pPr>
              <a:buNone/>
            </a:pPr>
            <a:endParaRPr lang="sl-SI" dirty="0" smtClean="0"/>
          </a:p>
          <a:p>
            <a:pPr>
              <a:buNone/>
            </a:pPr>
            <a:endParaRPr lang="sl-SI" dirty="0"/>
          </a:p>
          <a:p>
            <a:pPr>
              <a:buNone/>
            </a:pPr>
            <a:endParaRPr lang="sl-SI" dirty="0" smtClean="0"/>
          </a:p>
          <a:p>
            <a:pPr>
              <a:buNone/>
            </a:pPr>
            <a:endParaRPr lang="sl-SI" dirty="0" smtClean="0"/>
          </a:p>
          <a:p>
            <a:pPr>
              <a:buNone/>
            </a:pPr>
            <a:r>
              <a:rPr lang="sl-SI" sz="2400" dirty="0" smtClean="0"/>
              <a:t>      7,203 </a:t>
            </a:r>
            <a:r>
              <a:rPr lang="sl-SI" sz="2400" dirty="0" smtClean="0"/>
              <a:t>: 3,43 = 720,3 : 343 = 2,1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436096" y="3107927"/>
            <a:ext cx="2448272" cy="1512168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000" dirty="0" smtClean="0">
                <a:solidFill>
                  <a:schemeClr val="accent2">
                    <a:lumMod val="75000"/>
                  </a:schemeClr>
                </a:solidFill>
              </a:rPr>
              <a:t>Deljenec in delitelj moramo pomnožiti z </a:t>
            </a:r>
            <a:r>
              <a:rPr lang="sl-SI" sz="2000" u="sng" dirty="0" smtClean="0">
                <a:solidFill>
                  <a:schemeClr val="accent2">
                    <a:lumMod val="75000"/>
                  </a:schemeClr>
                </a:solidFill>
              </a:rPr>
              <a:t>istim</a:t>
            </a:r>
            <a:r>
              <a:rPr lang="sl-SI" sz="2000" dirty="0" smtClean="0">
                <a:solidFill>
                  <a:schemeClr val="accent2">
                    <a:lumMod val="75000"/>
                  </a:schemeClr>
                </a:solidFill>
              </a:rPr>
              <a:t> številom.</a:t>
            </a:r>
            <a:endParaRPr lang="sl-SI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5576" y="2203548"/>
            <a:ext cx="32420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 smtClean="0">
                <a:solidFill>
                  <a:schemeClr val="accent2">
                    <a:lumMod val="75000"/>
                  </a:schemeClr>
                </a:solidFill>
              </a:rPr>
              <a:t>Pomnožimo oba z 10.</a:t>
            </a:r>
            <a:endParaRPr lang="sl-SI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3258" y="4166442"/>
            <a:ext cx="33843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 smtClean="0">
                <a:solidFill>
                  <a:schemeClr val="accent2">
                    <a:lumMod val="75000"/>
                  </a:schemeClr>
                </a:solidFill>
              </a:rPr>
              <a:t>Pomnožimo oba s 100.</a:t>
            </a:r>
            <a:endParaRPr lang="sl-SI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8" name="Straight Arrow Connector 7"/>
          <p:cNvCxnSpPr>
            <a:stCxn id="5" idx="2"/>
          </p:cNvCxnSpPr>
          <p:nvPr/>
        </p:nvCxnSpPr>
        <p:spPr>
          <a:xfrm>
            <a:off x="2376605" y="2665213"/>
            <a:ext cx="107163" cy="18640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6" idx="2"/>
          </p:cNvCxnSpPr>
          <p:nvPr/>
        </p:nvCxnSpPr>
        <p:spPr>
          <a:xfrm flipH="1">
            <a:off x="2269442" y="4628107"/>
            <a:ext cx="36004" cy="25841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609598" y="620688"/>
            <a:ext cx="8282882" cy="54206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sl-SI" sz="2800" b="1" dirty="0" smtClean="0"/>
          </a:p>
          <a:p>
            <a:pPr marL="0" indent="0" algn="ctr">
              <a:buNone/>
            </a:pPr>
            <a:endParaRPr lang="sl-SI" sz="2800" dirty="0" smtClean="0"/>
          </a:p>
          <a:p>
            <a:pPr marL="0" indent="0" algn="ctr">
              <a:buNone/>
            </a:pPr>
            <a:endParaRPr lang="sl-SI" sz="2800" dirty="0"/>
          </a:p>
          <a:p>
            <a:pPr marL="0" indent="0" algn="ctr">
              <a:buNone/>
            </a:pPr>
            <a:endParaRPr lang="sl-SI" sz="2800" dirty="0" smtClean="0"/>
          </a:p>
          <a:p>
            <a:pPr marL="0" indent="0" algn="ctr">
              <a:buNone/>
            </a:pPr>
            <a:r>
              <a:rPr lang="sl-SI" sz="2800" dirty="0" smtClean="0"/>
              <a:t>Utrjevanje v učbeniku, str. </a:t>
            </a:r>
            <a:r>
              <a:rPr lang="sl-SI" sz="2800" b="1" dirty="0" smtClean="0"/>
              <a:t>220</a:t>
            </a:r>
          </a:p>
          <a:p>
            <a:pPr marL="0" indent="0" algn="ctr">
              <a:buNone/>
            </a:pPr>
            <a:r>
              <a:rPr lang="sl-SI" sz="2800" b="1" dirty="0" smtClean="0"/>
              <a:t>89, 90.a,c,d,f, 91.a,c,d,f.</a:t>
            </a:r>
          </a:p>
          <a:p>
            <a:pPr marL="0" indent="0" algn="ctr">
              <a:buNone/>
            </a:pPr>
            <a:endParaRPr lang="sl-SI" sz="2800" b="1" dirty="0"/>
          </a:p>
          <a:p>
            <a:pPr marL="0" indent="0" algn="ctr">
              <a:buNone/>
            </a:pPr>
            <a:endParaRPr lang="sl-SI" sz="2800" b="1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520" y="4149080"/>
            <a:ext cx="3382518" cy="2447201"/>
          </a:xfrm>
          <a:prstGeom prst="rect">
            <a:avLst/>
          </a:prstGeom>
        </p:spPr>
      </p:pic>
      <p:pic>
        <p:nvPicPr>
          <p:cNvPr id="5" name="w2tYs1ubpbY"/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2699792" y="589831"/>
            <a:ext cx="3657600" cy="205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2915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ladko">
  <a:themeElements>
    <a:clrScheme name="Gladko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Gladk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ladk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306</TotalTime>
  <Words>190</Words>
  <Application>Microsoft Office PowerPoint</Application>
  <PresentationFormat>Diaprojekcija na zaslonu (4:3)</PresentationFormat>
  <Paragraphs>50</Paragraphs>
  <Slides>4</Slides>
  <Notes>0</Notes>
  <HiddenSlides>0</HiddenSlides>
  <MMClips>2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4</vt:i4>
      </vt:variant>
    </vt:vector>
  </HeadingPairs>
  <TitlesOfParts>
    <vt:vector size="9" baseType="lpstr">
      <vt:lpstr>Arial</vt:lpstr>
      <vt:lpstr>Trebuchet MS</vt:lpstr>
      <vt:lpstr>Wingdings 2</vt:lpstr>
      <vt:lpstr>Wingdings 3</vt:lpstr>
      <vt:lpstr>Gladko</vt:lpstr>
      <vt:lpstr>DELJENJE Z NARAVNIM ŠTEVILOM</vt:lpstr>
      <vt:lpstr>PowerPointova predstavitev</vt:lpstr>
      <vt:lpstr>DELJENJE Z DECIMALNIM ŠTEVILOM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Pika</dc:creator>
  <cp:lastModifiedBy>MAT_Štrajhar</cp:lastModifiedBy>
  <cp:revision>44</cp:revision>
  <dcterms:created xsi:type="dcterms:W3CDTF">2015-07-07T14:57:48Z</dcterms:created>
  <dcterms:modified xsi:type="dcterms:W3CDTF">2021-01-29T10:42:43Z</dcterms:modified>
</cp:coreProperties>
</file>