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72" r:id="rId4"/>
    <p:sldId id="257" r:id="rId5"/>
    <p:sldId id="273" r:id="rId6"/>
    <p:sldId id="266" r:id="rId7"/>
    <p:sldId id="274" r:id="rId8"/>
    <p:sldId id="267" r:id="rId9"/>
    <p:sldId id="275" r:id="rId10"/>
    <p:sldId id="283" r:id="rId11"/>
    <p:sldId id="286" r:id="rId12"/>
    <p:sldId id="285" r:id="rId13"/>
    <p:sldId id="284" r:id="rId14"/>
    <p:sldId id="268" r:id="rId15"/>
    <p:sldId id="276" r:id="rId16"/>
    <p:sldId id="269" r:id="rId17"/>
    <p:sldId id="277" r:id="rId18"/>
    <p:sldId id="270" r:id="rId19"/>
    <p:sldId id="278" r:id="rId20"/>
    <p:sldId id="271" r:id="rId21"/>
    <p:sldId id="279" r:id="rId22"/>
    <p:sldId id="281" r:id="rId23"/>
    <p:sldId id="282" r:id="rId24"/>
    <p:sldId id="260" r:id="rId25"/>
    <p:sldId id="287" r:id="rId26"/>
    <p:sldId id="26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81" d="100"/>
          <a:sy n="81" d="100"/>
        </p:scale>
        <p:origin x="-288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22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22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audio" Target="../media/audio3.wav"/><Relationship Id="rId12" Type="http://schemas.openxmlformats.org/officeDocument/2006/relationships/image" Target="../media/image26.jpe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25.jpe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audio" Target="../media/audio3.wav"/><Relationship Id="rId12" Type="http://schemas.openxmlformats.org/officeDocument/2006/relationships/image" Target="../media/image30.jpe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29.jpeg"/><Relationship Id="rId5" Type="http://schemas.openxmlformats.org/officeDocument/2006/relationships/audio" Target="../media/audio1.wav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audio" Target="../media/audio5.wav"/><Relationship Id="rId12" Type="http://schemas.openxmlformats.org/officeDocument/2006/relationships/image" Target="../media/image34.jpe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33.jpeg"/><Relationship Id="rId5" Type="http://schemas.openxmlformats.org/officeDocument/2006/relationships/audio" Target="../media/audio1.wav"/><Relationship Id="rId10" Type="http://schemas.openxmlformats.org/officeDocument/2006/relationships/image" Target="../media/image32.jpe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audio" Target="../media/audio5.wav"/><Relationship Id="rId12" Type="http://schemas.openxmlformats.org/officeDocument/2006/relationships/image" Target="../media/image38.jpe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image" Target="../media/image37.jpeg"/><Relationship Id="rId5" Type="http://schemas.openxmlformats.org/officeDocument/2006/relationships/audio" Target="../media/audio1.wav"/><Relationship Id="rId10" Type="http://schemas.openxmlformats.org/officeDocument/2006/relationships/image" Target="../media/image36.jpe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9.jpeg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42.jpeg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audio" Target="../media/audio6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12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3.wav"/><Relationship Id="rId11" Type="http://schemas.openxmlformats.org/officeDocument/2006/relationships/image" Target="../media/image20.jpeg"/><Relationship Id="rId5" Type="http://schemas.openxmlformats.org/officeDocument/2006/relationships/audio" Target="../media/audio2.wav"/><Relationship Id="rId10" Type="http://schemas.openxmlformats.org/officeDocument/2006/relationships/image" Target="../media/image19.jpeg"/><Relationship Id="rId4" Type="http://schemas.openxmlformats.org/officeDocument/2006/relationships/audio" Target="../media/audio1.wav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97873" y="748937"/>
            <a:ext cx="9792109" cy="1018540"/>
          </a:xfrm>
        </p:spPr>
        <p:txBody>
          <a:bodyPr/>
          <a:lstStyle/>
          <a:p>
            <a:pPr algn="ctr"/>
            <a:r>
              <a:rPr lang="sl-SI" dirty="0" smtClean="0"/>
              <a:t>Spoznavanje okolja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16978" y="2268462"/>
            <a:ext cx="9953898" cy="977621"/>
          </a:xfrm>
        </p:spPr>
        <p:txBody>
          <a:bodyPr>
            <a:noAutofit/>
          </a:bodyPr>
          <a:lstStyle/>
          <a:p>
            <a:pPr algn="ctr"/>
            <a:r>
              <a:rPr lang="sl-SI" sz="6000" dirty="0" smtClean="0">
                <a:solidFill>
                  <a:srgbClr val="C00000"/>
                </a:solidFill>
              </a:rPr>
              <a:t>Kviz</a:t>
            </a:r>
            <a:r>
              <a:rPr lang="sl-SI" sz="4000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sl-SI" sz="4000" dirty="0" smtClean="0">
                <a:solidFill>
                  <a:srgbClr val="C00000"/>
                </a:solidFill>
              </a:rPr>
              <a:t>družina, pravice in dolžnosti</a:t>
            </a:r>
            <a:endParaRPr lang="sl-SI" sz="4000" dirty="0">
              <a:solidFill>
                <a:srgbClr val="C00000"/>
              </a:solidFill>
            </a:endParaRPr>
          </a:p>
        </p:txBody>
      </p:sp>
      <p:sp>
        <p:nvSpPr>
          <p:cNvPr id="4" name="Podnaslov 2"/>
          <p:cNvSpPr txBox="1">
            <a:spLocks/>
          </p:cNvSpPr>
          <p:nvPr/>
        </p:nvSpPr>
        <p:spPr>
          <a:xfrm>
            <a:off x="6287587" y="6194177"/>
            <a:ext cx="6036877" cy="528841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Pripravila: Melita </a:t>
            </a:r>
            <a:r>
              <a:rPr lang="sl-SI" sz="20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tertinek</a:t>
            </a:r>
            <a:r>
              <a:rPr lang="sl-SI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prof.</a:t>
            </a:r>
            <a:endParaRPr lang="sl-SI" sz="20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Bitmoji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5429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5"/>
    </mc:Choice>
    <mc:Fallback xmlns="">
      <p:transition spd="slow" advTm="16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5926337" y="4254471"/>
            <a:ext cx="3196046" cy="99447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rgbClr val="C00000"/>
                </a:solidFill>
              </a:rPr>
              <a:t>SIN </a:t>
            </a:r>
          </a:p>
          <a:p>
            <a:pPr algn="ctr"/>
            <a:r>
              <a:rPr lang="sl-SI" sz="3200" dirty="0" smtClean="0">
                <a:solidFill>
                  <a:srgbClr val="C00000"/>
                </a:solidFill>
              </a:rPr>
              <a:t> HČERKA</a:t>
            </a:r>
            <a:endParaRPr lang="sl-SI" sz="3200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nextslide">
              <a:snd r:embed="rId6" name="laser.wav"/>
            </a:hlinkClick>
          </p:cNvPr>
          <p:cNvSpPr/>
          <p:nvPr/>
        </p:nvSpPr>
        <p:spPr>
          <a:xfrm>
            <a:off x="2074470" y="2795450"/>
            <a:ext cx="3196046" cy="1026121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VNUK VNUKINJA</a:t>
            </a:r>
            <a:endParaRPr lang="sl-SI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473578" y="730757"/>
            <a:ext cx="9361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TI SI DEDKU IN BABICI …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23554" name="Picture 2" descr="Bitmoji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088" y="3821571"/>
            <a:ext cx="2321912" cy="232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6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5"/>
    </mc:Choice>
    <mc:Fallback xmlns="">
      <p:transition spd="slow" advTm="2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340" name="Picture 4" descr="ok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00" y="227021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6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4318601" y="4474842"/>
            <a:ext cx="3196046" cy="99447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rgbClr val="C00000"/>
                </a:solidFill>
              </a:rPr>
              <a:t>STARA STARŠA</a:t>
            </a:r>
            <a:endParaRPr lang="sl-SI" sz="3200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nextslide">
              <a:snd r:embed="rId6" name="laser.wav"/>
            </a:hlinkClick>
          </p:cNvPr>
          <p:cNvSpPr/>
          <p:nvPr/>
        </p:nvSpPr>
        <p:spPr>
          <a:xfrm>
            <a:off x="2074470" y="2795450"/>
            <a:ext cx="3196046" cy="1026121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</a:rPr>
              <a:t>STARŠA</a:t>
            </a:r>
            <a:endParaRPr lang="sl-SI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473578" y="730757"/>
            <a:ext cx="9361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KAJ STA TEBI MAMICA IN OČKA…</a:t>
            </a:r>
            <a:endParaRPr lang="sl-SI" sz="3200" dirty="0">
              <a:solidFill>
                <a:srgbClr val="00B050"/>
              </a:solidFill>
            </a:endParaRPr>
          </a:p>
        </p:txBody>
      </p:sp>
      <p:sp>
        <p:nvSpPr>
          <p:cNvPr id="6" name="Pravokotnik 5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7639245" y="2862932"/>
            <a:ext cx="3196046" cy="99447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rgbClr val="FFC000"/>
                </a:solidFill>
              </a:rPr>
              <a:t>STRIC IN TETA</a:t>
            </a:r>
            <a:endParaRPr lang="sl-SI" sz="3200" dirty="0">
              <a:solidFill>
                <a:srgbClr val="FFC000"/>
              </a:solidFill>
            </a:endParaRPr>
          </a:p>
        </p:txBody>
      </p:sp>
      <p:pic>
        <p:nvPicPr>
          <p:cNvPr id="21506" name="Picture 2" descr="Bitmoji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" y="3857410"/>
            <a:ext cx="2269427" cy="226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8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74"/>
    </mc:Choice>
    <mc:Fallback xmlns="">
      <p:transition spd="slow" advTm="3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340" name="Picture 4" descr="ok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00" y="227021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7727610" y="1994047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1517121" y="1994047"/>
            <a:ext cx="3196046" cy="19581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6" name="Pravokotnik 5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7729440" y="4117296"/>
            <a:ext cx="319421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7" name="Pravokotnik 6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1517121" y="4117296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520561" y="931815"/>
            <a:ext cx="9361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TVOJA PRAVICA JE …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5122" name="Picture 2" descr="Radio 1">
            <a:hlinkClick r:id="" action="ppaction://hlinkshowjump?jump=nextslide">
              <a:snd r:embed="rId7" name="laser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156" y="2033953"/>
            <a:ext cx="2814954" cy="18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abljena vozila – Avto Špica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91" y="1994047"/>
            <a:ext cx="2981506" cy="18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o pretepu v šoli 15-letnik pristal v bolnišnici | Žurnal24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80" y="4179545"/>
            <a:ext cx="3036328" cy="18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V teh dneh tudi v Mariboru svoja vrata odpira priljubljena trgovina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094" y="4148420"/>
            <a:ext cx="3038180" cy="18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2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0"/>
    </mc:Choice>
    <mc:Fallback xmlns="">
      <p:transition spd="slow" advTm="3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316" name="Picture 4" descr="ok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11" y="2139587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5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7727610" y="1994047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1517121" y="1994047"/>
            <a:ext cx="3196046" cy="19581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6" name="Pravokotnik 5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7729440" y="4117296"/>
            <a:ext cx="319421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7" name="Pravokotnik 6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1517121" y="4117296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520561" y="931815"/>
            <a:ext cx="9361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TVOJA DOLŽNOST JE …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6146" name="Picture 2" descr="Gospodinjska opravila daljšajo življenje | Novice | VIVA.si">
            <a:hlinkClick r:id="" action="ppaction://hlinkshowjump?jump=nextslide">
              <a:snd r:embed="rId7" name="laser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57" y="2032584"/>
            <a:ext cx="3084551" cy="18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vet24.si - Smrkavec se je bahal z imitacijo orožja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87" y="2032584"/>
            <a:ext cx="3089713" cy="18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orojenci | Zavezniki ali rivali? | Prima pomoč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51" y="4175691"/>
            <a:ext cx="2762183" cy="18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6 razlogov, da bo letos vaš otrok doživel najboljše počitnice | Citylife -  Urbani lifestyle magazin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9" y="4175691"/>
            <a:ext cx="2397999" cy="18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97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5"/>
    </mc:Choice>
    <mc:Fallback xmlns="">
      <p:transition spd="slow" advTm="4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4" descr="ok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11" y="2139587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0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1517121" y="4117296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1517121" y="1994047"/>
            <a:ext cx="3196046" cy="19581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6" name="Pravokotnik 5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7729440" y="4117296"/>
            <a:ext cx="319421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7" name="Pravokotnik 6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7727610" y="1994047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520561" y="931815"/>
            <a:ext cx="9361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KAJ SMEM NAREDITI?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7170" name="Picture 2" descr="Pospravljena otroška soba - utopija? - BLOG Funtrade.net">
            <a:hlinkClick r:id="" action="ppaction://hlinkshowjump?jump=nextslide">
              <a:snd r:embed="rId7" name="chimes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8337" y="4161819"/>
            <a:ext cx="2593613" cy="1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Študija: Zmerno pitje alkohola ni dobro za zdravje, že pijača na dan vam  lahko skrajša življenje | Revija Reporter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590" y="4161819"/>
            <a:ext cx="3050086" cy="1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Odkrito.si - 10 najpogostejših napak staršev mladostnikov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19" y="2045715"/>
            <a:ext cx="2742448" cy="185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OM TRILOBIT - Šola v naravi: Popoldansko delo: ognji in ognjišča, kamnine  in fosili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242" y="2058978"/>
            <a:ext cx="2644632" cy="18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2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68"/>
    </mc:Choice>
    <mc:Fallback xmlns="">
      <p:transition spd="slow" advTm="2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4" descr="ok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11" y="2139587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63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7985759" y="4138061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1463040" y="4136355"/>
            <a:ext cx="3196046" cy="19581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6" name="Pravokotnik 5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7985759" y="1948043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7" name="Pravokotnik 6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1463040" y="1948043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820092" y="954096"/>
            <a:ext cx="8604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NA KATERI OD SLIČIC JE DRUŽINA?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V Sloveniji je več kot pol milijona družin: 'Podpirati moramo različnost,  ljubeče odnose in skrb za otroke' - 24ur.com">
            <a:hlinkClick r:id="" action="ppaction://hlinkshowjump?jump=nextslide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87" y="4170444"/>
            <a:ext cx="3036389" cy="18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troci so naše največje bogastvo, tudi če so bolni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70" y="1984403"/>
            <a:ext cx="2919186" cy="18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nsi - Kako dobro poznate veverico?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69" y="4217746"/>
            <a:ext cx="2905785" cy="184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odo 1. septembra otroci sploh šli v šolo? | Žurnal24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088" y="2004471"/>
            <a:ext cx="2794003" cy="186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vo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6"/>
    </mc:Choice>
    <mc:Fallback xmlns="">
      <p:transition spd="slow" advTm="2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1517121" y="4117296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1517121" y="1994047"/>
            <a:ext cx="3196046" cy="19581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6" name="Pravokotnik 5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7729440" y="4117296"/>
            <a:ext cx="319421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7" name="Pravokotnik 6">
            <a:hlinkClick r:id="" action="ppaction://hlinkshowjump?jump=lastslide">
              <a:snd r:embed="rId6" name="bomb.wav"/>
            </a:hlinkClick>
          </p:cNvPr>
          <p:cNvSpPr/>
          <p:nvPr/>
        </p:nvSpPr>
        <p:spPr>
          <a:xfrm>
            <a:off x="7727610" y="1994047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520561" y="931815"/>
            <a:ext cx="9361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KAJ MORAM NAREDITI?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9218" name="Picture 2" descr="Nič več domačih nalog - Oopsi">
            <a:hlinkClick r:id="" action="ppaction://hlinkshowjump?jump=nextslide">
              <a:snd r:embed="rId7" name="chimes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43" y="2064644"/>
            <a:ext cx="2630801" cy="181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ejavnosti - Technix d.o.o.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867" y="4187892"/>
            <a:ext cx="2977531" cy="17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do bo čistil za migranti?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79" y="4163921"/>
            <a:ext cx="2797528" cy="186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ako ženske bijemo bitko s perilom #kolumna | Mična">
            <a:hlinkClick r:id="" action="ppaction://hlinkshowjump?jump=lastslide">
              <a:snd r:embed="rId9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99" y="2064644"/>
            <a:ext cx="2722866" cy="18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51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34"/>
    </mc:Choice>
    <mc:Fallback xmlns="">
      <p:transition spd="slow" advTm="3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41" y="1940469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68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517121" y="4117296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1517121" y="1994047"/>
            <a:ext cx="3196046" cy="19581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6" name="Pravokotnik 5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7729440" y="4117296"/>
            <a:ext cx="319421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7" name="Pravokotnik 6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7727610" y="1994047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520561" y="931815"/>
            <a:ext cx="9361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KATERO NI ŠOLSKO PRAVILO?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19458" name="Picture 2" descr="Moj otrok in njegov prijatelj – telefon - Vse bo v redu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63" y="4187892"/>
            <a:ext cx="2985803" cy="17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Kako smo disciplinirani?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382" y="2048344"/>
            <a:ext cx="24765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množi 13"/>
          <p:cNvSpPr/>
          <p:nvPr/>
        </p:nvSpPr>
        <p:spPr>
          <a:xfrm>
            <a:off x="2129521" y="4218372"/>
            <a:ext cx="2276044" cy="1907178"/>
          </a:xfrm>
          <a:prstGeom prst="mathMultiply">
            <a:avLst>
              <a:gd name="adj1" fmla="val 5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množi 1"/>
          <p:cNvSpPr/>
          <p:nvPr/>
        </p:nvSpPr>
        <p:spPr>
          <a:xfrm>
            <a:off x="8187610" y="2093614"/>
            <a:ext cx="2276044" cy="1907178"/>
          </a:xfrm>
          <a:prstGeom prst="mathMultiply">
            <a:avLst>
              <a:gd name="adj1" fmla="val 5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462" name="Picture 6" descr="Pravila v šolski knjižnici | Šolska knjižnica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95" y="4110844"/>
            <a:ext cx="1526155" cy="196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Svet24.si - FOTO: Na ljubljanskih avtobusih se potniki gnetejo, kaj pa  virus?">
            <a:hlinkClick r:id="" action="ppaction://hlinkshowjump?jump=nextslide">
              <a:snd r:embed="rId9" name="chimes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04" y="2033974"/>
            <a:ext cx="2207280" cy="186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2"/>
    </mc:Choice>
    <mc:Fallback xmlns="">
      <p:transition spd="slow" advTm="2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41" y="1940469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922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8"/>
    </mc:Choice>
    <mc:Fallback xmlns="">
      <p:transition spd="slow" advTm="292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799666" y="675938"/>
            <a:ext cx="8145701" cy="1464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6600" dirty="0" smtClean="0"/>
              <a:t>BRAVO, USPELO TI JE!</a:t>
            </a:r>
            <a:endParaRPr lang="sl-SI" sz="6600" dirty="0"/>
          </a:p>
        </p:txBody>
      </p:sp>
      <p:pic>
        <p:nvPicPr>
          <p:cNvPr id="17410" name="Picture 2" descr="Bitmoji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4" y="2140767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hlinkClick r:id="" action="ppaction://hlinkshowjump?jump=previousslide">
              <a:snd r:embed="rId6" name="applaus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91" y="4077120"/>
            <a:ext cx="906859" cy="906859"/>
          </a:xfrm>
          <a:prstGeom prst="rect">
            <a:avLst/>
          </a:prstGeom>
        </p:spPr>
      </p:pic>
      <p:pic>
        <p:nvPicPr>
          <p:cNvPr id="6" name="Slika 5">
            <a:hlinkClick r:id="" action="ppaction://hlinkshowjump?jump=previousslide">
              <a:snd r:embed="rId6" name="applause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71" y="4138086"/>
            <a:ext cx="823031" cy="845893"/>
          </a:xfrm>
          <a:prstGeom prst="rect">
            <a:avLst/>
          </a:prstGeom>
        </p:spPr>
      </p:pic>
      <p:pic>
        <p:nvPicPr>
          <p:cNvPr id="7" name="Slika 6">
            <a:hlinkClick r:id="" action="ppaction://hlinkshowjump?jump=previousslide">
              <a:snd r:embed="rId6" name="applause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23" y="4191430"/>
            <a:ext cx="815411" cy="792549"/>
          </a:xfrm>
          <a:prstGeom prst="rect">
            <a:avLst/>
          </a:prstGeom>
        </p:spPr>
      </p:pic>
      <p:pic>
        <p:nvPicPr>
          <p:cNvPr id="8" name="Slika 7">
            <a:hlinkClick r:id="" action="ppaction://hlinkshowjump?jump=nextslide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55" y="4168568"/>
            <a:ext cx="807790" cy="784928"/>
          </a:xfrm>
          <a:prstGeom prst="rect">
            <a:avLst/>
          </a:prstGeom>
        </p:spPr>
      </p:pic>
      <p:pic>
        <p:nvPicPr>
          <p:cNvPr id="9" name="Slika 8">
            <a:hlinkClick r:id="" action="ppaction://hlinkshowjump?jump=nextslide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66" y="4181182"/>
            <a:ext cx="823031" cy="876376"/>
          </a:xfrm>
          <a:prstGeom prst="rect">
            <a:avLst/>
          </a:prstGeom>
        </p:spPr>
      </p:pic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7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17"/>
    </mc:Choice>
    <mc:Fallback xmlns="">
      <p:transition spd="slow" advTm="2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602" name="Picture 2" descr="Bitmoji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98" y="2002101"/>
            <a:ext cx="4855899" cy="485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7"/>
    </mc:Choice>
    <mc:Fallback xmlns="">
      <p:transition spd="slow" advTm="1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62962" y="2790073"/>
            <a:ext cx="5611071" cy="1049235"/>
          </a:xfrm>
        </p:spPr>
        <p:txBody>
          <a:bodyPr>
            <a:noAutofit/>
          </a:bodyPr>
          <a:lstStyle/>
          <a:p>
            <a:r>
              <a:rPr lang="sl-SI" sz="9600" dirty="0" smtClean="0"/>
              <a:t>NAROBE</a:t>
            </a:r>
            <a:endParaRPr lang="sl-SI" sz="9600" dirty="0"/>
          </a:p>
        </p:txBody>
      </p:sp>
      <p:sp>
        <p:nvSpPr>
          <p:cNvPr id="4" name="Pravokotnik 3">
            <a:hlinkClick r:id="" action="ppaction://hlinkshowjump?jump=lastslideviewed"/>
          </p:cNvPr>
          <p:cNvSpPr/>
          <p:nvPr/>
        </p:nvSpPr>
        <p:spPr>
          <a:xfrm>
            <a:off x="9640389" y="4841966"/>
            <a:ext cx="1942011" cy="557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PONOVI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475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41" y="1940469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00B050"/>
              </a:solidFill>
            </a:endParaRPr>
          </a:p>
        </p:txBody>
      </p:sp>
      <p:sp>
        <p:nvSpPr>
          <p:cNvPr id="6" name="Desna puščica 5"/>
          <p:cNvSpPr/>
          <p:nvPr/>
        </p:nvSpPr>
        <p:spPr>
          <a:xfrm>
            <a:off x="8686800" y="5386251"/>
            <a:ext cx="1234440" cy="1261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48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463040" y="2058203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1463040" y="4136355"/>
            <a:ext cx="3196046" cy="19581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6" name="Pravokotnik 5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7985759" y="2058203"/>
            <a:ext cx="2995749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7" name="Pravokotnik 6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7985758" y="4146247"/>
            <a:ext cx="2995749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463040" y="923108"/>
            <a:ext cx="978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solidFill>
                  <a:srgbClr val="00B050"/>
                </a:solidFill>
              </a:rPr>
              <a:t>KATERO OD DRUŽIN IMENUJEMO OŽJA DRUŽINA?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9" name="Picture 2" descr="Mednarodni dan družin: Novodobne družine | Slovenec">
            <a:hlinkClick r:id="" action="ppaction://hlinkshowjump?jump=nextslide">
              <a:snd r:embed="rId4" name="applause.wav"/>
            </a:hlinkClick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787" y="2098243"/>
            <a:ext cx="2814552" cy="18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Življenjski ciklus družine - Planet Lepote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60" y="2098243"/>
            <a:ext cx="2848544" cy="189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saka enostarševska družina piše svojo zgodbo - Zanimivosti - Govori.se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48" y="4191873"/>
            <a:ext cx="2961630" cy="18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dnarodni dan očetov poudarja pomen aktivnega očetovstva | Politikis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61" y="4212339"/>
            <a:ext cx="2848544" cy="18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2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5"/>
    </mc:Choice>
    <mc:Fallback xmlns="">
      <p:transition spd="slow" advTm="2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41" y="1940469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559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517121" y="4015402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1517121" y="1994047"/>
            <a:ext cx="3196046" cy="19581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6" name="Pravokotnik 5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7985759" y="2058203"/>
            <a:ext cx="2995749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7" name="Pravokotnik 6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7985758" y="4146247"/>
            <a:ext cx="2995749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942011" y="966650"/>
            <a:ext cx="8604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IŠČEMO SLIČICO NA KATERI JE BABICA.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3074" name="Picture 2" descr="Ob mednarodnem dnevu družine: Zakaj je vrednotenje družine danes na prepihu  in kaj lahko storimo? | Nova24TV">
            <a:hlinkClick r:id="" action="ppaction://hlinkshowjump?jump=nextslide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33" y="4067111"/>
            <a:ext cx="2908622" cy="185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Šest značilnosti močnih družin - Iskreni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83" y="2028328"/>
            <a:ext cx="2763121" cy="188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Z sprejel nov zakon o nepravdnem postopku | Politikis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442" y="2133942"/>
            <a:ext cx="2864380" cy="181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adnjih 14 let je tale ženska bila noseča. Danes je mati 19 otrok! -  Pokukaj.si">
            <a:hlinkClick r:id="" action="ppaction://hlinkshowjump?jump=lastslide">
              <a:snd r:embed="rId5" name="bomb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880" y="4224829"/>
            <a:ext cx="2815504" cy="179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5"/>
    </mc:Choice>
    <mc:Fallback xmlns="">
      <p:transition spd="slow" advTm="2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41" y="1940469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64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7787292" y="4141253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5" name="Pravokotnik 4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1517121" y="1994047"/>
            <a:ext cx="3196046" cy="19581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6" name="Pravokotnik 5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7787292" y="1998733"/>
            <a:ext cx="319421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7" name="Pravokotnik 6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1517121" y="4117296"/>
            <a:ext cx="3196046" cy="1956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517121" y="730757"/>
            <a:ext cx="9361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rgbClr val="00B050"/>
                </a:solidFill>
              </a:rPr>
              <a:t>KATERA DRUŽINA IMA NARODNO MEŠANE, POSVOJENE OTROKE?</a:t>
            </a:r>
            <a:endParaRPr lang="sl-SI" sz="3200" dirty="0">
              <a:solidFill>
                <a:srgbClr val="00B050"/>
              </a:solidFill>
            </a:endParaRPr>
          </a:p>
        </p:txBody>
      </p:sp>
      <p:pic>
        <p:nvPicPr>
          <p:cNvPr id="11" name="Picture 4" descr="Maja Štamol iskreno o svojih hčerkah - Domači trači - Govori.se">
            <a:hlinkClick r:id="" action="ppaction://hlinkshowjump?jump=nextslide">
              <a:snd r:embed="rId6" name="laser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7" y="4188813"/>
            <a:ext cx="2955485" cy="18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2 načinov, kako shajati s partnerjevo družino - Aktivni.si">
            <a:hlinkClick r:id="" action="ppaction://hlinkshowjump?jump=lastslide">
              <a:snd r:embed="rId8" name="explode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90" y="4200316"/>
            <a:ext cx="2757479" cy="183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vičarska raziskava razkriva: Mediana bogastva črnskih družin se bo v 26  letih znižala na nič ameriških dolarjev | Nova24TV">
            <a:hlinkClick r:id="" action="ppaction://hlinkshowjump?jump=lastslide">
              <a:snd r:embed="rId8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326" y="2054122"/>
            <a:ext cx="2778760" cy="18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dnarodni dan družin: Novodobne družine | Slovenec">
            <a:hlinkClick r:id="" action="ppaction://hlinkshowjump?jump=lastslide">
              <a:snd r:embed="rId8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74" y="2054122"/>
            <a:ext cx="2809295" cy="18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1"/>
    </mc:Choice>
    <mc:Fallback xmlns="">
      <p:transition spd="slow" advTm="20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eško 3">
            <a:hlinkClick r:id="" action="ppaction://hlinkshowjump?jump=nextslide"/>
          </p:cNvPr>
          <p:cNvSpPr/>
          <p:nvPr/>
        </p:nvSpPr>
        <p:spPr>
          <a:xfrm>
            <a:off x="10171611" y="4841966"/>
            <a:ext cx="1071155" cy="10885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340" name="Picture 4" descr="ok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00" y="227021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.9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2|3.5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5.1|4.4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7|2.9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8|3.6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5|2|1.9|1.8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Galerija</Template>
  <TotalTime>1384</TotalTime>
  <Words>98</Words>
  <Application>Microsoft Office PowerPoint</Application>
  <PresentationFormat>Po meri</PresentationFormat>
  <Paragraphs>24</Paragraphs>
  <Slides>26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27" baseType="lpstr">
      <vt:lpstr>Gallery</vt:lpstr>
      <vt:lpstr>Spoznavanje okolja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NAROBE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Admin</dc:creator>
  <cp:lastModifiedBy>Uporabnik</cp:lastModifiedBy>
  <cp:revision>29</cp:revision>
  <dcterms:created xsi:type="dcterms:W3CDTF">2020-12-01T12:43:32Z</dcterms:created>
  <dcterms:modified xsi:type="dcterms:W3CDTF">2020-12-06T10:54:05Z</dcterms:modified>
</cp:coreProperties>
</file>