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327" r:id="rId3"/>
    <p:sldId id="331" r:id="rId4"/>
    <p:sldId id="330" r:id="rId5"/>
    <p:sldId id="329" r:id="rId6"/>
    <p:sldId id="276" r:id="rId7"/>
    <p:sldId id="338" r:id="rId8"/>
    <p:sldId id="280" r:id="rId9"/>
    <p:sldId id="281" r:id="rId10"/>
    <p:sldId id="328" r:id="rId11"/>
    <p:sldId id="258" r:id="rId12"/>
    <p:sldId id="296" r:id="rId13"/>
    <p:sldId id="282" r:id="rId14"/>
    <p:sldId id="259" r:id="rId15"/>
    <p:sldId id="332" r:id="rId16"/>
    <p:sldId id="342" r:id="rId17"/>
    <p:sldId id="323" r:id="rId18"/>
    <p:sldId id="260" r:id="rId19"/>
    <p:sldId id="336" r:id="rId20"/>
    <p:sldId id="333" r:id="rId21"/>
    <p:sldId id="337" r:id="rId22"/>
    <p:sldId id="261" r:id="rId23"/>
    <p:sldId id="262" r:id="rId24"/>
    <p:sldId id="341" r:id="rId25"/>
    <p:sldId id="275" r:id="rId26"/>
    <p:sldId id="339" r:id="rId27"/>
    <p:sldId id="335" r:id="rId28"/>
    <p:sldId id="334" r:id="rId29"/>
    <p:sldId id="263" r:id="rId30"/>
    <p:sldId id="340" r:id="rId31"/>
    <p:sldId id="283" r:id="rId3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67" d="100"/>
          <a:sy n="67" d="100"/>
        </p:scale>
        <p:origin x="64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Relationship Id="rId9" Type="http://schemas.openxmlformats.org/officeDocument/2006/relationships/image" Target="../media/image2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C07E3-51DD-4010-90C9-A97E55202829}" type="datetimeFigureOut">
              <a:rPr lang="sl-SI" smtClean="0"/>
              <a:t>3. 09. 2020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91D77-8571-4412-876F-FB3B02C094D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8626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https://upload.wikimedia.org/wikipedia/commons/8/8f/Electron_shell_092_uranium.png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988130-BF25-44EC-8923-6F110A8D69EB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423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70844-FAFC-4A1C-857F-62C7FCDCF250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EA1C11-AA12-4F01-AA74-1C139FD5BFA5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157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E1CF3-A1E3-47AB-8810-90B466AA82C3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278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8A404D-B8EB-4FD6-8585-4B0806D71658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8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50907-D31A-440C-B84B-9F430455EC69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892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50935-5734-4E5E-BAA9-FBF59396B73A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64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8D7C7-4A09-4071-BFBA-AE724D1A338C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82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BC535-232E-4D5B-BA63-050858BFF50C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47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7C61F-C060-4EF9-A3BA-F39DD335D1AF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1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7930D-C723-4CBE-BB6C-8AE70DA5BCF5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87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>
              <a:solidFill>
                <a:srgbClr val="000000"/>
              </a:solidFill>
            </a:endParaRPr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D2350-2D1D-4823-B1E4-138F07CCB009}" type="slidenum">
              <a:rPr lang="sl-SI">
                <a:solidFill>
                  <a:srgbClr val="000000"/>
                </a:solidFill>
              </a:rPr>
              <a:pPr/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01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BA43B3A-5D3C-428F-A223-4D0F2FEE4464}" type="slidenum">
              <a:rPr lang="sl-SI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l-SI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1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cbeniki.sio.si/fizika9/189/index2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0.png"/><Relationship Id="rId5" Type="http://schemas.openxmlformats.org/officeDocument/2006/relationships/image" Target="../media/image20.gif"/><Relationship Id="rId4" Type="http://schemas.openxmlformats.org/officeDocument/2006/relationships/image" Target="../media/image19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25.wmf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30.jpeg"/><Relationship Id="rId21" Type="http://schemas.openxmlformats.org/officeDocument/2006/relationships/image" Target="../media/image28.wmf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6.bin"/><Relationship Id="rId1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.wmf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5" Type="http://schemas.openxmlformats.org/officeDocument/2006/relationships/oleObject" Target="../embeddings/oleObject8.bin"/><Relationship Id="rId23" Type="http://schemas.openxmlformats.org/officeDocument/2006/relationships/image" Target="../media/image29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27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youtube.com/watch?v=ZRBi1CbeVEU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youtube.com/watch?v=ViZNgU-Yt-Y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hyperlink" Target="https://eucbeniki.sio.si/fizika9/189/index4.html" TargetMode="External"/><Relationship Id="rId4" Type="http://schemas.openxmlformats.org/officeDocument/2006/relationships/image" Target="../media/image3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youtube.com/watch?v=trtBF2oi75E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youtube.com/watch?v=jZEc0_CEkbE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youtube.com/watch?v=c8PwDSfT_wQ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hyperlink" Target="https://www.youtube.com/watch?v=Letm4xj6N50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www.youtube.com/watch?v=K-2KVHp_hZ0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youtube.com/watch?v=_yzUwkPKAJs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ww.youtube.com/watch?v=kIRRm3Pvkbs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youtube.com/watch?v=SjRa10MNDLc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4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ucbeniki.sio.si/fizika9/189/index2.html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www.youtube.com/watch?v=8x4nAjMgAJo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phet.colorado.edu/sims/html/balloons-and-static-electricity/latest/balloons-and-static-electricity_bs.html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u9PP2UQhZr0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2"/>
            </a:gs>
            <a:gs pos="100000">
              <a:schemeClr val="accent2">
                <a:gamma/>
                <a:shade val="46275"/>
                <a:invGamma/>
              </a:schemeClr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429000"/>
            <a:ext cx="3214688" cy="3214688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9632" y="908720"/>
            <a:ext cx="6858000" cy="2209800"/>
          </a:xfrm>
        </p:spPr>
        <p:txBody>
          <a:bodyPr/>
          <a:lstStyle/>
          <a:p>
            <a:r>
              <a:rPr lang="sl-SI" sz="6000" b="1" dirty="0" smtClean="0">
                <a:solidFill>
                  <a:schemeClr val="bg1"/>
                </a:solidFill>
              </a:rPr>
              <a:t>NAELEKTRITVE</a:t>
            </a:r>
            <a:br>
              <a:rPr lang="sl-SI" sz="6000" b="1" dirty="0" smtClean="0">
                <a:solidFill>
                  <a:schemeClr val="bg1"/>
                </a:solidFill>
              </a:rPr>
            </a:br>
            <a:r>
              <a:rPr lang="sl-SI" sz="6000" b="1" dirty="0" smtClean="0">
                <a:solidFill>
                  <a:schemeClr val="bg1"/>
                </a:solidFill>
              </a:rPr>
              <a:t>IN ELEKTRIČNI NABOJ</a:t>
            </a:r>
            <a:endParaRPr lang="sl-SI" sz="6000" b="1" dirty="0">
              <a:solidFill>
                <a:schemeClr val="bg1"/>
              </a:solidFill>
            </a:endParaRPr>
          </a:p>
        </p:txBody>
      </p:sp>
      <p:pic>
        <p:nvPicPr>
          <p:cNvPr id="4" name="Slika 3">
            <a:hlinkClick r:id="rId3"/>
          </p:cNvPr>
          <p:cNvPicPr/>
          <p:nvPr/>
        </p:nvPicPr>
        <p:blipFill rotWithShape="1">
          <a:blip r:embed="rId4"/>
          <a:srcRect l="25298" t="24995" r="37500" b="19133"/>
          <a:stretch/>
        </p:blipFill>
        <p:spPr bwMode="auto">
          <a:xfrm>
            <a:off x="467544" y="3503663"/>
            <a:ext cx="3630306" cy="30653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9780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1" y="1484783"/>
            <a:ext cx="4389500" cy="4109060"/>
          </a:xfrm>
          <a:prstGeom prst="rect">
            <a:avLst/>
          </a:prstGeom>
        </p:spPr>
      </p:pic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990600" y="304800"/>
            <a:ext cx="678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CC00CC"/>
                </a:solidFill>
              </a:rPr>
              <a:t>NABOJ JE LASTNOST OSNOVNIH DELCEV</a:t>
            </a:r>
          </a:p>
        </p:txBody>
      </p:sp>
    </p:spTree>
    <p:extLst>
      <p:ext uri="{BB962C8B-B14F-4D97-AF65-F5344CB8AC3E}">
        <p14:creationId xmlns:p14="http://schemas.microsoft.com/office/powerpoint/2010/main" val="212851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2008068" y="4065781"/>
            <a:ext cx="2133600" cy="838200"/>
            <a:chOff x="1104" y="864"/>
            <a:chExt cx="1344" cy="528"/>
          </a:xfrm>
        </p:grpSpPr>
        <p:sp>
          <p:nvSpPr>
            <p:cNvPr id="14343" name="AutoShape 7"/>
            <p:cNvSpPr>
              <a:spLocks noChangeArrowheads="1"/>
            </p:cNvSpPr>
            <p:nvPr/>
          </p:nvSpPr>
          <p:spPr bwMode="auto">
            <a:xfrm>
              <a:off x="1200" y="864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14344" name="Text Box 8"/>
            <p:cNvSpPr txBox="1">
              <a:spLocks noChangeArrowheads="1"/>
            </p:cNvSpPr>
            <p:nvPr/>
          </p:nvSpPr>
          <p:spPr bwMode="auto">
            <a:xfrm>
              <a:off x="1104" y="1104"/>
              <a:ext cx="13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00"/>
                  </a:solidFill>
                </a:rPr>
                <a:t>± 1, ± 2, ± 3, ...</a:t>
              </a:r>
            </a:p>
          </p:txBody>
        </p:sp>
      </p:grpSp>
      <p:graphicFrame>
        <p:nvGraphicFramePr>
          <p:cNvPr id="143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4602613"/>
              </p:ext>
            </p:extLst>
          </p:nvPr>
        </p:nvGraphicFramePr>
        <p:xfrm>
          <a:off x="4551219" y="4228485"/>
          <a:ext cx="2643188" cy="67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načba" r:id="rId3" imgW="787320" imgH="203040" progId="Equation.3">
                  <p:embed/>
                </p:oleObj>
              </mc:Choice>
              <mc:Fallback>
                <p:oleObj name="Enačba" r:id="rId3" imgW="7873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1219" y="4228485"/>
                        <a:ext cx="2643188" cy="6778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6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4435404" y="3747927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Osnovni naboj:</a:t>
            </a:r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990600" y="304800"/>
            <a:ext cx="678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CC00CC"/>
                </a:solidFill>
              </a:rPr>
              <a:t>NABOJ JE LASTNOST OSNOVNIH DELCEV</a:t>
            </a:r>
          </a:p>
        </p:txBody>
      </p:sp>
      <p:sp>
        <p:nvSpPr>
          <p:cNvPr id="14357" name="Text Box 21"/>
          <p:cNvSpPr txBox="1">
            <a:spLocks noChangeArrowheads="1"/>
          </p:cNvSpPr>
          <p:nvPr/>
        </p:nvSpPr>
        <p:spPr bwMode="auto">
          <a:xfrm>
            <a:off x="2490355" y="976702"/>
            <a:ext cx="12192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ATOM</a:t>
            </a:r>
            <a:endParaRPr lang="sl-SI" sz="2400">
              <a:solidFill>
                <a:srgbClr val="FF0066"/>
              </a:solidFill>
            </a:endParaRPr>
          </a:p>
        </p:txBody>
      </p:sp>
      <p:grpSp>
        <p:nvGrpSpPr>
          <p:cNvPr id="14358" name="Group 22"/>
          <p:cNvGrpSpPr>
            <a:grpSpLocks/>
          </p:cNvGrpSpPr>
          <p:nvPr/>
        </p:nvGrpSpPr>
        <p:grpSpPr bwMode="auto">
          <a:xfrm>
            <a:off x="1979518" y="1496819"/>
            <a:ext cx="6019800" cy="990600"/>
            <a:chOff x="240" y="2016"/>
            <a:chExt cx="1776" cy="624"/>
          </a:xfrm>
        </p:grpSpPr>
        <p:sp>
          <p:nvSpPr>
            <p:cNvPr id="14359" name="AutoShape 23"/>
            <p:cNvSpPr>
              <a:spLocks noChangeArrowheads="1"/>
            </p:cNvSpPr>
            <p:nvPr/>
          </p:nvSpPr>
          <p:spPr bwMode="auto">
            <a:xfrm>
              <a:off x="480" y="2016"/>
              <a:ext cx="144" cy="384"/>
            </a:xfrm>
            <a:prstGeom prst="downArrow">
              <a:avLst>
                <a:gd name="adj1" fmla="val 50000"/>
                <a:gd name="adj2" fmla="val 6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14360" name="Text Box 24"/>
            <p:cNvSpPr txBox="1">
              <a:spLocks noChangeArrowheads="1"/>
            </p:cNvSpPr>
            <p:nvPr/>
          </p:nvSpPr>
          <p:spPr bwMode="auto">
            <a:xfrm>
              <a:off x="240" y="2352"/>
              <a:ext cx="17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66"/>
                  </a:solidFill>
                </a:rPr>
                <a:t>jedro</a:t>
              </a:r>
              <a:r>
                <a:rPr lang="sl-SI" sz="2400" b="1" dirty="0">
                  <a:solidFill>
                    <a:srgbClr val="000000"/>
                  </a:solidFill>
                </a:rPr>
                <a:t>: </a:t>
              </a:r>
              <a:r>
                <a:rPr lang="sl-SI" sz="2400" b="1" dirty="0">
                  <a:solidFill>
                    <a:srgbClr val="FF0066"/>
                  </a:solidFill>
                </a:rPr>
                <a:t>protoni (+)</a:t>
              </a:r>
              <a:r>
                <a:rPr lang="sl-SI" sz="2400" b="1" dirty="0">
                  <a:solidFill>
                    <a:srgbClr val="000000"/>
                  </a:solidFill>
                </a:rPr>
                <a:t> in nevtralni nevtroni</a:t>
              </a:r>
            </a:p>
          </p:txBody>
        </p:sp>
      </p:grpSp>
      <p:sp>
        <p:nvSpPr>
          <p:cNvPr id="14361" name="AutoShape 25"/>
          <p:cNvSpPr>
            <a:spLocks noChangeArrowheads="1"/>
          </p:cNvSpPr>
          <p:nvPr/>
        </p:nvSpPr>
        <p:spPr bwMode="auto">
          <a:xfrm>
            <a:off x="4052989" y="1149927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4814455" y="976702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ovojnica:</a:t>
            </a:r>
            <a:r>
              <a:rPr lang="sl-SI" sz="2400" b="1" dirty="0">
                <a:solidFill>
                  <a:srgbClr val="000000"/>
                </a:solidFill>
              </a:rPr>
              <a:t> </a:t>
            </a:r>
            <a:r>
              <a:rPr lang="sl-SI" sz="2400" b="1" dirty="0">
                <a:solidFill>
                  <a:srgbClr val="0000CC"/>
                </a:solidFill>
              </a:rPr>
              <a:t>elektroni (-)</a:t>
            </a:r>
            <a:endParaRPr lang="sl-SI" sz="2400" b="1" dirty="0">
              <a:solidFill>
                <a:srgbClr val="000000"/>
              </a:solidFill>
            </a:endParaRPr>
          </a:p>
        </p:txBody>
      </p:sp>
      <p:sp>
        <p:nvSpPr>
          <p:cNvPr id="14363" name="Text Box 27"/>
          <p:cNvSpPr txBox="1">
            <a:spLocks noChangeArrowheads="1"/>
          </p:cNvSpPr>
          <p:nvPr/>
        </p:nvSpPr>
        <p:spPr bwMode="auto">
          <a:xfrm>
            <a:off x="2490355" y="4994924"/>
            <a:ext cx="3962400" cy="46672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Enota naboja: [ e ] = C = As</a:t>
            </a:r>
          </a:p>
        </p:txBody>
      </p:sp>
      <p:sp>
        <p:nvSpPr>
          <p:cNvPr id="14364" name="Text Box 28"/>
          <p:cNvSpPr txBox="1">
            <a:spLocks noChangeArrowheads="1"/>
          </p:cNvSpPr>
          <p:nvPr/>
        </p:nvSpPr>
        <p:spPr bwMode="auto">
          <a:xfrm>
            <a:off x="914400" y="5638800"/>
            <a:ext cx="7315200" cy="83185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CC"/>
                </a:solidFill>
              </a:rPr>
              <a:t>1 C je naboj, ki se pretoči skozi poljuben presek žice v 1 sekundi, če po žici teče tok 1 A.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47" y="780787"/>
            <a:ext cx="1567475" cy="13062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oljeZBesedilom 3"/>
              <p:cNvSpPr txBox="1"/>
              <p:nvPr/>
            </p:nvSpPr>
            <p:spPr>
              <a:xfrm>
                <a:off x="1562996" y="3635588"/>
                <a:ext cx="1194943" cy="384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𝐞</m:t>
                      </m:r>
                      <m:r>
                        <a:rPr lang="sl-SI" sz="2500" b="1" i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=</m:t>
                      </m:r>
                      <m:r>
                        <a:rPr lang="en-GB" sz="2500" b="1" i="0" smtClean="0">
                          <a:ln w="3175">
                            <a:noFill/>
                          </a:ln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Verdana" pitchFamily="34" charset="0"/>
                          <a:cs typeface="Verdana" pitchFamily="34" charset="0"/>
                        </a:rPr>
                        <m:t>𝐙</m:t>
                      </m:r>
                      <m:sSub>
                        <m:sSubPr>
                          <m:ctrlPr>
                            <a:rPr lang="en-GB" sz="2500" b="1" i="1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</m:ctrlPr>
                        </m:sSubPr>
                        <m:e>
                          <m:r>
                            <a:rPr lang="en-GB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𝐞</m:t>
                          </m:r>
                        </m:e>
                        <m:sub>
                          <m:r>
                            <a:rPr lang="en-GB" sz="2500" b="1" i="0" smtClean="0">
                              <a:ln w="3175">
                                <a:noFill/>
                              </a:ln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Verdana" pitchFamily="34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sl-SI" sz="2500" b="1" dirty="0">
                  <a:ln w="3175">
                    <a:noFill/>
                  </a:ln>
                  <a:solidFill>
                    <a:srgbClr val="0070C0"/>
                  </a:solidFill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19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996" y="3635588"/>
                <a:ext cx="1194943" cy="3847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Pravokotnik 6"/>
          <p:cNvSpPr/>
          <p:nvPr/>
        </p:nvSpPr>
        <p:spPr>
          <a:xfrm>
            <a:off x="590380" y="2644929"/>
            <a:ext cx="76900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 je 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kvantiziran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se ohranja.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Vrednost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le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celoštevilčni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večkratnik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osnovnega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naboja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b="1" baseline="-25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en-GB" sz="2500" b="1" baseline="-25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37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 autoUpdateAnimBg="0"/>
      <p:bldP spid="14347" grpId="0" autoUpdateAnimBg="0"/>
      <p:bldP spid="14357" grpId="0" animBg="1" autoUpdateAnimBg="0"/>
      <p:bldP spid="14361" grpId="0" animBg="1"/>
      <p:bldP spid="14362" grpId="0" autoUpdateAnimBg="0"/>
      <p:bldP spid="14363" grpId="0" animBg="1" autoUpdateAnimBg="0"/>
      <p:bldP spid="14364" grpId="0" animBg="1" autoUpdateAnimBg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54102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rgbClr val="FF0066"/>
                </a:solidFill>
              </a:rPr>
              <a:t>MERJENJE OSNOVNEGA NABOJA</a:t>
            </a: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0" y="1676400"/>
            <a:ext cx="4171950" cy="4114800"/>
            <a:chOff x="288" y="720"/>
            <a:chExt cx="2628" cy="2592"/>
          </a:xfrm>
        </p:grpSpPr>
        <p:pic>
          <p:nvPicPr>
            <p:cNvPr id="13349" name="Picture 4" descr="F:\figures\Ch23_300\F23_13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720"/>
              <a:ext cx="2554" cy="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50" name="Freeform 5"/>
            <p:cNvSpPr>
              <a:spLocks/>
            </p:cNvSpPr>
            <p:nvPr/>
          </p:nvSpPr>
          <p:spPr bwMode="auto">
            <a:xfrm>
              <a:off x="1989" y="1524"/>
              <a:ext cx="927" cy="623"/>
            </a:xfrm>
            <a:custGeom>
              <a:avLst/>
              <a:gdLst>
                <a:gd name="T0" fmla="*/ 171 w 927"/>
                <a:gd name="T1" fmla="*/ 12 h 623"/>
                <a:gd name="T2" fmla="*/ 99 w 927"/>
                <a:gd name="T3" fmla="*/ 108 h 623"/>
                <a:gd name="T4" fmla="*/ 39 w 927"/>
                <a:gd name="T5" fmla="*/ 360 h 623"/>
                <a:gd name="T6" fmla="*/ 15 w 927"/>
                <a:gd name="T7" fmla="*/ 432 h 623"/>
                <a:gd name="T8" fmla="*/ 3 w 927"/>
                <a:gd name="T9" fmla="*/ 468 h 623"/>
                <a:gd name="T10" fmla="*/ 15 w 927"/>
                <a:gd name="T11" fmla="*/ 576 h 623"/>
                <a:gd name="T12" fmla="*/ 171 w 927"/>
                <a:gd name="T13" fmla="*/ 588 h 623"/>
                <a:gd name="T14" fmla="*/ 579 w 927"/>
                <a:gd name="T15" fmla="*/ 552 h 623"/>
                <a:gd name="T16" fmla="*/ 831 w 927"/>
                <a:gd name="T17" fmla="*/ 408 h 623"/>
                <a:gd name="T18" fmla="*/ 903 w 927"/>
                <a:gd name="T19" fmla="*/ 288 h 623"/>
                <a:gd name="T20" fmla="*/ 927 w 927"/>
                <a:gd name="T21" fmla="*/ 216 h 623"/>
                <a:gd name="T22" fmla="*/ 915 w 927"/>
                <a:gd name="T23" fmla="*/ 84 h 623"/>
                <a:gd name="T24" fmla="*/ 579 w 927"/>
                <a:gd name="T25" fmla="*/ 12 h 623"/>
                <a:gd name="T26" fmla="*/ 171 w 927"/>
                <a:gd name="T27" fmla="*/ 12 h 62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27" h="623">
                  <a:moveTo>
                    <a:pt x="171" y="12"/>
                  </a:moveTo>
                  <a:cubicBezTo>
                    <a:pt x="123" y="44"/>
                    <a:pt x="130" y="61"/>
                    <a:pt x="99" y="108"/>
                  </a:cubicBezTo>
                  <a:cubicBezTo>
                    <a:pt x="82" y="192"/>
                    <a:pt x="66" y="279"/>
                    <a:pt x="39" y="360"/>
                  </a:cubicBezTo>
                  <a:cubicBezTo>
                    <a:pt x="31" y="384"/>
                    <a:pt x="23" y="408"/>
                    <a:pt x="15" y="432"/>
                  </a:cubicBezTo>
                  <a:cubicBezTo>
                    <a:pt x="11" y="444"/>
                    <a:pt x="3" y="468"/>
                    <a:pt x="3" y="468"/>
                  </a:cubicBezTo>
                  <a:cubicBezTo>
                    <a:pt x="7" y="504"/>
                    <a:pt x="0" y="543"/>
                    <a:pt x="15" y="576"/>
                  </a:cubicBezTo>
                  <a:cubicBezTo>
                    <a:pt x="36" y="623"/>
                    <a:pt x="165" y="589"/>
                    <a:pt x="171" y="588"/>
                  </a:cubicBezTo>
                  <a:cubicBezTo>
                    <a:pt x="295" y="547"/>
                    <a:pt x="447" y="564"/>
                    <a:pt x="579" y="552"/>
                  </a:cubicBezTo>
                  <a:cubicBezTo>
                    <a:pt x="674" y="528"/>
                    <a:pt x="768" y="489"/>
                    <a:pt x="831" y="408"/>
                  </a:cubicBezTo>
                  <a:cubicBezTo>
                    <a:pt x="854" y="378"/>
                    <a:pt x="888" y="326"/>
                    <a:pt x="903" y="288"/>
                  </a:cubicBezTo>
                  <a:cubicBezTo>
                    <a:pt x="912" y="265"/>
                    <a:pt x="927" y="216"/>
                    <a:pt x="927" y="216"/>
                  </a:cubicBezTo>
                  <a:cubicBezTo>
                    <a:pt x="923" y="172"/>
                    <a:pt x="924" y="127"/>
                    <a:pt x="915" y="84"/>
                  </a:cubicBezTo>
                  <a:cubicBezTo>
                    <a:pt x="897" y="0"/>
                    <a:pt x="593" y="13"/>
                    <a:pt x="579" y="12"/>
                  </a:cubicBezTo>
                  <a:cubicBezTo>
                    <a:pt x="153" y="24"/>
                    <a:pt x="60" y="123"/>
                    <a:pt x="171" y="1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</p:grp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962400" y="990600"/>
            <a:ext cx="4953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rgbClr val="000066"/>
                </a:solidFill>
              </a:rPr>
              <a:t>padanje oljne kapljice v težnostnem polju:</a:t>
            </a:r>
          </a:p>
        </p:txBody>
      </p:sp>
      <p:sp>
        <p:nvSpPr>
          <p:cNvPr id="24583" name="Oval 7"/>
          <p:cNvSpPr>
            <a:spLocks noChangeArrowheads="1"/>
          </p:cNvSpPr>
          <p:nvPr/>
        </p:nvSpPr>
        <p:spPr bwMode="auto">
          <a:xfrm>
            <a:off x="5029200" y="2590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2400"/>
          </a:p>
        </p:txBody>
      </p:sp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5105400" y="2667000"/>
            <a:ext cx="446088" cy="1066800"/>
            <a:chOff x="3216" y="1968"/>
            <a:chExt cx="281" cy="672"/>
          </a:xfrm>
        </p:grpSpPr>
        <p:sp>
          <p:nvSpPr>
            <p:cNvPr id="13347" name="Line 9"/>
            <p:cNvSpPr>
              <a:spLocks noChangeShapeType="1"/>
            </p:cNvSpPr>
            <p:nvPr/>
          </p:nvSpPr>
          <p:spPr bwMode="auto">
            <a:xfrm>
              <a:off x="3216" y="1968"/>
              <a:ext cx="0" cy="6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48" name="Object 10"/>
            <p:cNvGraphicFramePr>
              <a:graphicFrameLocks noChangeAspect="1"/>
            </p:cNvGraphicFramePr>
            <p:nvPr/>
          </p:nvGraphicFramePr>
          <p:xfrm>
            <a:off x="3264" y="2112"/>
            <a:ext cx="233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52" name="Enaèba" r:id="rId4" imgW="190335" imgH="266469" progId="Equation.3">
                    <p:embed/>
                  </p:oleObj>
                </mc:Choice>
                <mc:Fallback>
                  <p:oleObj name="Enaèba" r:id="rId4" imgW="190335" imgH="266469" progId="Equation.3">
                    <p:embed/>
                    <p:pic>
                      <p:nvPicPr>
                        <p:cNvPr id="13348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2112"/>
                          <a:ext cx="233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587" name="Group 11"/>
          <p:cNvGrpSpPr>
            <a:grpSpLocks/>
          </p:cNvGrpSpPr>
          <p:nvPr/>
        </p:nvGrpSpPr>
        <p:grpSpPr bwMode="auto">
          <a:xfrm>
            <a:off x="4572000" y="1752600"/>
            <a:ext cx="457200" cy="838200"/>
            <a:chOff x="2880" y="1392"/>
            <a:chExt cx="288" cy="528"/>
          </a:xfrm>
        </p:grpSpPr>
        <p:sp>
          <p:nvSpPr>
            <p:cNvPr id="13345" name="Line 12"/>
            <p:cNvSpPr>
              <a:spLocks noChangeShapeType="1"/>
            </p:cNvSpPr>
            <p:nvPr/>
          </p:nvSpPr>
          <p:spPr bwMode="auto">
            <a:xfrm flipV="1">
              <a:off x="3168" y="1392"/>
              <a:ext cx="0" cy="5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46" name="Object 13"/>
            <p:cNvGraphicFramePr>
              <a:graphicFrameLocks noChangeAspect="1"/>
            </p:cNvGraphicFramePr>
            <p:nvPr/>
          </p:nvGraphicFramePr>
          <p:xfrm>
            <a:off x="2880" y="1496"/>
            <a:ext cx="233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53" name="Enaèba" r:id="rId6" imgW="190417" imgH="253890" progId="Equation.3">
                    <p:embed/>
                  </p:oleObj>
                </mc:Choice>
                <mc:Fallback>
                  <p:oleObj name="Enaèba" r:id="rId6" imgW="190417" imgH="253890" progId="Equation.3">
                    <p:embed/>
                    <p:pic>
                      <p:nvPicPr>
                        <p:cNvPr id="13346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1496"/>
                          <a:ext cx="233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590" name="Group 14"/>
          <p:cNvGrpSpPr>
            <a:grpSpLocks/>
          </p:cNvGrpSpPr>
          <p:nvPr/>
        </p:nvGrpSpPr>
        <p:grpSpPr bwMode="auto">
          <a:xfrm>
            <a:off x="5181600" y="2222500"/>
            <a:ext cx="341313" cy="488950"/>
            <a:chOff x="3264" y="1688"/>
            <a:chExt cx="215" cy="308"/>
          </a:xfrm>
        </p:grpSpPr>
        <p:sp>
          <p:nvSpPr>
            <p:cNvPr id="13343" name="Line 15"/>
            <p:cNvSpPr>
              <a:spLocks noChangeShapeType="1"/>
            </p:cNvSpPr>
            <p:nvPr/>
          </p:nvSpPr>
          <p:spPr bwMode="auto">
            <a:xfrm flipV="1">
              <a:off x="3264" y="1728"/>
              <a:ext cx="0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44" name="Object 16"/>
            <p:cNvGraphicFramePr>
              <a:graphicFrameLocks noChangeAspect="1"/>
            </p:cNvGraphicFramePr>
            <p:nvPr/>
          </p:nvGraphicFramePr>
          <p:xfrm>
            <a:off x="3264" y="1688"/>
            <a:ext cx="215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54" name="Enaèba" r:id="rId8" imgW="177569" imgH="253670" progId="Equation.3">
                    <p:embed/>
                  </p:oleObj>
                </mc:Choice>
                <mc:Fallback>
                  <p:oleObj name="Enaèba" r:id="rId8" imgW="177569" imgH="253670" progId="Equation.3">
                    <p:embed/>
                    <p:pic>
                      <p:nvPicPr>
                        <p:cNvPr id="13344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1688"/>
                          <a:ext cx="215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93" name="Object 17"/>
          <p:cNvGraphicFramePr>
            <a:graphicFrameLocks noChangeAspect="1"/>
          </p:cNvGraphicFramePr>
          <p:nvPr/>
        </p:nvGraphicFramePr>
        <p:xfrm>
          <a:off x="6270625" y="1711325"/>
          <a:ext cx="1882775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5" name="Enaèba" r:id="rId10" imgW="774364" imgH="241195" progId="Equation.3">
                  <p:embed/>
                </p:oleObj>
              </mc:Choice>
              <mc:Fallback>
                <p:oleObj name="Enaèba" r:id="rId10" imgW="774364" imgH="241195" progId="Equation.3">
                  <p:embed/>
                  <p:pic>
                    <p:nvPicPr>
                      <p:cNvPr id="245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25" y="1711325"/>
                        <a:ext cx="1882775" cy="582613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94" name="Group 18"/>
          <p:cNvGrpSpPr>
            <a:grpSpLocks/>
          </p:cNvGrpSpPr>
          <p:nvPr/>
        </p:nvGrpSpPr>
        <p:grpSpPr bwMode="auto">
          <a:xfrm>
            <a:off x="6400800" y="2286000"/>
            <a:ext cx="1905000" cy="1277938"/>
            <a:chOff x="4032" y="1440"/>
            <a:chExt cx="1200" cy="805"/>
          </a:xfrm>
        </p:grpSpPr>
        <p:sp>
          <p:nvSpPr>
            <p:cNvPr id="13341" name="AutoShape 19"/>
            <p:cNvSpPr>
              <a:spLocks noChangeArrowheads="1"/>
            </p:cNvSpPr>
            <p:nvPr/>
          </p:nvSpPr>
          <p:spPr bwMode="auto">
            <a:xfrm>
              <a:off x="4368" y="1440"/>
              <a:ext cx="96" cy="240"/>
            </a:xfrm>
            <a:prstGeom prst="downArrow">
              <a:avLst>
                <a:gd name="adj1" fmla="val 50000"/>
                <a:gd name="adj2" fmla="val 6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2400"/>
            </a:p>
          </p:txBody>
        </p:sp>
        <p:graphicFrame>
          <p:nvGraphicFramePr>
            <p:cNvPr id="13342" name="Object 20"/>
            <p:cNvGraphicFramePr>
              <a:graphicFrameLocks noChangeAspect="1"/>
            </p:cNvGraphicFramePr>
            <p:nvPr/>
          </p:nvGraphicFramePr>
          <p:xfrm>
            <a:off x="4032" y="1728"/>
            <a:ext cx="1200" cy="5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56" name="Enaèba" r:id="rId12" imgW="1117115" imgH="482391" progId="Equation.3">
                    <p:embed/>
                  </p:oleObj>
                </mc:Choice>
                <mc:Fallback>
                  <p:oleObj name="Enaèba" r:id="rId12" imgW="1117115" imgH="482391" progId="Equation.3">
                    <p:embed/>
                    <p:pic>
                      <p:nvPicPr>
                        <p:cNvPr id="1334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728"/>
                          <a:ext cx="1200" cy="517"/>
                        </a:xfrm>
                        <a:prstGeom prst="rect">
                          <a:avLst/>
                        </a:prstGeom>
                        <a:solidFill>
                          <a:srgbClr val="FFFF66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97" name="Text Box 21"/>
          <p:cNvSpPr txBox="1">
            <a:spLocks noChangeArrowheads="1"/>
          </p:cNvSpPr>
          <p:nvPr/>
        </p:nvSpPr>
        <p:spPr bwMode="auto">
          <a:xfrm>
            <a:off x="4191000" y="3810000"/>
            <a:ext cx="4953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rgbClr val="000066"/>
                </a:solidFill>
              </a:rPr>
              <a:t>kapljico ustavimo v električnem  polju:</a:t>
            </a:r>
          </a:p>
        </p:txBody>
      </p:sp>
      <p:sp>
        <p:nvSpPr>
          <p:cNvPr id="24598" name="Oval 22"/>
          <p:cNvSpPr>
            <a:spLocks noChangeArrowheads="1"/>
          </p:cNvSpPr>
          <p:nvPr/>
        </p:nvSpPr>
        <p:spPr bwMode="auto">
          <a:xfrm>
            <a:off x="5268913" y="5334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l-SI" altLang="sl-SI" sz="2400"/>
          </a:p>
        </p:txBody>
      </p:sp>
      <p:grpSp>
        <p:nvGrpSpPr>
          <p:cNvPr id="24599" name="Group 23"/>
          <p:cNvGrpSpPr>
            <a:grpSpLocks/>
          </p:cNvGrpSpPr>
          <p:nvPr/>
        </p:nvGrpSpPr>
        <p:grpSpPr bwMode="auto">
          <a:xfrm>
            <a:off x="5345113" y="5410200"/>
            <a:ext cx="446087" cy="1066800"/>
            <a:chOff x="3216" y="1968"/>
            <a:chExt cx="281" cy="672"/>
          </a:xfrm>
        </p:grpSpPr>
        <p:sp>
          <p:nvSpPr>
            <p:cNvPr id="13339" name="Line 24"/>
            <p:cNvSpPr>
              <a:spLocks noChangeShapeType="1"/>
            </p:cNvSpPr>
            <p:nvPr/>
          </p:nvSpPr>
          <p:spPr bwMode="auto">
            <a:xfrm>
              <a:off x="3216" y="1968"/>
              <a:ext cx="0" cy="6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40" name="Object 25"/>
            <p:cNvGraphicFramePr>
              <a:graphicFrameLocks noChangeAspect="1"/>
            </p:cNvGraphicFramePr>
            <p:nvPr/>
          </p:nvGraphicFramePr>
          <p:xfrm>
            <a:off x="3264" y="2112"/>
            <a:ext cx="233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57" name="Enaèba" r:id="rId14" imgW="190335" imgH="266469" progId="Equation.3">
                    <p:embed/>
                  </p:oleObj>
                </mc:Choice>
                <mc:Fallback>
                  <p:oleObj name="Enaèba" r:id="rId14" imgW="190335" imgH="266469" progId="Equation.3">
                    <p:embed/>
                    <p:pic>
                      <p:nvPicPr>
                        <p:cNvPr id="1334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2112"/>
                          <a:ext cx="233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02" name="Group 26"/>
          <p:cNvGrpSpPr>
            <a:grpSpLocks/>
          </p:cNvGrpSpPr>
          <p:nvPr/>
        </p:nvGrpSpPr>
        <p:grpSpPr bwMode="auto">
          <a:xfrm>
            <a:off x="4802188" y="4495800"/>
            <a:ext cx="466725" cy="838200"/>
            <a:chOff x="3025" y="2832"/>
            <a:chExt cx="294" cy="528"/>
          </a:xfrm>
        </p:grpSpPr>
        <p:sp>
          <p:nvSpPr>
            <p:cNvPr id="13337" name="Line 27"/>
            <p:cNvSpPr>
              <a:spLocks noChangeShapeType="1"/>
            </p:cNvSpPr>
            <p:nvPr/>
          </p:nvSpPr>
          <p:spPr bwMode="auto">
            <a:xfrm flipV="1">
              <a:off x="3319" y="2832"/>
              <a:ext cx="0" cy="5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38" name="Object 28"/>
            <p:cNvGraphicFramePr>
              <a:graphicFrameLocks noChangeAspect="1"/>
            </p:cNvGraphicFramePr>
            <p:nvPr/>
          </p:nvGraphicFramePr>
          <p:xfrm>
            <a:off x="3025" y="2936"/>
            <a:ext cx="246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58" name="Enaèba" r:id="rId15" imgW="203024" imgH="253780" progId="Equation.3">
                    <p:embed/>
                  </p:oleObj>
                </mc:Choice>
                <mc:Fallback>
                  <p:oleObj name="Enaèba" r:id="rId15" imgW="203024" imgH="253780" progId="Equation.3">
                    <p:embed/>
                    <p:pic>
                      <p:nvPicPr>
                        <p:cNvPr id="13338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5" y="2936"/>
                          <a:ext cx="246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605" name="Group 29"/>
          <p:cNvGrpSpPr>
            <a:grpSpLocks/>
          </p:cNvGrpSpPr>
          <p:nvPr/>
        </p:nvGrpSpPr>
        <p:grpSpPr bwMode="auto">
          <a:xfrm>
            <a:off x="5421313" y="4965700"/>
            <a:ext cx="341312" cy="488950"/>
            <a:chOff x="3264" y="1688"/>
            <a:chExt cx="215" cy="308"/>
          </a:xfrm>
        </p:grpSpPr>
        <p:sp>
          <p:nvSpPr>
            <p:cNvPr id="13335" name="Line 30"/>
            <p:cNvSpPr>
              <a:spLocks noChangeShapeType="1"/>
            </p:cNvSpPr>
            <p:nvPr/>
          </p:nvSpPr>
          <p:spPr bwMode="auto">
            <a:xfrm flipV="1">
              <a:off x="3264" y="1728"/>
              <a:ext cx="0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sl-SI"/>
            </a:p>
          </p:txBody>
        </p:sp>
        <p:graphicFrame>
          <p:nvGraphicFramePr>
            <p:cNvPr id="13336" name="Object 31"/>
            <p:cNvGraphicFramePr>
              <a:graphicFrameLocks noChangeAspect="1"/>
            </p:cNvGraphicFramePr>
            <p:nvPr/>
          </p:nvGraphicFramePr>
          <p:xfrm>
            <a:off x="3264" y="1688"/>
            <a:ext cx="215" cy="3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59" name="Enaèba" r:id="rId17" imgW="177569" imgH="253670" progId="Equation.3">
                    <p:embed/>
                  </p:oleObj>
                </mc:Choice>
                <mc:Fallback>
                  <p:oleObj name="Enaèba" r:id="rId17" imgW="177569" imgH="253670" progId="Equation.3">
                    <p:embed/>
                    <p:pic>
                      <p:nvPicPr>
                        <p:cNvPr id="13336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1688"/>
                          <a:ext cx="215" cy="3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608" name="Object 32"/>
          <p:cNvGraphicFramePr>
            <a:graphicFrameLocks noChangeAspect="1"/>
          </p:cNvGraphicFramePr>
          <p:nvPr/>
        </p:nvGraphicFramePr>
        <p:xfrm>
          <a:off x="6299200" y="4419600"/>
          <a:ext cx="21590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0" name="Enaèba" r:id="rId18" imgW="799753" imgH="241195" progId="Equation.3">
                  <p:embed/>
                </p:oleObj>
              </mc:Choice>
              <mc:Fallback>
                <p:oleObj name="Enaèba" r:id="rId18" imgW="799753" imgH="241195" progId="Equation.3">
                  <p:embed/>
                  <p:pic>
                    <p:nvPicPr>
                      <p:cNvPr id="2460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4419600"/>
                        <a:ext cx="2159000" cy="646113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609" name="Group 33"/>
          <p:cNvGrpSpPr>
            <a:grpSpLocks/>
          </p:cNvGrpSpPr>
          <p:nvPr/>
        </p:nvGrpSpPr>
        <p:grpSpPr bwMode="auto">
          <a:xfrm>
            <a:off x="6200775" y="5029200"/>
            <a:ext cx="1466850" cy="1295400"/>
            <a:chOff x="3906" y="3168"/>
            <a:chExt cx="924" cy="816"/>
          </a:xfrm>
        </p:grpSpPr>
        <p:sp>
          <p:nvSpPr>
            <p:cNvPr id="13333" name="AutoShape 34"/>
            <p:cNvSpPr>
              <a:spLocks noChangeArrowheads="1"/>
            </p:cNvSpPr>
            <p:nvPr/>
          </p:nvSpPr>
          <p:spPr bwMode="auto">
            <a:xfrm>
              <a:off x="4368" y="3168"/>
              <a:ext cx="96" cy="288"/>
            </a:xfrm>
            <a:prstGeom prst="downArrow">
              <a:avLst>
                <a:gd name="adj1" fmla="val 50000"/>
                <a:gd name="adj2" fmla="val 7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sl-SI" altLang="sl-SI" sz="2400"/>
            </a:p>
          </p:txBody>
        </p:sp>
        <p:graphicFrame>
          <p:nvGraphicFramePr>
            <p:cNvPr id="13334" name="Object 35"/>
            <p:cNvGraphicFramePr>
              <a:graphicFrameLocks noChangeAspect="1"/>
            </p:cNvGraphicFramePr>
            <p:nvPr/>
          </p:nvGraphicFramePr>
          <p:xfrm>
            <a:off x="3906" y="3435"/>
            <a:ext cx="924" cy="5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561" name="Enačba" r:id="rId20" imgW="660113" imgH="393529" progId="Equation.3">
                    <p:embed/>
                  </p:oleObj>
                </mc:Choice>
                <mc:Fallback>
                  <p:oleObj name="Enačba" r:id="rId20" imgW="660113" imgH="393529" progId="Equation.3">
                    <p:embed/>
                    <p:pic>
                      <p:nvPicPr>
                        <p:cNvPr id="13334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6" y="3435"/>
                          <a:ext cx="924" cy="549"/>
                        </a:xfrm>
                        <a:prstGeom prst="rect">
                          <a:avLst/>
                        </a:prstGeom>
                        <a:solidFill>
                          <a:srgbClr val="FFFF66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612" name="Object 36"/>
          <p:cNvGraphicFramePr>
            <a:graphicFrameLocks noChangeAspect="1"/>
          </p:cNvGraphicFramePr>
          <p:nvPr/>
        </p:nvGraphicFramePr>
        <p:xfrm>
          <a:off x="7772400" y="5562600"/>
          <a:ext cx="13716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2" name="Enaèba" r:id="rId22" imgW="393529" imgH="228501" progId="Equation.3">
                  <p:embed/>
                </p:oleObj>
              </mc:Choice>
              <mc:Fallback>
                <p:oleObj name="Enaèba" r:id="rId22" imgW="393529" imgH="228501" progId="Equation.3">
                  <p:embed/>
                  <p:pic>
                    <p:nvPicPr>
                      <p:cNvPr id="2461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562600"/>
                        <a:ext cx="1371600" cy="800100"/>
                      </a:xfrm>
                      <a:prstGeom prst="rect">
                        <a:avLst/>
                      </a:prstGeom>
                      <a:solidFill>
                        <a:srgbClr val="FF505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13" name="Text Box 37"/>
          <p:cNvSpPr txBox="1">
            <a:spLocks noChangeArrowheads="1"/>
          </p:cNvSpPr>
          <p:nvPr/>
        </p:nvSpPr>
        <p:spPr bwMode="auto">
          <a:xfrm>
            <a:off x="609600" y="60198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rgbClr val="FF0066"/>
                </a:solidFill>
              </a:rPr>
              <a:t>NABOJ JE KVANTIZIRAN!</a:t>
            </a:r>
          </a:p>
        </p:txBody>
      </p:sp>
      <p:sp>
        <p:nvSpPr>
          <p:cNvPr id="24614" name="Text Box 38"/>
          <p:cNvSpPr txBox="1">
            <a:spLocks noChangeArrowheads="1"/>
          </p:cNvSpPr>
          <p:nvPr/>
        </p:nvSpPr>
        <p:spPr bwMode="auto">
          <a:xfrm>
            <a:off x="152400" y="762000"/>
            <a:ext cx="2971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sl-SI" altLang="sl-SI" sz="2400" b="1">
                <a:solidFill>
                  <a:schemeClr val="accent2"/>
                </a:solidFill>
              </a:rPr>
              <a:t>Millikanov poskus (1910-1913)</a:t>
            </a:r>
          </a:p>
        </p:txBody>
      </p:sp>
    </p:spTree>
    <p:extLst>
      <p:ext uri="{BB962C8B-B14F-4D97-AF65-F5344CB8AC3E}">
        <p14:creationId xmlns:p14="http://schemas.microsoft.com/office/powerpoint/2010/main" val="54139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 autoUpdateAnimBg="0"/>
      <p:bldP spid="24582" grpId="0" autoUpdateAnimBg="0"/>
      <p:bldP spid="24583" grpId="0" animBg="1"/>
      <p:bldP spid="24597" grpId="0" autoUpdateAnimBg="0"/>
      <p:bldP spid="24598" grpId="0" animBg="1"/>
      <p:bldP spid="24613" grpId="0" autoUpdateAnimBg="0"/>
      <p:bldP spid="2461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POSKUSI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3600" dirty="0" smtClean="0"/>
              <a:t>Naelektritev plastične in steklene palice (izolatorja)</a:t>
            </a:r>
          </a:p>
          <a:p>
            <a:r>
              <a:rPr lang="sl-SI" sz="3600" dirty="0" smtClean="0"/>
              <a:t>Naelektritev elektroskopa (prevodnika)</a:t>
            </a:r>
          </a:p>
          <a:p>
            <a:endParaRPr lang="sl-SI" sz="2400" dirty="0" smtClean="0"/>
          </a:p>
          <a:p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44591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611560" y="2087467"/>
            <a:ext cx="4114800" cy="3382963"/>
            <a:chOff x="2832" y="288"/>
            <a:chExt cx="2592" cy="2131"/>
          </a:xfrm>
        </p:grpSpPr>
        <p:pic>
          <p:nvPicPr>
            <p:cNvPr id="15363" name="Picture 3" descr="F22_0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621" b="2664"/>
            <a:stretch>
              <a:fillRect/>
            </a:stretch>
          </p:blipFill>
          <p:spPr bwMode="auto">
            <a:xfrm>
              <a:off x="2832" y="288"/>
              <a:ext cx="2448" cy="2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4" name="Group 4"/>
            <p:cNvGrpSpPr>
              <a:grpSpLocks/>
            </p:cNvGrpSpPr>
            <p:nvPr/>
          </p:nvGrpSpPr>
          <p:grpSpPr bwMode="auto">
            <a:xfrm>
              <a:off x="4320" y="1608"/>
              <a:ext cx="778" cy="470"/>
              <a:chOff x="4320" y="1608"/>
              <a:chExt cx="778" cy="470"/>
            </a:xfrm>
          </p:grpSpPr>
          <p:sp>
            <p:nvSpPr>
              <p:cNvPr id="15365" name="Freeform 5"/>
              <p:cNvSpPr>
                <a:spLocks/>
              </p:cNvSpPr>
              <p:nvPr/>
            </p:nvSpPr>
            <p:spPr bwMode="auto">
              <a:xfrm>
                <a:off x="4626" y="1608"/>
                <a:ext cx="472" cy="204"/>
              </a:xfrm>
              <a:custGeom>
                <a:avLst/>
                <a:gdLst>
                  <a:gd name="T0" fmla="*/ 6 w 472"/>
                  <a:gd name="T1" fmla="*/ 96 h 204"/>
                  <a:gd name="T2" fmla="*/ 114 w 472"/>
                  <a:gd name="T3" fmla="*/ 204 h 204"/>
                  <a:gd name="T4" fmla="*/ 294 w 472"/>
                  <a:gd name="T5" fmla="*/ 192 h 204"/>
                  <a:gd name="T6" fmla="*/ 402 w 472"/>
                  <a:gd name="T7" fmla="*/ 156 h 204"/>
                  <a:gd name="T8" fmla="*/ 438 w 472"/>
                  <a:gd name="T9" fmla="*/ 144 h 204"/>
                  <a:gd name="T10" fmla="*/ 462 w 472"/>
                  <a:gd name="T11" fmla="*/ 108 h 204"/>
                  <a:gd name="T12" fmla="*/ 342 w 472"/>
                  <a:gd name="T13" fmla="*/ 0 h 204"/>
                  <a:gd name="T14" fmla="*/ 42 w 472"/>
                  <a:gd name="T15" fmla="*/ 36 h 204"/>
                  <a:gd name="T16" fmla="*/ 6 w 472"/>
                  <a:gd name="T17" fmla="*/ 9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2" h="204">
                    <a:moveTo>
                      <a:pt x="6" y="96"/>
                    </a:moveTo>
                    <a:cubicBezTo>
                      <a:pt x="24" y="184"/>
                      <a:pt x="26" y="186"/>
                      <a:pt x="114" y="204"/>
                    </a:cubicBezTo>
                    <a:cubicBezTo>
                      <a:pt x="174" y="200"/>
                      <a:pt x="234" y="201"/>
                      <a:pt x="294" y="192"/>
                    </a:cubicBezTo>
                    <a:cubicBezTo>
                      <a:pt x="294" y="192"/>
                      <a:pt x="384" y="162"/>
                      <a:pt x="402" y="156"/>
                    </a:cubicBezTo>
                    <a:cubicBezTo>
                      <a:pt x="414" y="152"/>
                      <a:pt x="438" y="144"/>
                      <a:pt x="438" y="144"/>
                    </a:cubicBezTo>
                    <a:cubicBezTo>
                      <a:pt x="446" y="132"/>
                      <a:pt x="460" y="122"/>
                      <a:pt x="462" y="108"/>
                    </a:cubicBezTo>
                    <a:cubicBezTo>
                      <a:pt x="472" y="15"/>
                      <a:pt x="411" y="14"/>
                      <a:pt x="342" y="0"/>
                    </a:cubicBezTo>
                    <a:cubicBezTo>
                      <a:pt x="230" y="7"/>
                      <a:pt x="143" y="2"/>
                      <a:pt x="42" y="36"/>
                    </a:cubicBezTo>
                    <a:cubicBezTo>
                      <a:pt x="0" y="78"/>
                      <a:pt x="6" y="55"/>
                      <a:pt x="6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5366" name="Freeform 6"/>
              <p:cNvSpPr>
                <a:spLocks/>
              </p:cNvSpPr>
              <p:nvPr/>
            </p:nvSpPr>
            <p:spPr bwMode="auto">
              <a:xfrm>
                <a:off x="4320" y="1896"/>
                <a:ext cx="468" cy="182"/>
              </a:xfrm>
              <a:custGeom>
                <a:avLst/>
                <a:gdLst>
                  <a:gd name="T0" fmla="*/ 0 w 468"/>
                  <a:gd name="T1" fmla="*/ 24 h 182"/>
                  <a:gd name="T2" fmla="*/ 60 w 468"/>
                  <a:gd name="T3" fmla="*/ 132 h 182"/>
                  <a:gd name="T4" fmla="*/ 132 w 468"/>
                  <a:gd name="T5" fmla="*/ 180 h 182"/>
                  <a:gd name="T6" fmla="*/ 324 w 468"/>
                  <a:gd name="T7" fmla="*/ 168 h 182"/>
                  <a:gd name="T8" fmla="*/ 396 w 468"/>
                  <a:gd name="T9" fmla="*/ 120 h 182"/>
                  <a:gd name="T10" fmla="*/ 468 w 468"/>
                  <a:gd name="T11" fmla="*/ 96 h 182"/>
                  <a:gd name="T12" fmla="*/ 456 w 468"/>
                  <a:gd name="T13" fmla="*/ 60 h 182"/>
                  <a:gd name="T14" fmla="*/ 336 w 468"/>
                  <a:gd name="T15" fmla="*/ 24 h 182"/>
                  <a:gd name="T16" fmla="*/ 264 w 468"/>
                  <a:gd name="T17" fmla="*/ 0 h 182"/>
                  <a:gd name="T18" fmla="*/ 84 w 468"/>
                  <a:gd name="T19" fmla="*/ 12 h 182"/>
                  <a:gd name="T20" fmla="*/ 0 w 468"/>
                  <a:gd name="T21" fmla="*/ 24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8" h="182">
                    <a:moveTo>
                      <a:pt x="0" y="24"/>
                    </a:moveTo>
                    <a:cubicBezTo>
                      <a:pt x="13" y="62"/>
                      <a:pt x="25" y="108"/>
                      <a:pt x="60" y="132"/>
                    </a:cubicBezTo>
                    <a:cubicBezTo>
                      <a:pt x="84" y="148"/>
                      <a:pt x="132" y="180"/>
                      <a:pt x="132" y="180"/>
                    </a:cubicBezTo>
                    <a:cubicBezTo>
                      <a:pt x="196" y="176"/>
                      <a:pt x="261" y="182"/>
                      <a:pt x="324" y="168"/>
                    </a:cubicBezTo>
                    <a:cubicBezTo>
                      <a:pt x="352" y="162"/>
                      <a:pt x="372" y="136"/>
                      <a:pt x="396" y="120"/>
                    </a:cubicBezTo>
                    <a:cubicBezTo>
                      <a:pt x="417" y="106"/>
                      <a:pt x="468" y="96"/>
                      <a:pt x="468" y="96"/>
                    </a:cubicBezTo>
                    <a:cubicBezTo>
                      <a:pt x="464" y="84"/>
                      <a:pt x="466" y="67"/>
                      <a:pt x="456" y="60"/>
                    </a:cubicBezTo>
                    <a:cubicBezTo>
                      <a:pt x="436" y="45"/>
                      <a:pt x="365" y="33"/>
                      <a:pt x="336" y="24"/>
                    </a:cubicBezTo>
                    <a:cubicBezTo>
                      <a:pt x="312" y="17"/>
                      <a:pt x="264" y="0"/>
                      <a:pt x="264" y="0"/>
                    </a:cubicBezTo>
                    <a:cubicBezTo>
                      <a:pt x="204" y="4"/>
                      <a:pt x="144" y="6"/>
                      <a:pt x="84" y="12"/>
                    </a:cubicBezTo>
                    <a:cubicBezTo>
                      <a:pt x="68" y="14"/>
                      <a:pt x="0" y="49"/>
                      <a:pt x="0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sl-SI" sz="24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>
              <a:off x="4752" y="1536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steklo</a:t>
              </a:r>
            </a:p>
          </p:txBody>
        </p:sp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4224" y="1968"/>
              <a:ext cx="8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00"/>
                  </a:solidFill>
                </a:rPr>
                <a:t>plastika</a:t>
              </a:r>
            </a:p>
          </p:txBody>
        </p:sp>
      </p:grp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838700" y="4437112"/>
            <a:ext cx="3505200" cy="195580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66"/>
                </a:solidFill>
              </a:rPr>
              <a:t>Plastiko negativno naelektrimo z drgnjenjem s krznom, ker plastika prejme elektrone od krzna.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5105400" y="2068994"/>
            <a:ext cx="2971800" cy="1955800"/>
          </a:xfrm>
          <a:prstGeom prst="rect">
            <a:avLst/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Steklo pozitivno naelektrimo z drgnjenjem s svilo, ker steklo odda svili elektrone.</a:t>
            </a:r>
          </a:p>
        </p:txBody>
      </p:sp>
      <p:sp>
        <p:nvSpPr>
          <p:cNvPr id="2" name="PoljeZBesedilom 1"/>
          <p:cNvSpPr txBox="1"/>
          <p:nvPr/>
        </p:nvSpPr>
        <p:spPr>
          <a:xfrm>
            <a:off x="611560" y="620688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NAELEKTRITEV IZOLATORJA Z DRGNJENJEM</a:t>
            </a:r>
            <a:endParaRPr lang="sl-SI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20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 animBg="1" autoUpdateAnimBg="0"/>
      <p:bldP spid="15373" grpId="0" animBg="1" autoUpdateAnimBg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7360"/>
            <a:ext cx="9107805" cy="5120640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611560" y="620688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NAELEKTRITEV IZOLATORJA Z DRGNJENJEM</a:t>
            </a:r>
            <a:endParaRPr lang="sl-SI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59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1" y="1556792"/>
            <a:ext cx="8977694" cy="504748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683568" y="471041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NAELEKTRITEV IZOLATORJA Z DRGNJENJEM</a:t>
            </a:r>
            <a:endParaRPr lang="sl-SI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39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72000" y="958699"/>
            <a:ext cx="4343400" cy="5867400"/>
            <a:chOff x="144" y="384"/>
            <a:chExt cx="2736" cy="3696"/>
          </a:xfrm>
        </p:grpSpPr>
        <p:graphicFrame>
          <p:nvGraphicFramePr>
            <p:cNvPr id="3" name="Object 3"/>
            <p:cNvGraphicFramePr>
              <a:graphicFrameLocks noChangeAspect="1"/>
            </p:cNvGraphicFramePr>
            <p:nvPr/>
          </p:nvGraphicFramePr>
          <p:xfrm>
            <a:off x="144" y="384"/>
            <a:ext cx="2700" cy="3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60" name="Dokument" r:id="rId3" imgW="2044800" imgH="2751120" progId="Word.Document.8">
                    <p:embed/>
                  </p:oleObj>
                </mc:Choice>
                <mc:Fallback>
                  <p:oleObj name="Dokument" r:id="rId3" imgW="2044800" imgH="2751120" progId="Word.Document.8">
                    <p:embed/>
                    <p:pic>
                      <p:nvPicPr>
                        <p:cNvPr id="21507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384"/>
                          <a:ext cx="2700" cy="3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Freeform 4"/>
            <p:cNvSpPr>
              <a:spLocks/>
            </p:cNvSpPr>
            <p:nvPr/>
          </p:nvSpPr>
          <p:spPr bwMode="auto">
            <a:xfrm>
              <a:off x="1812" y="2672"/>
              <a:ext cx="1068" cy="1408"/>
            </a:xfrm>
            <a:custGeom>
              <a:avLst/>
              <a:gdLst>
                <a:gd name="T0" fmla="*/ 72 w 1068"/>
                <a:gd name="T1" fmla="*/ 28 h 1408"/>
                <a:gd name="T2" fmla="*/ 0 w 1068"/>
                <a:gd name="T3" fmla="*/ 112 h 1408"/>
                <a:gd name="T4" fmla="*/ 132 w 1068"/>
                <a:gd name="T5" fmla="*/ 196 h 1408"/>
                <a:gd name="T6" fmla="*/ 384 w 1068"/>
                <a:gd name="T7" fmla="*/ 292 h 1408"/>
                <a:gd name="T8" fmla="*/ 600 w 1068"/>
                <a:gd name="T9" fmla="*/ 568 h 1408"/>
                <a:gd name="T10" fmla="*/ 672 w 1068"/>
                <a:gd name="T11" fmla="*/ 832 h 1408"/>
                <a:gd name="T12" fmla="*/ 816 w 1068"/>
                <a:gd name="T13" fmla="*/ 1168 h 1408"/>
                <a:gd name="T14" fmla="*/ 960 w 1068"/>
                <a:gd name="T15" fmla="*/ 1408 h 1408"/>
                <a:gd name="T16" fmla="*/ 1068 w 1068"/>
                <a:gd name="T17" fmla="*/ 1324 h 1408"/>
                <a:gd name="T18" fmla="*/ 1056 w 1068"/>
                <a:gd name="T19" fmla="*/ 1096 h 1408"/>
                <a:gd name="T20" fmla="*/ 1044 w 1068"/>
                <a:gd name="T21" fmla="*/ 520 h 1408"/>
                <a:gd name="T22" fmla="*/ 1020 w 1068"/>
                <a:gd name="T23" fmla="*/ 364 h 1408"/>
                <a:gd name="T24" fmla="*/ 900 w 1068"/>
                <a:gd name="T25" fmla="*/ 124 h 1408"/>
                <a:gd name="T26" fmla="*/ 156 w 1068"/>
                <a:gd name="T27" fmla="*/ 40 h 1408"/>
                <a:gd name="T28" fmla="*/ 72 w 1068"/>
                <a:gd name="T29" fmla="*/ 28 h 1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68" h="1408">
                  <a:moveTo>
                    <a:pt x="72" y="28"/>
                  </a:moveTo>
                  <a:cubicBezTo>
                    <a:pt x="18" y="46"/>
                    <a:pt x="17" y="60"/>
                    <a:pt x="0" y="112"/>
                  </a:cubicBezTo>
                  <a:cubicBezTo>
                    <a:pt x="41" y="174"/>
                    <a:pt x="65" y="163"/>
                    <a:pt x="132" y="196"/>
                  </a:cubicBezTo>
                  <a:cubicBezTo>
                    <a:pt x="211" y="236"/>
                    <a:pt x="299" y="271"/>
                    <a:pt x="384" y="292"/>
                  </a:cubicBezTo>
                  <a:cubicBezTo>
                    <a:pt x="463" y="371"/>
                    <a:pt x="560" y="461"/>
                    <a:pt x="600" y="568"/>
                  </a:cubicBezTo>
                  <a:cubicBezTo>
                    <a:pt x="633" y="655"/>
                    <a:pt x="630" y="747"/>
                    <a:pt x="672" y="832"/>
                  </a:cubicBezTo>
                  <a:cubicBezTo>
                    <a:pt x="687" y="924"/>
                    <a:pt x="759" y="1083"/>
                    <a:pt x="816" y="1168"/>
                  </a:cubicBezTo>
                  <a:cubicBezTo>
                    <a:pt x="841" y="1268"/>
                    <a:pt x="906" y="1327"/>
                    <a:pt x="960" y="1408"/>
                  </a:cubicBezTo>
                  <a:cubicBezTo>
                    <a:pt x="1037" y="1393"/>
                    <a:pt x="1049" y="1401"/>
                    <a:pt x="1068" y="1324"/>
                  </a:cubicBezTo>
                  <a:cubicBezTo>
                    <a:pt x="1064" y="1248"/>
                    <a:pt x="1058" y="1172"/>
                    <a:pt x="1056" y="1096"/>
                  </a:cubicBezTo>
                  <a:cubicBezTo>
                    <a:pt x="1050" y="904"/>
                    <a:pt x="1051" y="712"/>
                    <a:pt x="1044" y="520"/>
                  </a:cubicBezTo>
                  <a:cubicBezTo>
                    <a:pt x="1042" y="467"/>
                    <a:pt x="1032" y="415"/>
                    <a:pt x="1020" y="364"/>
                  </a:cubicBezTo>
                  <a:cubicBezTo>
                    <a:pt x="1003" y="290"/>
                    <a:pt x="965" y="167"/>
                    <a:pt x="900" y="124"/>
                  </a:cubicBezTo>
                  <a:cubicBezTo>
                    <a:pt x="714" y="0"/>
                    <a:pt x="308" y="44"/>
                    <a:pt x="156" y="40"/>
                  </a:cubicBezTo>
                  <a:cubicBezTo>
                    <a:pt x="105" y="23"/>
                    <a:pt x="133" y="28"/>
                    <a:pt x="72" y="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</p:grp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087716" y="599347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kovinska glava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992716" y="1822011"/>
            <a:ext cx="1371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kovinsko ohišje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087716" y="2355411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kovina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54516" y="2660211"/>
            <a:ext cx="1371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0000CC"/>
                </a:solidFill>
              </a:rPr>
              <a:t>kovinski listič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859116" y="1441011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CC3300"/>
                </a:solidFill>
              </a:rPr>
              <a:t>izolator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935316" y="4793811"/>
            <a:ext cx="121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CC3300"/>
                </a:solidFill>
              </a:rPr>
              <a:t>izolator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6764116" y="4565211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priključek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83568" y="2233173"/>
            <a:ext cx="2937298" cy="2123658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ELEKTROSKOP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(merilnik naboja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na osnovi odklonom 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FF0066"/>
                </a:solidFill>
              </a:rPr>
              <a:t>kovinskih lističev)</a:t>
            </a:r>
            <a:endParaRPr lang="sl-SI" sz="24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95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utoUpdateAnimBg="0"/>
      <p:bldP spid="12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7" name="Group 13"/>
          <p:cNvGrpSpPr>
            <a:grpSpLocks/>
          </p:cNvGrpSpPr>
          <p:nvPr/>
        </p:nvGrpSpPr>
        <p:grpSpPr bwMode="auto">
          <a:xfrm>
            <a:off x="4648200" y="644813"/>
            <a:ext cx="4286250" cy="5897563"/>
            <a:chOff x="2916" y="360"/>
            <a:chExt cx="2700" cy="3715"/>
          </a:xfrm>
        </p:grpSpPr>
        <p:graphicFrame>
          <p:nvGraphicFramePr>
            <p:cNvPr id="21518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91005490"/>
                </p:ext>
              </p:extLst>
            </p:nvPr>
          </p:nvGraphicFramePr>
          <p:xfrm>
            <a:off x="2916" y="475"/>
            <a:ext cx="2700" cy="3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3" name="Dokument" r:id="rId3" imgW="2044800" imgH="2751120" progId="Word.Document.8">
                    <p:embed/>
                  </p:oleObj>
                </mc:Choice>
                <mc:Fallback>
                  <p:oleObj name="Dokument" r:id="rId3" imgW="2044800" imgH="2751120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6" y="475"/>
                          <a:ext cx="2700" cy="3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19" name="Text Box 15"/>
            <p:cNvSpPr txBox="1">
              <a:spLocks noChangeArrowheads="1"/>
            </p:cNvSpPr>
            <p:nvPr/>
          </p:nvSpPr>
          <p:spPr bwMode="auto">
            <a:xfrm>
              <a:off x="4464" y="720"/>
              <a:ext cx="1152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0000CC"/>
                  </a:solidFill>
                </a:rPr>
                <a:t>naelektren elektroskop</a:t>
              </a:r>
            </a:p>
          </p:txBody>
        </p:sp>
        <p:sp>
          <p:nvSpPr>
            <p:cNvPr id="21520" name="Text Box 16"/>
            <p:cNvSpPr txBox="1">
              <a:spLocks noChangeArrowheads="1"/>
            </p:cNvSpPr>
            <p:nvPr/>
          </p:nvSpPr>
          <p:spPr bwMode="auto">
            <a:xfrm>
              <a:off x="3271" y="360"/>
              <a:ext cx="13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 dirty="0" smtClean="0">
                  <a:solidFill>
                    <a:srgbClr val="FF0066"/>
                  </a:solidFill>
                </a:rPr>
                <a:t>+ + + + +</a:t>
              </a:r>
              <a:endParaRPr lang="sl-SI" sz="3600" b="1" dirty="0">
                <a:solidFill>
                  <a:srgbClr val="FF0066"/>
                </a:solidFill>
              </a:endParaRPr>
            </a:p>
          </p:txBody>
        </p:sp>
        <p:sp>
          <p:nvSpPr>
            <p:cNvPr id="21524" name="Text Box 20">
              <a:hlinkClick r:id="rId5"/>
            </p:cNvPr>
            <p:cNvSpPr txBox="1">
              <a:spLocks noChangeArrowheads="1"/>
            </p:cNvSpPr>
            <p:nvPr/>
          </p:nvSpPr>
          <p:spPr bwMode="auto">
            <a:xfrm>
              <a:off x="3696" y="1440"/>
              <a:ext cx="2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 dirty="0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1525" name="Text Box 21"/>
            <p:cNvSpPr txBox="1">
              <a:spLocks noChangeArrowheads="1"/>
            </p:cNvSpPr>
            <p:nvPr/>
          </p:nvSpPr>
          <p:spPr bwMode="auto">
            <a:xfrm>
              <a:off x="4032" y="1392"/>
              <a:ext cx="2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1526" name="Text Box 22"/>
            <p:cNvSpPr txBox="1">
              <a:spLocks noChangeArrowheads="1"/>
            </p:cNvSpPr>
            <p:nvPr/>
          </p:nvSpPr>
          <p:spPr bwMode="auto">
            <a:xfrm>
              <a:off x="3552" y="2208"/>
              <a:ext cx="2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>
                  <a:solidFill>
                    <a:srgbClr val="FF0066"/>
                  </a:solidFill>
                </a:rPr>
                <a:t>+</a:t>
              </a:r>
            </a:p>
          </p:txBody>
        </p:sp>
        <p:sp>
          <p:nvSpPr>
            <p:cNvPr id="21527" name="Text Box 23"/>
            <p:cNvSpPr txBox="1">
              <a:spLocks noChangeArrowheads="1"/>
            </p:cNvSpPr>
            <p:nvPr/>
          </p:nvSpPr>
          <p:spPr bwMode="auto">
            <a:xfrm>
              <a:off x="3840" y="2112"/>
              <a:ext cx="2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3600" b="1">
                  <a:solidFill>
                    <a:srgbClr val="FF0066"/>
                  </a:solidFill>
                </a:rPr>
                <a:t>+</a:t>
              </a:r>
            </a:p>
          </p:txBody>
        </p:sp>
      </p:grpSp>
      <p:sp>
        <p:nvSpPr>
          <p:cNvPr id="2" name="Pravokotnik 1"/>
          <p:cNvSpPr/>
          <p:nvPr/>
        </p:nvSpPr>
        <p:spPr>
          <a:xfrm>
            <a:off x="535334" y="2014969"/>
            <a:ext cx="38560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b="1" dirty="0">
                <a:solidFill>
                  <a:schemeClr val="accent6">
                    <a:lumMod val="75000"/>
                  </a:schemeClr>
                </a:solidFill>
              </a:rPr>
              <a:t>NAELEKTRITEV </a:t>
            </a:r>
            <a:endParaRPr lang="sl-SI" sz="32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PREVODNIKA </a:t>
            </a:r>
          </a:p>
          <a:p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(ELEKTROSKOPA)</a:t>
            </a:r>
          </a:p>
          <a:p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Z DOTIKOM </a:t>
            </a:r>
          </a:p>
          <a:p>
            <a:r>
              <a:rPr lang="sl-SI" sz="3200" b="1" dirty="0" smtClean="0">
                <a:solidFill>
                  <a:schemeClr val="accent6">
                    <a:lumMod val="75000"/>
                  </a:schemeClr>
                </a:solidFill>
              </a:rPr>
              <a:t>ALI INFLUENCO</a:t>
            </a:r>
            <a:endParaRPr lang="sl-SI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51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0768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60648"/>
            <a:ext cx="8820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 smtClean="0">
                <a:solidFill>
                  <a:schemeClr val="accent6">
                    <a:lumMod val="75000"/>
                  </a:schemeClr>
                </a:solidFill>
              </a:rPr>
              <a:t>NAELEKTRITEV (ELEKTROSKOPA) Z DOTIKOM </a:t>
            </a:r>
          </a:p>
        </p:txBody>
      </p:sp>
    </p:spTree>
    <p:extLst>
      <p:ext uri="{BB962C8B-B14F-4D97-AF65-F5344CB8AC3E}">
        <p14:creationId xmlns:p14="http://schemas.microsoft.com/office/powerpoint/2010/main" val="335456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/>
          <a:srcRect l="4355" t="21036" r="6310" b="8813"/>
          <a:stretch/>
        </p:blipFill>
        <p:spPr>
          <a:xfrm>
            <a:off x="755576" y="2177480"/>
            <a:ext cx="7831393" cy="4680520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611560" y="620688"/>
            <a:ext cx="7772400" cy="1368152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sl-SI" sz="3600" kern="0" dirty="0" smtClean="0"/>
              <a:t>ZGODOVINSKI PREGLED</a:t>
            </a:r>
          </a:p>
          <a:p>
            <a:r>
              <a:rPr lang="sl-SI" sz="3600" kern="0" dirty="0" smtClean="0"/>
              <a:t>ELEKTROMAGNETIZMA </a:t>
            </a:r>
            <a:endParaRPr lang="sl-SI" sz="3600" kern="0" dirty="0"/>
          </a:p>
        </p:txBody>
      </p:sp>
    </p:spTree>
    <p:extLst>
      <p:ext uri="{BB962C8B-B14F-4D97-AF65-F5344CB8AC3E}">
        <p14:creationId xmlns:p14="http://schemas.microsoft.com/office/powerpoint/2010/main" val="93999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5" y="1556792"/>
            <a:ext cx="9107805" cy="5120640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0" y="260648"/>
            <a:ext cx="8820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 smtClean="0">
                <a:solidFill>
                  <a:schemeClr val="accent6">
                    <a:lumMod val="75000"/>
                  </a:schemeClr>
                </a:solidFill>
              </a:rPr>
              <a:t>NAELEKTRITEV (ELEKTROSKOPA) Z DOTIKOM </a:t>
            </a:r>
          </a:p>
        </p:txBody>
      </p:sp>
    </p:spTree>
    <p:extLst>
      <p:ext uri="{BB962C8B-B14F-4D97-AF65-F5344CB8AC3E}">
        <p14:creationId xmlns:p14="http://schemas.microsoft.com/office/powerpoint/2010/main" val="119270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4" y="1412776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60648"/>
            <a:ext cx="88204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 smtClean="0">
                <a:solidFill>
                  <a:schemeClr val="accent6">
                    <a:lumMod val="75000"/>
                  </a:schemeClr>
                </a:solidFill>
              </a:rPr>
              <a:t>NAELEKTRITEV (ELEKTROSKOPA) Z DOTIKOM </a:t>
            </a:r>
          </a:p>
        </p:txBody>
      </p:sp>
    </p:spTree>
    <p:extLst>
      <p:ext uri="{BB962C8B-B14F-4D97-AF65-F5344CB8AC3E}">
        <p14:creationId xmlns:p14="http://schemas.microsoft.com/office/powerpoint/2010/main" val="375559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20574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INFLUENCA</a:t>
            </a: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304800" y="1371600"/>
            <a:ext cx="5040313" cy="4427538"/>
            <a:chOff x="432" y="672"/>
            <a:chExt cx="3175" cy="2789"/>
          </a:xfrm>
        </p:grpSpPr>
        <p:pic>
          <p:nvPicPr>
            <p:cNvPr id="33796" name="Picture 4" descr="F22_0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672"/>
              <a:ext cx="3120" cy="2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797" name="Freeform 5"/>
            <p:cNvSpPr>
              <a:spLocks/>
            </p:cNvSpPr>
            <p:nvPr/>
          </p:nvSpPr>
          <p:spPr bwMode="auto">
            <a:xfrm>
              <a:off x="1732" y="3084"/>
              <a:ext cx="1330" cy="276"/>
            </a:xfrm>
            <a:custGeom>
              <a:avLst/>
              <a:gdLst>
                <a:gd name="T0" fmla="*/ 44 w 1330"/>
                <a:gd name="T1" fmla="*/ 48 h 276"/>
                <a:gd name="T2" fmla="*/ 32 w 1330"/>
                <a:gd name="T3" fmla="*/ 216 h 276"/>
                <a:gd name="T4" fmla="*/ 68 w 1330"/>
                <a:gd name="T5" fmla="*/ 228 h 276"/>
                <a:gd name="T6" fmla="*/ 260 w 1330"/>
                <a:gd name="T7" fmla="*/ 276 h 276"/>
                <a:gd name="T8" fmla="*/ 428 w 1330"/>
                <a:gd name="T9" fmla="*/ 264 h 276"/>
                <a:gd name="T10" fmla="*/ 740 w 1330"/>
                <a:gd name="T11" fmla="*/ 252 h 276"/>
                <a:gd name="T12" fmla="*/ 1232 w 1330"/>
                <a:gd name="T13" fmla="*/ 192 h 276"/>
                <a:gd name="T14" fmla="*/ 1304 w 1330"/>
                <a:gd name="T15" fmla="*/ 180 h 276"/>
                <a:gd name="T16" fmla="*/ 1304 w 1330"/>
                <a:gd name="T17" fmla="*/ 48 h 276"/>
                <a:gd name="T18" fmla="*/ 1196 w 1330"/>
                <a:gd name="T19" fmla="*/ 0 h 276"/>
                <a:gd name="T20" fmla="*/ 536 w 1330"/>
                <a:gd name="T21" fmla="*/ 12 h 276"/>
                <a:gd name="T22" fmla="*/ 80 w 1330"/>
                <a:gd name="T23" fmla="*/ 24 h 276"/>
                <a:gd name="T24" fmla="*/ 44 w 1330"/>
                <a:gd name="T25" fmla="*/ 48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0" h="276">
                  <a:moveTo>
                    <a:pt x="44" y="48"/>
                  </a:moveTo>
                  <a:cubicBezTo>
                    <a:pt x="23" y="112"/>
                    <a:pt x="0" y="145"/>
                    <a:pt x="32" y="216"/>
                  </a:cubicBezTo>
                  <a:cubicBezTo>
                    <a:pt x="37" y="228"/>
                    <a:pt x="56" y="223"/>
                    <a:pt x="68" y="228"/>
                  </a:cubicBezTo>
                  <a:cubicBezTo>
                    <a:pt x="131" y="255"/>
                    <a:pt x="193" y="259"/>
                    <a:pt x="260" y="276"/>
                  </a:cubicBezTo>
                  <a:cubicBezTo>
                    <a:pt x="316" y="272"/>
                    <a:pt x="372" y="267"/>
                    <a:pt x="428" y="264"/>
                  </a:cubicBezTo>
                  <a:cubicBezTo>
                    <a:pt x="532" y="259"/>
                    <a:pt x="636" y="259"/>
                    <a:pt x="740" y="252"/>
                  </a:cubicBezTo>
                  <a:cubicBezTo>
                    <a:pt x="904" y="241"/>
                    <a:pt x="1067" y="202"/>
                    <a:pt x="1232" y="192"/>
                  </a:cubicBezTo>
                  <a:cubicBezTo>
                    <a:pt x="1256" y="188"/>
                    <a:pt x="1289" y="199"/>
                    <a:pt x="1304" y="180"/>
                  </a:cubicBezTo>
                  <a:cubicBezTo>
                    <a:pt x="1308" y="175"/>
                    <a:pt x="1330" y="74"/>
                    <a:pt x="1304" y="48"/>
                  </a:cubicBezTo>
                  <a:cubicBezTo>
                    <a:pt x="1302" y="46"/>
                    <a:pt x="1205" y="3"/>
                    <a:pt x="1196" y="0"/>
                  </a:cubicBezTo>
                  <a:cubicBezTo>
                    <a:pt x="976" y="4"/>
                    <a:pt x="756" y="7"/>
                    <a:pt x="536" y="12"/>
                  </a:cubicBezTo>
                  <a:cubicBezTo>
                    <a:pt x="384" y="15"/>
                    <a:pt x="232" y="13"/>
                    <a:pt x="80" y="24"/>
                  </a:cubicBezTo>
                  <a:cubicBezTo>
                    <a:pt x="66" y="25"/>
                    <a:pt x="44" y="48"/>
                    <a:pt x="44" y="4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33798" name="Freeform 6"/>
            <p:cNvSpPr>
              <a:spLocks/>
            </p:cNvSpPr>
            <p:nvPr/>
          </p:nvSpPr>
          <p:spPr bwMode="auto">
            <a:xfrm>
              <a:off x="2244" y="2454"/>
              <a:ext cx="1363" cy="265"/>
            </a:xfrm>
            <a:custGeom>
              <a:avLst/>
              <a:gdLst>
                <a:gd name="T0" fmla="*/ 0 w 1363"/>
                <a:gd name="T1" fmla="*/ 150 h 265"/>
                <a:gd name="T2" fmla="*/ 204 w 1363"/>
                <a:gd name="T3" fmla="*/ 258 h 265"/>
                <a:gd name="T4" fmla="*/ 1224 w 1363"/>
                <a:gd name="T5" fmla="*/ 246 h 265"/>
                <a:gd name="T6" fmla="*/ 1296 w 1363"/>
                <a:gd name="T7" fmla="*/ 198 h 265"/>
                <a:gd name="T8" fmla="*/ 1200 w 1363"/>
                <a:gd name="T9" fmla="*/ 54 h 265"/>
                <a:gd name="T10" fmla="*/ 780 w 1363"/>
                <a:gd name="T11" fmla="*/ 42 h 265"/>
                <a:gd name="T12" fmla="*/ 192 w 1363"/>
                <a:gd name="T13" fmla="*/ 30 h 265"/>
                <a:gd name="T14" fmla="*/ 0 w 1363"/>
                <a:gd name="T15" fmla="*/ 15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3" h="265">
                  <a:moveTo>
                    <a:pt x="0" y="150"/>
                  </a:moveTo>
                  <a:cubicBezTo>
                    <a:pt x="48" y="245"/>
                    <a:pt x="109" y="242"/>
                    <a:pt x="204" y="258"/>
                  </a:cubicBezTo>
                  <a:cubicBezTo>
                    <a:pt x="544" y="254"/>
                    <a:pt x="884" y="265"/>
                    <a:pt x="1224" y="246"/>
                  </a:cubicBezTo>
                  <a:cubicBezTo>
                    <a:pt x="1253" y="244"/>
                    <a:pt x="1296" y="198"/>
                    <a:pt x="1296" y="198"/>
                  </a:cubicBezTo>
                  <a:cubicBezTo>
                    <a:pt x="1363" y="97"/>
                    <a:pt x="1296" y="86"/>
                    <a:pt x="1200" y="54"/>
                  </a:cubicBezTo>
                  <a:cubicBezTo>
                    <a:pt x="1067" y="10"/>
                    <a:pt x="920" y="45"/>
                    <a:pt x="780" y="42"/>
                  </a:cubicBezTo>
                  <a:cubicBezTo>
                    <a:pt x="584" y="37"/>
                    <a:pt x="388" y="34"/>
                    <a:pt x="192" y="30"/>
                  </a:cubicBezTo>
                  <a:cubicBezTo>
                    <a:pt x="18" y="42"/>
                    <a:pt x="0" y="0"/>
                    <a:pt x="0" y="15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</p:grp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4343400" y="4343400"/>
            <a:ext cx="4343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V nevtralnem </a:t>
            </a:r>
            <a:r>
              <a:rPr lang="sl-SI" sz="2400" b="1">
                <a:solidFill>
                  <a:srgbClr val="FF0066"/>
                </a:solidFill>
              </a:rPr>
              <a:t>prevodniku </a:t>
            </a:r>
            <a:r>
              <a:rPr lang="sl-SI" sz="2400" b="1">
                <a:solidFill>
                  <a:srgbClr val="000000"/>
                </a:solidFill>
              </a:rPr>
              <a:t>se </a:t>
            </a:r>
            <a:r>
              <a:rPr lang="sl-SI" sz="2400" b="1">
                <a:solidFill>
                  <a:srgbClr val="00CC99"/>
                </a:solidFill>
              </a:rPr>
              <a:t>elektroni</a:t>
            </a:r>
            <a:r>
              <a:rPr lang="sl-SI" sz="2400" b="1">
                <a:solidFill>
                  <a:srgbClr val="000000"/>
                </a:solidFill>
              </a:rPr>
              <a:t> premaknejo, ker jih odbija naboj izolatorja.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914400" y="5410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naelektren izolator</a:t>
            </a:r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2590800" y="685800"/>
            <a:ext cx="587375" cy="228600"/>
          </a:xfrm>
          <a:prstGeom prst="rightArrow">
            <a:avLst>
              <a:gd name="adj1" fmla="val 50000"/>
              <a:gd name="adj2" fmla="val 899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3200400" y="381000"/>
            <a:ext cx="5638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000066"/>
                </a:solidFill>
              </a:rPr>
              <a:t>je razporeditev nabojev v prevodniku zaradi bližine naelektrenega telesa.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4953000" y="1752600"/>
            <a:ext cx="3657600" cy="83185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Pri influenci se premikajo samo elektroni!</a:t>
            </a:r>
          </a:p>
        </p:txBody>
      </p:sp>
    </p:spTree>
    <p:extLst>
      <p:ext uri="{BB962C8B-B14F-4D97-AF65-F5344CB8AC3E}">
        <p14:creationId xmlns:p14="http://schemas.microsoft.com/office/powerpoint/2010/main" val="111390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 autoUpdateAnimBg="0"/>
      <p:bldP spid="33799" grpId="0" autoUpdateAnimBg="0"/>
      <p:bldP spid="33800" grpId="0" autoUpdateAnimBg="0"/>
      <p:bldP spid="33801" grpId="0" animBg="1"/>
      <p:bldP spid="33802" grpId="0" autoUpdateAnimBg="0"/>
      <p:bldP spid="33803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TELO NAELEKTRIMO</a:t>
            </a:r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228600" y="762000"/>
            <a:ext cx="1981200" cy="914400"/>
            <a:chOff x="144" y="480"/>
            <a:chExt cx="1248" cy="576"/>
          </a:xfrm>
        </p:grpSpPr>
        <p:sp>
          <p:nvSpPr>
            <p:cNvPr id="7172" name="AutoShape 4"/>
            <p:cNvSpPr>
              <a:spLocks noChangeArrowheads="1"/>
            </p:cNvSpPr>
            <p:nvPr/>
          </p:nvSpPr>
          <p:spPr bwMode="auto">
            <a:xfrm>
              <a:off x="480" y="480"/>
              <a:ext cx="144" cy="336"/>
            </a:xfrm>
            <a:prstGeom prst="downArrow">
              <a:avLst>
                <a:gd name="adj1" fmla="val 50000"/>
                <a:gd name="adj2" fmla="val 58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7173" name="Text Box 5"/>
            <p:cNvSpPr txBox="1">
              <a:spLocks noChangeArrowheads="1"/>
            </p:cNvSpPr>
            <p:nvPr/>
          </p:nvSpPr>
          <p:spPr bwMode="auto">
            <a:xfrm>
              <a:off x="144" y="768"/>
              <a:ext cx="12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66"/>
                  </a:solidFill>
                </a:rPr>
                <a:t>z drgnjenjem</a:t>
              </a:r>
            </a:p>
          </p:txBody>
        </p:sp>
      </p:grpSp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2819400" y="685800"/>
            <a:ext cx="3265488" cy="995363"/>
            <a:chOff x="1776" y="432"/>
            <a:chExt cx="2057" cy="627"/>
          </a:xfrm>
        </p:grpSpPr>
        <p:sp>
          <p:nvSpPr>
            <p:cNvPr id="7175" name="AutoShape 7"/>
            <p:cNvSpPr>
              <a:spLocks noChangeArrowheads="1"/>
            </p:cNvSpPr>
            <p:nvPr/>
          </p:nvSpPr>
          <p:spPr bwMode="auto">
            <a:xfrm>
              <a:off x="2112" y="432"/>
              <a:ext cx="96" cy="336"/>
            </a:xfrm>
            <a:prstGeom prst="downArrow">
              <a:avLst>
                <a:gd name="adj1" fmla="val 50000"/>
                <a:gd name="adj2" fmla="val 87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  <p:sp>
          <p:nvSpPr>
            <p:cNvPr id="7176" name="Text Box 8"/>
            <p:cNvSpPr txBox="1">
              <a:spLocks noChangeArrowheads="1"/>
            </p:cNvSpPr>
            <p:nvPr/>
          </p:nvSpPr>
          <p:spPr bwMode="auto">
            <a:xfrm>
              <a:off x="1776" y="768"/>
              <a:ext cx="205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000066"/>
                  </a:solidFill>
                </a:rPr>
                <a:t>z </a:t>
              </a:r>
              <a:r>
                <a:rPr lang="sl-SI" sz="2400" b="1" dirty="0" smtClean="0">
                  <a:solidFill>
                    <a:srgbClr val="000066"/>
                  </a:solidFill>
                </a:rPr>
                <a:t>influenco in dotikom</a:t>
              </a:r>
              <a:endParaRPr lang="sl-SI" sz="2400" b="1" dirty="0">
                <a:solidFill>
                  <a:srgbClr val="000066"/>
                </a:solidFill>
              </a:endParaRPr>
            </a:p>
          </p:txBody>
        </p:sp>
      </p:grpSp>
      <p:grpSp>
        <p:nvGrpSpPr>
          <p:cNvPr id="7177" name="Group 9"/>
          <p:cNvGrpSpPr>
            <a:grpSpLocks/>
          </p:cNvGrpSpPr>
          <p:nvPr/>
        </p:nvGrpSpPr>
        <p:grpSpPr bwMode="auto">
          <a:xfrm>
            <a:off x="0" y="1752600"/>
            <a:ext cx="5638800" cy="1873250"/>
            <a:chOff x="0" y="1104"/>
            <a:chExt cx="3552" cy="1180"/>
          </a:xfrm>
        </p:grpSpPr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0" y="1536"/>
              <a:ext cx="3552" cy="7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 dirty="0">
                  <a:solidFill>
                    <a:srgbClr val="FF0066"/>
                  </a:solidFill>
                </a:rPr>
                <a:t>1)</a:t>
              </a:r>
              <a:r>
                <a:rPr lang="sl-SI" sz="2400" b="1" dirty="0">
                  <a:solidFill>
                    <a:srgbClr val="0000CC"/>
                  </a:solidFill>
                </a:rPr>
                <a:t> nevtralnemu elektroskopu približamo  naelektreno palico </a:t>
              </a:r>
              <a:r>
                <a:rPr lang="sl-SI" sz="2400" b="1" dirty="0">
                  <a:solidFill>
                    <a:srgbClr val="0000CC"/>
                  </a:solidFill>
                  <a:sym typeface="Symbol" pitchFamily="18" charset="2"/>
                </a:rPr>
                <a:t></a:t>
              </a:r>
              <a:r>
                <a:rPr lang="sl-SI" sz="2400" b="1" dirty="0">
                  <a:solidFill>
                    <a:srgbClr val="0000CC"/>
                  </a:solidFill>
                </a:rPr>
                <a:t> influenca - naboj se prerazporedi</a:t>
              </a:r>
            </a:p>
          </p:txBody>
        </p:sp>
        <p:sp>
          <p:nvSpPr>
            <p:cNvPr id="7179" name="AutoShape 11"/>
            <p:cNvSpPr>
              <a:spLocks noChangeArrowheads="1"/>
            </p:cNvSpPr>
            <p:nvPr/>
          </p:nvSpPr>
          <p:spPr bwMode="auto">
            <a:xfrm>
              <a:off x="2160" y="1104"/>
              <a:ext cx="192" cy="336"/>
            </a:xfrm>
            <a:prstGeom prst="downArrow">
              <a:avLst>
                <a:gd name="adj1" fmla="val 50000"/>
                <a:gd name="adj2" fmla="val 4375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sl-SI" sz="2400">
                <a:solidFill>
                  <a:srgbClr val="000000"/>
                </a:solidFill>
              </a:endParaRPr>
            </a:p>
          </p:txBody>
        </p:sp>
      </p:grp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0" y="3733800"/>
            <a:ext cx="556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2)</a:t>
            </a:r>
            <a:r>
              <a:rPr lang="sl-SI" sz="2400" b="1">
                <a:solidFill>
                  <a:srgbClr val="0000CC"/>
                </a:solidFill>
              </a:rPr>
              <a:t> s prstom se dotaknemo kovinske glave 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0" y="4267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>
                <a:solidFill>
                  <a:srgbClr val="FF0066"/>
                </a:solidFill>
              </a:rPr>
              <a:t>3)</a:t>
            </a:r>
            <a:r>
              <a:rPr lang="sl-SI" sz="2400" b="1">
                <a:solidFill>
                  <a:srgbClr val="0000CC"/>
                </a:solidFill>
              </a:rPr>
              <a:t> negativni naboj skozi nas steče v zemljo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0" y="4724400"/>
            <a:ext cx="4953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FF0066"/>
                </a:solidFill>
              </a:rPr>
              <a:t>4)</a:t>
            </a:r>
            <a:r>
              <a:rPr lang="sl-SI" sz="2400" b="1" dirty="0">
                <a:solidFill>
                  <a:srgbClr val="0000CC"/>
                </a:solidFill>
              </a:rPr>
              <a:t> odmaknemo prst </a:t>
            </a:r>
            <a:r>
              <a:rPr lang="sl-SI" sz="2400" b="1" dirty="0" smtClean="0">
                <a:solidFill>
                  <a:srgbClr val="0000CC"/>
                </a:solidFill>
              </a:rPr>
              <a:t>- elektroskop </a:t>
            </a:r>
            <a:r>
              <a:rPr lang="sl-SI" sz="2400" b="1" dirty="0">
                <a:solidFill>
                  <a:srgbClr val="0000CC"/>
                </a:solidFill>
              </a:rPr>
              <a:t>je naelektren</a:t>
            </a:r>
            <a:r>
              <a:rPr lang="sl-SI" sz="2400" b="1" dirty="0">
                <a:solidFill>
                  <a:srgbClr val="FF0066"/>
                </a:solidFill>
              </a:rPr>
              <a:t> pozitivno</a:t>
            </a:r>
            <a:endParaRPr lang="sl-SI" sz="2400" b="1" dirty="0">
              <a:solidFill>
                <a:srgbClr val="0000CC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0" y="5562600"/>
            <a:ext cx="543609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>
                <a:solidFill>
                  <a:srgbClr val="FF0066"/>
                </a:solidFill>
              </a:rPr>
              <a:t>5)</a:t>
            </a:r>
            <a:r>
              <a:rPr lang="sl-SI" sz="2400" b="1" dirty="0">
                <a:solidFill>
                  <a:srgbClr val="0000CC"/>
                </a:solidFill>
              </a:rPr>
              <a:t> odmaknemo naelektreno </a:t>
            </a:r>
            <a:r>
              <a:rPr lang="sl-SI" sz="2400" b="1" dirty="0" smtClean="0">
                <a:solidFill>
                  <a:srgbClr val="0000CC"/>
                </a:solidFill>
              </a:rPr>
              <a:t>palico in elektroskop ostane naelektren </a:t>
            </a:r>
            <a:r>
              <a:rPr lang="sl-SI" sz="2400" b="1" dirty="0" smtClean="0">
                <a:solidFill>
                  <a:srgbClr val="FF0066"/>
                </a:solidFill>
              </a:rPr>
              <a:t>pozitivno</a:t>
            </a:r>
            <a:endParaRPr lang="sl-SI" sz="2400" b="1" dirty="0">
              <a:solidFill>
                <a:srgbClr val="0000CC"/>
              </a:solidFill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2400" b="1" dirty="0" smtClean="0">
                <a:solidFill>
                  <a:srgbClr val="0000CC"/>
                </a:solidFill>
                <a:hlinkClick r:id="rId2"/>
              </a:rPr>
              <a:t>https://www.youtube.com/watch?v=Letm4xj6N50</a:t>
            </a:r>
            <a:endParaRPr lang="sl-SI" sz="2400" b="1" dirty="0">
              <a:solidFill>
                <a:srgbClr val="0000CC"/>
              </a:solidFill>
            </a:endParaRPr>
          </a:p>
        </p:txBody>
      </p:sp>
      <p:grpSp>
        <p:nvGrpSpPr>
          <p:cNvPr id="7184" name="Group 16"/>
          <p:cNvGrpSpPr>
            <a:grpSpLocks/>
          </p:cNvGrpSpPr>
          <p:nvPr/>
        </p:nvGrpSpPr>
        <p:grpSpPr bwMode="auto">
          <a:xfrm>
            <a:off x="5715000" y="0"/>
            <a:ext cx="3762375" cy="6858000"/>
            <a:chOff x="3582" y="0"/>
            <a:chExt cx="2370" cy="4320"/>
          </a:xfrm>
        </p:grpSpPr>
        <p:pic>
          <p:nvPicPr>
            <p:cNvPr id="7185" name="Picture 1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558" r="66913"/>
            <a:stretch>
              <a:fillRect/>
            </a:stretch>
          </p:blipFill>
          <p:spPr bwMode="auto">
            <a:xfrm>
              <a:off x="3582" y="0"/>
              <a:ext cx="2370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86" name="Text Box 18"/>
            <p:cNvSpPr txBox="1">
              <a:spLocks noChangeArrowheads="1"/>
            </p:cNvSpPr>
            <p:nvPr/>
          </p:nvSpPr>
          <p:spPr bwMode="auto">
            <a:xfrm>
              <a:off x="4128" y="62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</a:pPr>
              <a:r>
                <a:rPr lang="sl-SI" sz="2400" b="1">
                  <a:solidFill>
                    <a:srgbClr val="FF0066"/>
                  </a:solidFill>
                </a:rPr>
                <a:t>1)</a:t>
              </a:r>
              <a:endParaRPr lang="sl-SI" sz="2400">
                <a:solidFill>
                  <a:srgbClr val="000000"/>
                </a:solidFill>
              </a:endParaRPr>
            </a:p>
          </p:txBody>
        </p:sp>
      </p:grpSp>
      <p:sp>
        <p:nvSpPr>
          <p:cNvPr id="2" name="PoljeZBesedilom 1"/>
          <p:cNvSpPr txBox="1"/>
          <p:nvPr/>
        </p:nvSpPr>
        <p:spPr>
          <a:xfrm>
            <a:off x="1020679" y="837903"/>
            <a:ext cx="1219200" cy="369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izolatorje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PoljeZBesedilom 2"/>
          <p:cNvSpPr txBox="1"/>
          <p:nvPr/>
        </p:nvSpPr>
        <p:spPr>
          <a:xfrm>
            <a:off x="3657600" y="805934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prevodnike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4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80" grpId="0" autoUpdateAnimBg="0"/>
      <p:bldP spid="7181" grpId="0" autoUpdateAnimBg="0"/>
      <p:bldP spid="7182" grpId="0" autoUpdateAnimBg="0"/>
      <p:bldP spid="7183" grpId="0" autoUpdateAnimBg="0"/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124744"/>
            <a:ext cx="6203219" cy="5549365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525037" y="54868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NAELEKTRITEV Z </a:t>
            </a:r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INFLUENCO 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155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8532440" cy="4362091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467544" y="76470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NAELEKTRITEV Z DOTIKOM 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5004048" y="76470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NAELEKTRITEV Z </a:t>
            </a:r>
            <a:r>
              <a:rPr lang="sl-SI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INFLUENCO </a:t>
            </a:r>
            <a:endParaRPr lang="sl-SI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53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0" y="1737360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60648"/>
            <a:ext cx="8820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 smtClean="0">
                <a:solidFill>
                  <a:schemeClr val="accent6">
                    <a:lumMod val="75000"/>
                  </a:schemeClr>
                </a:solidFill>
              </a:rPr>
              <a:t>NAELEKTRITEV (ELEKTROSKOPA) Z INFLUENCO </a:t>
            </a:r>
          </a:p>
        </p:txBody>
      </p:sp>
    </p:spTree>
    <p:extLst>
      <p:ext uri="{BB962C8B-B14F-4D97-AF65-F5344CB8AC3E}">
        <p14:creationId xmlns:p14="http://schemas.microsoft.com/office/powerpoint/2010/main" val="201651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484784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60648"/>
            <a:ext cx="8820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 smtClean="0">
                <a:solidFill>
                  <a:schemeClr val="accent6">
                    <a:lumMod val="75000"/>
                  </a:schemeClr>
                </a:solidFill>
              </a:rPr>
              <a:t>NAELEKTRITEV (ELEKTROSKOPA) Z INFLUENCO </a:t>
            </a:r>
          </a:p>
        </p:txBody>
      </p:sp>
    </p:spTree>
    <p:extLst>
      <p:ext uri="{BB962C8B-B14F-4D97-AF65-F5344CB8AC3E}">
        <p14:creationId xmlns:p14="http://schemas.microsoft.com/office/powerpoint/2010/main" val="184894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4" y="1628800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60648"/>
            <a:ext cx="8820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800" b="1" dirty="0" smtClean="0">
                <a:solidFill>
                  <a:schemeClr val="accent6">
                    <a:lumMod val="75000"/>
                  </a:schemeClr>
                </a:solidFill>
              </a:rPr>
              <a:t>NAELEKTRITEV (ELEKTROSKOPA) Z INFLUENCO </a:t>
            </a:r>
          </a:p>
        </p:txBody>
      </p:sp>
    </p:spTree>
    <p:extLst>
      <p:ext uri="{BB962C8B-B14F-4D97-AF65-F5344CB8AC3E}">
        <p14:creationId xmlns:p14="http://schemas.microsoft.com/office/powerpoint/2010/main" val="262757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Oval 3"/>
          <p:cNvSpPr>
            <a:spLocks noChangeArrowheads="1"/>
          </p:cNvSpPr>
          <p:nvPr/>
        </p:nvSpPr>
        <p:spPr bwMode="auto">
          <a:xfrm>
            <a:off x="1905000" y="4343400"/>
            <a:ext cx="12192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1905000" y="2133600"/>
            <a:ext cx="12192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0" name="Oval 6"/>
          <p:cNvSpPr>
            <a:spLocks noChangeArrowheads="1"/>
          </p:cNvSpPr>
          <p:nvPr/>
        </p:nvSpPr>
        <p:spPr bwMode="auto">
          <a:xfrm>
            <a:off x="5867400" y="2209800"/>
            <a:ext cx="1219200" cy="10668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1" name="Oval 7"/>
          <p:cNvSpPr>
            <a:spLocks noChangeArrowheads="1"/>
          </p:cNvSpPr>
          <p:nvPr/>
        </p:nvSpPr>
        <p:spPr bwMode="auto">
          <a:xfrm>
            <a:off x="5867400" y="4343400"/>
            <a:ext cx="1219200" cy="1066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611560" y="228600"/>
            <a:ext cx="828092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sl-SI" sz="2800" dirty="0">
                <a:solidFill>
                  <a:srgbClr val="000000"/>
                </a:solidFill>
              </a:rPr>
              <a:t>Med naelektritvijo telo prejme ali odda </a:t>
            </a:r>
            <a:r>
              <a:rPr lang="sl-SI" sz="2800" b="1" dirty="0" smtClean="0">
                <a:solidFill>
                  <a:schemeClr val="accent6"/>
                </a:solidFill>
              </a:rPr>
              <a:t>elektrone</a:t>
            </a:r>
            <a:r>
              <a:rPr lang="sl-SI" sz="2800" dirty="0">
                <a:solidFill>
                  <a:srgbClr val="000000"/>
                </a:solidFill>
              </a:rPr>
              <a:t>,</a:t>
            </a:r>
            <a:r>
              <a:rPr lang="sl-SI" sz="2800" dirty="0" smtClean="0">
                <a:solidFill>
                  <a:srgbClr val="000000"/>
                </a:solidFill>
              </a:rPr>
              <a:t> zato p</a:t>
            </a:r>
            <a:r>
              <a:rPr lang="sl-SI" sz="28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oznamo </a:t>
            </a:r>
            <a:r>
              <a:rPr lang="sl-SI" sz="28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dve vrsti električnega naboja:</a:t>
            </a:r>
          </a:p>
          <a:p>
            <a:pPr algn="ctr"/>
            <a:r>
              <a:rPr lang="sl-SI" sz="2800" b="1" dirty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pozitivni</a:t>
            </a:r>
            <a:r>
              <a:rPr lang="sl-SI" sz="28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sl-SI" sz="2800" b="1" dirty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negativni</a:t>
            </a:r>
            <a:r>
              <a:rPr lang="sl-SI" sz="28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990600" y="1981200"/>
            <a:ext cx="304800" cy="3048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3886200" y="3962400"/>
            <a:ext cx="304800" cy="3048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1371600" y="2209800"/>
            <a:ext cx="685800" cy="38100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V="1">
            <a:off x="3200400" y="4191000"/>
            <a:ext cx="685800" cy="533400"/>
          </a:xfrm>
          <a:prstGeom prst="line">
            <a:avLst/>
          </a:prstGeom>
          <a:noFill/>
          <a:ln w="76200">
            <a:solidFill>
              <a:srgbClr val="99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6096000" y="4495800"/>
            <a:ext cx="762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4000" b="1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6096000" y="2209800"/>
            <a:ext cx="76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sz="3600" b="1">
                <a:solidFill>
                  <a:srgbClr val="000000"/>
                </a:solidFill>
              </a:rPr>
              <a:t>_</a:t>
            </a:r>
          </a:p>
        </p:txBody>
      </p:sp>
      <p:sp>
        <p:nvSpPr>
          <p:cNvPr id="31760" name="Oval 16"/>
          <p:cNvSpPr>
            <a:spLocks noChangeArrowheads="1"/>
          </p:cNvSpPr>
          <p:nvPr/>
        </p:nvSpPr>
        <p:spPr bwMode="auto">
          <a:xfrm>
            <a:off x="2057400" y="2438400"/>
            <a:ext cx="304800" cy="3048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61" name="Oval 17"/>
          <p:cNvSpPr>
            <a:spLocks noChangeArrowheads="1"/>
          </p:cNvSpPr>
          <p:nvPr/>
        </p:nvSpPr>
        <p:spPr bwMode="auto">
          <a:xfrm>
            <a:off x="2667000" y="4724400"/>
            <a:ext cx="304800" cy="304800"/>
          </a:xfrm>
          <a:prstGeom prst="ellipse">
            <a:avLst/>
          </a:prstGeom>
          <a:solidFill>
            <a:srgbClr val="0000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3581400" y="2667000"/>
            <a:ext cx="1676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>
            <a:off x="3657600" y="4953000"/>
            <a:ext cx="1676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400">
              <a:solidFill>
                <a:srgbClr val="000000"/>
              </a:solidFill>
            </a:endParaRPr>
          </a:p>
        </p:txBody>
      </p:sp>
      <p:graphicFrame>
        <p:nvGraphicFramePr>
          <p:cNvPr id="31765" name="Object 21"/>
          <p:cNvGraphicFramePr>
            <a:graphicFrameLocks noChangeAspect="1"/>
          </p:cNvGraphicFramePr>
          <p:nvPr/>
        </p:nvGraphicFramePr>
        <p:xfrm>
          <a:off x="6934200" y="3200400"/>
          <a:ext cx="16176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Enačba" r:id="rId3" imgW="419040" imgH="177480" progId="Equation.3">
                  <p:embed/>
                </p:oleObj>
              </mc:Choice>
              <mc:Fallback>
                <p:oleObj name="Enačba" r:id="rId3" imgW="4190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200400"/>
                        <a:ext cx="161766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6" name="Object 22"/>
          <p:cNvGraphicFramePr>
            <a:graphicFrameLocks noChangeAspect="1"/>
          </p:cNvGraphicFramePr>
          <p:nvPr/>
        </p:nvGraphicFramePr>
        <p:xfrm>
          <a:off x="6934200" y="5334000"/>
          <a:ext cx="1617663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Enačba" r:id="rId5" imgW="419040" imgH="177480" progId="Equation.3">
                  <p:embed/>
                </p:oleObj>
              </mc:Choice>
              <mc:Fallback>
                <p:oleObj name="Enačba" r:id="rId5" imgW="4190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5334000"/>
                        <a:ext cx="1617663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990600" y="167640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b="1">
                <a:solidFill>
                  <a:srgbClr val="000000"/>
                </a:solidFill>
              </a:rPr>
              <a:t>elektrone prejme</a:t>
            </a:r>
          </a:p>
        </p:txBody>
      </p:sp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1752600" y="396240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sl-SI" b="1">
                <a:solidFill>
                  <a:srgbClr val="000000"/>
                </a:solidFill>
              </a:rPr>
              <a:t>elektrone odda</a:t>
            </a:r>
          </a:p>
        </p:txBody>
      </p:sp>
    </p:spTree>
    <p:extLst>
      <p:ext uri="{BB962C8B-B14F-4D97-AF65-F5344CB8AC3E}">
        <p14:creationId xmlns:p14="http://schemas.microsoft.com/office/powerpoint/2010/main" val="281270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nimBg="1"/>
      <p:bldP spid="31749" grpId="0" animBg="1"/>
      <p:bldP spid="31750" grpId="0" animBg="1"/>
      <p:bldP spid="31751" grpId="0" animBg="1"/>
      <p:bldP spid="31752" grpId="0" autoUpdateAnimBg="0"/>
      <p:bldP spid="31753" grpId="0" animBg="1"/>
      <p:bldP spid="31754" grpId="0" animBg="1"/>
      <p:bldP spid="31756" grpId="0" animBg="1"/>
      <p:bldP spid="31757" grpId="0" animBg="1"/>
      <p:bldP spid="31758" grpId="0" autoUpdateAnimBg="0"/>
      <p:bldP spid="31759" grpId="0" autoUpdateAnimBg="0"/>
      <p:bldP spid="31760" grpId="0" animBg="1"/>
      <p:bldP spid="31761" grpId="0" animBg="1"/>
      <p:bldP spid="31762" grpId="0" animBg="1"/>
      <p:bldP spid="31763" grpId="0" animBg="1"/>
      <p:bldP spid="31770" grpId="0" autoUpdateAnimBg="0"/>
      <p:bldP spid="3177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691680"/>
            <a:ext cx="9107805" cy="512064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233613" y="404664"/>
            <a:ext cx="8712968" cy="792088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sl-SI" sz="3600" kern="0" dirty="0" smtClean="0"/>
              <a:t>NAELEKTRITVE BALONOV IN STRELA</a:t>
            </a:r>
            <a:endParaRPr lang="sl-SI" sz="3600" kern="0" dirty="0"/>
          </a:p>
        </p:txBody>
      </p:sp>
    </p:spTree>
    <p:extLst>
      <p:ext uri="{BB962C8B-B14F-4D97-AF65-F5344CB8AC3E}">
        <p14:creationId xmlns:p14="http://schemas.microsoft.com/office/powerpoint/2010/main" val="230846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268760"/>
            <a:ext cx="9107805" cy="512064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2195736" y="476672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dirty="0" smtClean="0"/>
              <a:t>FARADEJEVA KLETKA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81622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70167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Vaja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6"/>
          <p:cNvSpPr/>
          <p:nvPr/>
        </p:nvSpPr>
        <p:spPr>
          <a:xfrm>
            <a:off x="0" y="159466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 je električni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naboj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elektronov v enem atomu urana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Uran ima 92 protonov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6"/>
          <p:cNvSpPr/>
          <p:nvPr/>
        </p:nvSpPr>
        <p:spPr>
          <a:xfrm>
            <a:off x="323528" y="2872373"/>
            <a:ext cx="610242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 (U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92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92 ∙ (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 (U</a:t>
            </a:r>
            <a:r>
              <a:rPr lang="sl-SI" sz="25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92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= 92 ∙ (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1,60 ∙ 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-19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As)</a:t>
            </a:r>
          </a:p>
          <a:p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 (U</a:t>
            </a:r>
            <a:r>
              <a:rPr lang="sl-SI" sz="2500" baseline="-25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92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147,2 ∙10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-19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As ≐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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150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∙10</a:t>
            </a:r>
            <a:r>
              <a:rPr lang="sl-SI" sz="2500" baseline="30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-19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 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 descr="https://upload.wikimedia.org/wikipedia/commons/8/8f/Electron_shell_092_uranium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6261">
            <a:off x="6102804" y="2679793"/>
            <a:ext cx="4153786" cy="4542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93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5" y="1412776"/>
            <a:ext cx="9107805" cy="512064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611560" y="548680"/>
            <a:ext cx="7772400" cy="72008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sl-SI" sz="3600" kern="0" dirty="0" smtClean="0"/>
              <a:t>NAELEKTRITVE BALONOV</a:t>
            </a:r>
            <a:endParaRPr lang="sl-SI" sz="3600" kern="0" dirty="0"/>
          </a:p>
        </p:txBody>
      </p:sp>
    </p:spTree>
    <p:extLst>
      <p:ext uri="{BB962C8B-B14F-4D97-AF65-F5344CB8AC3E}">
        <p14:creationId xmlns:p14="http://schemas.microsoft.com/office/powerpoint/2010/main" val="376608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068960"/>
            <a:ext cx="4258818" cy="282378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467544" y="1484784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/>
              <a:t>V naravi lahko opazujemo pojave, ki se ne dajo razložiti z znanjem klasične mehanike. To so udari strel, sij kovinskih predmetov ob nevihti (Elijev ogenj), privlačne in odbojne sile med </a:t>
            </a:r>
            <a:r>
              <a:rPr lang="sl-SI" sz="2400" dirty="0" smtClean="0"/>
              <a:t>predmeti.</a:t>
            </a:r>
            <a:endParaRPr lang="sl-SI" sz="24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488" y="3068960"/>
            <a:ext cx="4191000" cy="2804160"/>
          </a:xfrm>
          <a:prstGeom prst="rect">
            <a:avLst/>
          </a:prstGeom>
        </p:spPr>
      </p:pic>
      <p:sp>
        <p:nvSpPr>
          <p:cNvPr id="5" name="Naslov 1"/>
          <p:cNvSpPr txBox="1">
            <a:spLocks/>
          </p:cNvSpPr>
          <p:nvPr/>
        </p:nvSpPr>
        <p:spPr>
          <a:xfrm>
            <a:off x="611560" y="548680"/>
            <a:ext cx="7772400" cy="72008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sl-SI" sz="3600" kern="0" dirty="0" smtClean="0"/>
              <a:t>NAELEKTRITVE V NARAVI</a:t>
            </a:r>
            <a:endParaRPr lang="sl-SI" sz="3600" kern="0" dirty="0"/>
          </a:p>
        </p:txBody>
      </p:sp>
    </p:spTree>
    <p:extLst>
      <p:ext uri="{BB962C8B-B14F-4D97-AF65-F5344CB8AC3E}">
        <p14:creationId xmlns:p14="http://schemas.microsoft.com/office/powerpoint/2010/main" val="157401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6141" y="116632"/>
            <a:ext cx="8571717" cy="1635968"/>
          </a:xfrm>
        </p:spPr>
        <p:txBody>
          <a:bodyPr/>
          <a:lstStyle/>
          <a:p>
            <a:r>
              <a:rPr lang="sl-SI" dirty="0" smtClean="0"/>
              <a:t>NAELEKTRITVE IN RAZELEKTRITVE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752600"/>
            <a:ext cx="7467600" cy="487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1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8800"/>
            <a:ext cx="9107805" cy="512064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286141" y="116632"/>
            <a:ext cx="8571717" cy="1635968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sl-SI" kern="0" smtClean="0"/>
              <a:t>NAELEKTRITVE IN RAZELEKTRITVE</a:t>
            </a:r>
            <a:endParaRPr lang="sl-SI" kern="0" dirty="0"/>
          </a:p>
        </p:txBody>
      </p:sp>
    </p:spTree>
    <p:extLst>
      <p:ext uri="{BB962C8B-B14F-4D97-AF65-F5344CB8AC3E}">
        <p14:creationId xmlns:p14="http://schemas.microsoft.com/office/powerpoint/2010/main" val="151684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NAELEKTRITVE</a:t>
            </a:r>
            <a:endParaRPr lang="sl-SI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4557" t="21467" r="36012" b="5900"/>
          <a:stretch/>
        </p:blipFill>
        <p:spPr bwMode="auto">
          <a:xfrm>
            <a:off x="1007769" y="1650532"/>
            <a:ext cx="3096344" cy="42168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957" y="1650532"/>
            <a:ext cx="4352243" cy="43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3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523256"/>
          </a:xfrm>
        </p:spPr>
        <p:txBody>
          <a:bodyPr/>
          <a:lstStyle/>
          <a:p>
            <a:r>
              <a:rPr lang="sl-SI" dirty="0"/>
              <a:t>RAZELEKTRITVE</a:t>
            </a:r>
            <a:br>
              <a:rPr lang="sl-SI" dirty="0"/>
            </a:br>
            <a:endParaRPr lang="sl-SI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32653" t="43312" r="34141" b="17314"/>
          <a:stretch/>
        </p:blipFill>
        <p:spPr bwMode="auto">
          <a:xfrm>
            <a:off x="4764439" y="1362100"/>
            <a:ext cx="4320481" cy="28803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" y="1343892"/>
            <a:ext cx="4577571" cy="266406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5" y="4007955"/>
            <a:ext cx="2797016" cy="2797016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166" y="4004160"/>
            <a:ext cx="1852094" cy="280459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260" y="4265973"/>
            <a:ext cx="2256560" cy="225656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56" y="4265973"/>
            <a:ext cx="1903864" cy="253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6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ivzeti načr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l-S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511</Words>
  <Application>Microsoft Office PowerPoint</Application>
  <PresentationFormat>Diaprojekcija na zaslonu (4:3)</PresentationFormat>
  <Paragraphs>100</Paragraphs>
  <Slides>31</Slides>
  <Notes>1</Notes>
  <HiddenSlides>0</HiddenSlides>
  <MMClips>0</MMClips>
  <ScaleCrop>false</ScaleCrop>
  <HeadingPairs>
    <vt:vector size="8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3</vt:i4>
      </vt:variant>
      <vt:variant>
        <vt:lpstr>Naslovi diapozitivov</vt:lpstr>
      </vt:variant>
      <vt:variant>
        <vt:i4>31</vt:i4>
      </vt:variant>
    </vt:vector>
  </HeadingPairs>
  <TitlesOfParts>
    <vt:vector size="41" baseType="lpstr">
      <vt:lpstr>Calibri</vt:lpstr>
      <vt:lpstr>Cambria</vt:lpstr>
      <vt:lpstr>Cambria Math</vt:lpstr>
      <vt:lpstr>Symbol</vt:lpstr>
      <vt:lpstr>Times New Roman</vt:lpstr>
      <vt:lpstr>Verdana</vt:lpstr>
      <vt:lpstr>Privzeti načrt</vt:lpstr>
      <vt:lpstr>Enačba</vt:lpstr>
      <vt:lpstr>Enaèba</vt:lpstr>
      <vt:lpstr>Dokument</vt:lpstr>
      <vt:lpstr>NAELEKTRITVE IN ELEKTRIČNI NABOJ</vt:lpstr>
      <vt:lpstr>PowerPointova predstavitev</vt:lpstr>
      <vt:lpstr>PowerPointova predstavitev</vt:lpstr>
      <vt:lpstr>PowerPointova predstavitev</vt:lpstr>
      <vt:lpstr>PowerPointova predstavitev</vt:lpstr>
      <vt:lpstr>NAELEKTRITVE IN RAZELEKTRITVE</vt:lpstr>
      <vt:lpstr>PowerPointova predstavitev</vt:lpstr>
      <vt:lpstr>NAELEKTRITVE</vt:lpstr>
      <vt:lpstr>RAZELEKTRITVE </vt:lpstr>
      <vt:lpstr>PowerPointova predstavitev</vt:lpstr>
      <vt:lpstr>PowerPointova predstavitev</vt:lpstr>
      <vt:lpstr>PowerPointova predstavitev</vt:lpstr>
      <vt:lpstr>POSKUSI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FizikP</dc:creator>
  <cp:lastModifiedBy>Angela</cp:lastModifiedBy>
  <cp:revision>75</cp:revision>
  <dcterms:created xsi:type="dcterms:W3CDTF">2012-05-08T13:34:06Z</dcterms:created>
  <dcterms:modified xsi:type="dcterms:W3CDTF">2020-09-03T07:17:50Z</dcterms:modified>
</cp:coreProperties>
</file>