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07" r:id="rId3"/>
    <p:sldId id="408" r:id="rId4"/>
    <p:sldId id="409" r:id="rId5"/>
    <p:sldId id="410" r:id="rId6"/>
    <p:sldId id="411" r:id="rId7"/>
    <p:sldId id="41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51C643-DB87-4DA9-B63C-F2F85899B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C516D76-5377-4CF4-935D-26EAE18F9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613A177-C870-4704-9861-EF589360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D9DE75-FFCD-4C12-A101-1B1ADBCB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C1B2EF-7F8E-4A05-A5F3-489BC7A8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305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BDCDD3-4A6A-493B-9495-6C86C7947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F632552-8186-41DA-B3F4-4E060DAED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1AD9A-DE79-400C-AC37-24D85980D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E509560-181C-4721-90C7-5E4730F1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A944C35-9517-49D7-B16C-AC09A4876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935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3BA5C6F-F1DB-4FFA-A4D3-6E73C0671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4A3A4E6-C8B5-49DB-96E1-DFB47BB07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EB20C43-3C7A-4D43-BBD0-27CE0E1F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3DE56B2-6345-4CA8-8772-00F0CEC7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D0FAF3-31F5-4993-ABCD-CAA7347D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4063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FE82125-9A50-4ED5-B780-8B55F734C5D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984D802-626F-4730-AA56-B8FF0814861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1A25AC19-4C89-4EF1-BD51-A9FBD4B32C4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3E203554-5A7E-42B5-8A44-AE71707FE1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B3B225D0-430F-4EFA-871E-1254B795FC6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2714AB3E-8FF6-4627-B1F4-A8C492A3147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17526240-2047-4332-9057-51AEE9D9671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B280300D-2A77-4EA8-B900-402C35005D3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5DAD53C8-B2F2-4B4C-9414-F5BC9084D86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2BE629FC-82DB-44D2-ACB2-5EA3CD257F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CD0F4A83-C21B-4BE1-BC8B-CF07A2F182E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D3E687D9-D1E3-4532-A810-F4D36289320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60B54995-56ED-40C4-AB06-20B2365F1F1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5D3F6F54-3E75-4064-AB69-7A87A0CEE0F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F034C90A-4DC1-42FC-A009-77C9058460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58537-87F5-434B-B01B-C197EABBF3F5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CE2A7C5D-5427-45A0-B1B8-3A80995C82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74316C09-344E-431E-91D2-2A076C683B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08B3C-B893-4520-8AF1-CF77C3B4F48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93369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1EC6D4A-240C-4F27-B659-9875084D9E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F5091FF-0A9F-4DA8-A097-7CA63D756D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EA525E-A183-4755-A914-F422B1D45AC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5DC35C7-5CA8-44DE-A534-AA0976D5E35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09E7-4F81-41A9-A0D9-EBEB5629B572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5757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06EB44C-B6CE-4D2E-B2BF-98A9BFB14C0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FF82582-1168-4E70-AD35-B776025A937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945AAB-F8C8-474D-95FE-E03B2F73CD5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6887B54-B94D-418E-BCF7-1D95975A3A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2350-FD9E-4415-9B72-BE8857457CAB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5674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DC4A669-1043-4022-AD1A-A3D10BC330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121C6A4-8855-4B7D-AE90-221E506EB18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42473F-8C98-45A0-9C4A-74252BF0E2F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B185E6C-3CDF-43A6-BF56-796648A34BD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C7334-F9ED-42D4-8CC6-D166B72E310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7668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D6ABCA0-7EA9-4BB3-AAD9-E03C3E9AA3C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D69B9DE-AEDE-4282-AA55-2EEEB1E818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4C4553-DF9A-4A61-92C2-3DB3F3A1FC2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CBFDCDBD-75B9-464E-ACE1-F037571BD17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88602-2912-4200-942B-37BA1BEF3174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6917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46B774-635C-4515-894B-C6EED13E628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C4024A-6132-401D-A5AB-ACCD9796A2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D8E256-E715-4EC7-BC38-CB72958C377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0EB5BD5-0DE7-45D1-8AA5-3AF46F7EE4F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06517-6CDF-4CBB-8C6A-D8629C0D71A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20859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7830347-0922-497B-BFE8-2756E892E5B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5A92658-DDF0-4D79-AC92-F9DDFA2406D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ECB189-4F80-4982-99FE-F27D4A2447A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759DE76D-7224-4DA7-B3F6-2DF89440CFF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87372-6E41-460D-B09B-BDE3D0AF3D20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7519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C95B04C-E1B5-4B96-A856-6C952C1410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D92D242-4267-45A2-87EE-F00665F24B8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D9CF79-9C08-46A1-9EC6-03E266D4010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73BD189-D247-43E0-93FE-B7CF8B8119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42ACC-8008-4596-84E3-1306CC345123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3772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C1468D-2CE2-419A-BFC1-21839BE6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83BBCE-A192-4A55-8AF2-AA9C4A159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CF9D973-AC7E-4240-8368-5AB0D0374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736D102-1FFA-4FDB-872F-F8C9CE00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0B7E39C-9BDE-4657-951B-D509E93E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975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68D8131-6500-44CD-AE7A-63A86485AC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5C22BB7-07C2-4054-9525-0D9B3C6DF29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D60363-6086-454A-87E7-829BD90E3C7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0907296-CAD7-42C6-9A56-FCC1EF52A36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A2DDA-C694-4799-81FC-B3068B6FDC0D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2923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23F1544-399D-4896-8A8B-864C723BD9A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4EFCBB2-557D-4FF5-963F-7857D0ADAD6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63E79-8F3F-4699-8D8E-ABA1DE1285C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6D78CE3-3424-4A64-AE73-90EEAB0FA4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8FCE3-030C-4806-9F3C-A1A1952EE31B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28513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0BBEF19-79FF-424F-A684-257F427B00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7774617-B923-42FD-BEDE-FF3A4428555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92EED7-42F9-4860-B00C-9C051C0C2B9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E457DAC1-C71A-4BB1-9F00-FE59A9B5938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9EDA0-CC07-4571-848F-6379EEBFECED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60050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655B967-FA34-4860-AD3D-02618672EC5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E9FC861-8A48-45C5-8809-D4DB9EC2DB6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CEE1E-BD65-4C22-95C7-312F909A66E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78A37D0-15EC-4400-81CE-BBE9BCF524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FE256-DCB4-4EBB-9A8F-2D7560EC7ABB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5358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25E5FD0-A0AD-4ED1-B54B-333D124546F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E5B11A1-1F0C-40B9-AC5A-7D5D0118BEC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75979F-0539-4B8B-B44E-7018958E5A5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443847C-D492-4E6C-900C-B5347EFDC7F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E5F58-3EB1-4BD6-810B-193EDCB8C8F4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72227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DB8F974-C31A-4076-98C3-D7406511DE6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EE85913-1762-4F1B-8CCF-DFDBD7EDCC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B1EEAC-1083-4295-82EE-D14D5ED8845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2B418EC3-0317-4ACF-8FEC-81C8A707E1C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5F19F-0DF7-4E4A-B710-9186B215D326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2429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BE4359-092D-4100-906A-CBE839FD296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BA41041-5405-4DA3-8C3B-12319F7D8A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BF90F-E7E3-4013-9DC0-396A0ACFF26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D60CCF17-33DD-4A83-8AFB-2BA7A0909B1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893C9-8959-417D-9FC8-52654116BE9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850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F3EAC3-FFDA-49C1-80A6-4B95231C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255197A-DB1A-4575-A0C3-DAB88CF3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53A595A-5305-4D0E-808E-F734A2701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EA9553-7B60-4579-A01F-FFFFDFC4A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DDB588-3BE0-4DE7-AB55-79A59DAF9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56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6C22A8-8BCE-4BA8-8C16-E8FBDA854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66FDAE-46E9-4294-BCCC-33560E5E6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13C145F-3646-414B-B981-0A5E80712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AFCF1F9-A9B5-49BB-AE4B-7BC22509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EDD4170-7212-4844-B2B5-D314CFF30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8099B33-6183-48E7-AC4D-B2B41E12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952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77CED8-4C06-420A-A640-51A2A118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1047E49-832C-44A3-BD7F-D162002B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99393DC-81B6-4DC9-A22F-B0EC0781B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D094A0C-8918-4106-8A01-59540990B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08F01D5-FD46-47C0-826F-49E30B84E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31C94FF-D8F6-4766-A17A-C3E03DBB0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DABB3278-36CE-4C7D-B074-FB7ADFFA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81014BA-4443-48D1-A40F-6D52B32D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000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747A79-FDD0-431F-8B5C-8BA95FC9D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05EA31C-28E7-4832-BA01-D4B395A3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690E906-147F-4049-95B0-BF39617B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01D8AB-149A-4937-8B7A-684B7D6D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21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35AD25B-A245-4D7D-935E-10D9CBA5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D19E37B-3128-4E1D-963B-85129079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BF04857-715F-4E35-95E0-F30F9C50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49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1FEFE1-9ED0-4813-87AC-BBEF58733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D20188-ED71-474C-A592-9CE6F9C5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11A2E9A-80CA-4920-BE52-AC5A24675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A9DB504-70CB-4548-AA58-66CB987C1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BBECBE2-32E2-418E-815A-7E3C11500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F5D72B8-44F6-4DF6-9579-98927132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282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AE30FE-7DCF-4D0D-BEB9-E2D53930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E26C9EB-959C-435A-B265-C8C8005EF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E0637FF-11C0-4B38-A70D-6A8B11073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1EFF00-ED58-4F2A-A27A-3DFD6B5A9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1B1399F-7E80-4D7E-BBC1-1B2015AE8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D9B3808-CA87-4AB6-8662-C4FA19895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558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DCB1AE5-800D-4F74-9151-38198718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DFBA724-8772-4606-B656-F0CB9066B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1EC4EA-FF26-4D60-845C-098707D76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118AD2-046D-4883-953F-55565038D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A4D3EA0-6737-4766-93B0-0563A497A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633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C47DD4B-4C90-42DC-AE7E-DF60A011FE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D3FEF3E-E58E-4FB0-86AC-08FB1D55CD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532B2665-44F5-4C2B-8DC2-E014DB017622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AF1AC175-BD2D-491F-A6AA-2E01B3967A5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DE73D080-486C-4257-88AD-199006F29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7C92F450-DAC6-4D7F-A88E-25112D5F2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3E80986B-3734-418C-A1E9-E2D4400F6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0278E68B-AE7C-40D8-81FA-A53F76363F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130B010D-6853-4B55-942F-DB8941994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0D9888AD-59E7-47DA-8C28-AD610706B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A76F760-F14E-43B4-9024-477258814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6E3924F-5C4D-4ACD-81B6-B4E72F615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7295C292-C6EF-4283-AE13-6AE62C2BB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69E6017F-29F0-4431-8E91-F31FA0FAFA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AC58262-52C1-487F-BE60-9CF22E486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1A13E836-88C4-43C6-8A55-47FF0C78E5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196F296-7218-4FEB-BFDA-91647ED53C7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05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jpeg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image" Target="../media/image8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7.wmf"/><Relationship Id="rId3" Type="http://schemas.openxmlformats.org/officeDocument/2006/relationships/image" Target="../media/image19.jpeg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3">
            <a:extLst>
              <a:ext uri="{FF2B5EF4-FFF2-40B4-BE49-F238E27FC236}">
                <a16:creationId xmlns:a16="http://schemas.microsoft.com/office/drawing/2014/main" id="{C2004621-329E-4036-9CD5-87D0F966DF6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ACE38C0-39B6-4367-BA1D-308BA31464E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1795" name="Ograda številke diapozitiva 2">
            <a:extLst>
              <a:ext uri="{FF2B5EF4-FFF2-40B4-BE49-F238E27FC236}">
                <a16:creationId xmlns:a16="http://schemas.microsoft.com/office/drawing/2014/main" id="{904DF383-B854-4C30-A862-ED566BFC492B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17927ED-0C10-4E64-B225-76F31E8DF07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1796" name="Rectangle 5">
            <a:extLst>
              <a:ext uri="{FF2B5EF4-FFF2-40B4-BE49-F238E27FC236}">
                <a16:creationId xmlns:a16="http://schemas.microsoft.com/office/drawing/2014/main" id="{DC767972-8163-4F4D-B0F8-4B69E2BE5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3"/>
            <a:ext cx="679767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7 TERMODINAMIČNE PREOBRAZBE IN PROCESI</a:t>
            </a:r>
          </a:p>
        </p:txBody>
      </p:sp>
      <p:sp>
        <p:nvSpPr>
          <p:cNvPr id="161797" name="Rectangle 6">
            <a:extLst>
              <a:ext uri="{FF2B5EF4-FFF2-40B4-BE49-F238E27FC236}">
                <a16:creationId xmlns:a16="http://schemas.microsoft.com/office/drawing/2014/main" id="{9FDF21D5-D1CC-4717-A9FC-DB8953306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835026"/>
            <a:ext cx="5403850" cy="43021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IZOHORNA PREOBRAZBA</a:t>
            </a:r>
            <a:r>
              <a:rPr lang="sl-SI" altLang="sl-SI" sz="2200">
                <a:solidFill>
                  <a:srgbClr val="00007D"/>
                </a:solidFill>
              </a:rPr>
              <a:t>    V = konst.</a:t>
            </a:r>
          </a:p>
        </p:txBody>
      </p:sp>
      <p:grpSp>
        <p:nvGrpSpPr>
          <p:cNvPr id="161798" name="Group 8">
            <a:extLst>
              <a:ext uri="{FF2B5EF4-FFF2-40B4-BE49-F238E27FC236}">
                <a16:creationId xmlns:a16="http://schemas.microsoft.com/office/drawing/2014/main" id="{12A82F24-4842-48B5-A8E2-2738A7A76FC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4" y="1412875"/>
            <a:ext cx="2840037" cy="2057400"/>
            <a:chOff x="2273" y="5775"/>
            <a:chExt cx="3578" cy="2592"/>
          </a:xfrm>
        </p:grpSpPr>
        <p:sp>
          <p:nvSpPr>
            <p:cNvPr id="161821" name="AutoShape 9">
              <a:extLst>
                <a:ext uri="{FF2B5EF4-FFF2-40B4-BE49-F238E27FC236}">
                  <a16:creationId xmlns:a16="http://schemas.microsoft.com/office/drawing/2014/main" id="{914F50C4-600C-4A72-AF1A-3CD28DAF82A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73" y="5775"/>
              <a:ext cx="3578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2" name="Text Box 10">
              <a:extLst>
                <a:ext uri="{FF2B5EF4-FFF2-40B4-BE49-F238E27FC236}">
                  <a16:creationId xmlns:a16="http://schemas.microsoft.com/office/drawing/2014/main" id="{662D7C02-B889-4AD5-BEA8-E428C73BE7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1" y="6351"/>
              <a:ext cx="4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3" name="Text Box 11">
              <a:extLst>
                <a:ext uri="{FF2B5EF4-FFF2-40B4-BE49-F238E27FC236}">
                  <a16:creationId xmlns:a16="http://schemas.microsoft.com/office/drawing/2014/main" id="{12ECB903-7F6F-4C3D-9A21-3BE2874456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1" y="7215"/>
              <a:ext cx="4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4" name="Text Box 12">
              <a:extLst>
                <a:ext uri="{FF2B5EF4-FFF2-40B4-BE49-F238E27FC236}">
                  <a16:creationId xmlns:a16="http://schemas.microsoft.com/office/drawing/2014/main" id="{41CAE133-CB9D-41FE-803F-E4DD8C5CA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1" y="7359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5" name="Text Box 13">
              <a:extLst>
                <a:ext uri="{FF2B5EF4-FFF2-40B4-BE49-F238E27FC236}">
                  <a16:creationId xmlns:a16="http://schemas.microsoft.com/office/drawing/2014/main" id="{3856D0D1-B5D3-428F-9F20-1B85234654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1" y="6351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6" name="Line 14">
              <a:extLst>
                <a:ext uri="{FF2B5EF4-FFF2-40B4-BE49-F238E27FC236}">
                  <a16:creationId xmlns:a16="http://schemas.microsoft.com/office/drawing/2014/main" id="{D9F3CD92-CC40-49B8-8502-5823ABB960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11" y="6063"/>
              <a:ext cx="1" cy="1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27" name="Line 15">
              <a:extLst>
                <a:ext uri="{FF2B5EF4-FFF2-40B4-BE49-F238E27FC236}">
                  <a16:creationId xmlns:a16="http://schemas.microsoft.com/office/drawing/2014/main" id="{68E04373-21F2-4692-A493-3C5D1CF0D4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1" y="7935"/>
              <a:ext cx="2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28" name="Rectangle 16">
              <a:extLst>
                <a:ext uri="{FF2B5EF4-FFF2-40B4-BE49-F238E27FC236}">
                  <a16:creationId xmlns:a16="http://schemas.microsoft.com/office/drawing/2014/main" id="{7977EF84-B74E-48E2-B57A-76F62F495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1" y="6495"/>
              <a:ext cx="1040" cy="100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29" name="Text Box 17">
              <a:extLst>
                <a:ext uri="{FF2B5EF4-FFF2-40B4-BE49-F238E27FC236}">
                  <a16:creationId xmlns:a16="http://schemas.microsoft.com/office/drawing/2014/main" id="{0AF0DB3E-A291-41BB-894D-3343058A5B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1" y="6639"/>
              <a:ext cx="560" cy="576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0" name="Text Box 18">
              <a:extLst>
                <a:ext uri="{FF2B5EF4-FFF2-40B4-BE49-F238E27FC236}">
                  <a16:creationId xmlns:a16="http://schemas.microsoft.com/office/drawing/2014/main" id="{7A37B462-AC3A-49F4-87F5-EE4F10968F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1" y="5775"/>
              <a:ext cx="8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 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1" name="Text Box 19">
              <a:extLst>
                <a:ext uri="{FF2B5EF4-FFF2-40B4-BE49-F238E27FC236}">
                  <a16:creationId xmlns:a16="http://schemas.microsoft.com/office/drawing/2014/main" id="{A4DD315B-956D-42EA-A290-D0463815F8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1" y="7791"/>
              <a:ext cx="8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2" name="Line 20">
              <a:extLst>
                <a:ext uri="{FF2B5EF4-FFF2-40B4-BE49-F238E27FC236}">
                  <a16:creationId xmlns:a16="http://schemas.microsoft.com/office/drawing/2014/main" id="{077720F4-AF57-4059-A274-DDB7C0FC1F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1" y="6495"/>
              <a:ext cx="1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33" name="Arc 21">
              <a:extLst>
                <a:ext uri="{FF2B5EF4-FFF2-40B4-BE49-F238E27FC236}">
                  <a16:creationId xmlns:a16="http://schemas.microsoft.com/office/drawing/2014/main" id="{0F80B9F6-BC14-4970-8E34-8832D88867B8}"/>
                </a:ext>
              </a:extLst>
            </p:cNvPr>
            <p:cNvSpPr>
              <a:spLocks/>
            </p:cNvSpPr>
            <p:nvPr/>
          </p:nvSpPr>
          <p:spPr bwMode="auto">
            <a:xfrm rot="-10066284">
              <a:off x="3718" y="6210"/>
              <a:ext cx="532" cy="432"/>
            </a:xfrm>
            <a:custGeom>
              <a:avLst/>
              <a:gdLst>
                <a:gd name="T0" fmla="*/ 0 w 20484"/>
                <a:gd name="T1" fmla="*/ 0 h 21599"/>
                <a:gd name="T2" fmla="*/ 0 w 20484"/>
                <a:gd name="T3" fmla="*/ 0 h 21599"/>
                <a:gd name="T4" fmla="*/ 0 w 20484"/>
                <a:gd name="T5" fmla="*/ 0 h 21599"/>
                <a:gd name="T6" fmla="*/ 0 60000 65536"/>
                <a:gd name="T7" fmla="*/ 0 60000 65536"/>
                <a:gd name="T8" fmla="*/ 0 60000 65536"/>
                <a:gd name="T9" fmla="*/ 0 w 20484"/>
                <a:gd name="T10" fmla="*/ 0 h 21599"/>
                <a:gd name="T11" fmla="*/ 20484 w 20484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84" h="21599" fill="none" extrusionOk="0">
                  <a:moveTo>
                    <a:pt x="239" y="0"/>
                  </a:moveTo>
                  <a:cubicBezTo>
                    <a:pt x="9439" y="102"/>
                    <a:pt x="17565" y="6020"/>
                    <a:pt x="20484" y="14745"/>
                  </a:cubicBezTo>
                </a:path>
                <a:path w="20484" h="21599" stroke="0" extrusionOk="0">
                  <a:moveTo>
                    <a:pt x="239" y="0"/>
                  </a:moveTo>
                  <a:cubicBezTo>
                    <a:pt x="9439" y="102"/>
                    <a:pt x="17565" y="6020"/>
                    <a:pt x="20484" y="14745"/>
                  </a:cubicBezTo>
                  <a:lnTo>
                    <a:pt x="0" y="21599"/>
                  </a:lnTo>
                  <a:lnTo>
                    <a:pt x="23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34" name="Arc 22">
              <a:extLst>
                <a:ext uri="{FF2B5EF4-FFF2-40B4-BE49-F238E27FC236}">
                  <a16:creationId xmlns:a16="http://schemas.microsoft.com/office/drawing/2014/main" id="{C22B71CC-9624-4739-8894-63BAB7EE6381}"/>
                </a:ext>
              </a:extLst>
            </p:cNvPr>
            <p:cNvSpPr>
              <a:spLocks/>
            </p:cNvSpPr>
            <p:nvPr/>
          </p:nvSpPr>
          <p:spPr bwMode="auto">
            <a:xfrm rot="1134001" flipH="1" flipV="1">
              <a:off x="3667" y="7226"/>
              <a:ext cx="450" cy="292"/>
            </a:xfrm>
            <a:custGeom>
              <a:avLst/>
              <a:gdLst>
                <a:gd name="T0" fmla="*/ 0 w 20217"/>
                <a:gd name="T1" fmla="*/ 0 h 21600"/>
                <a:gd name="T2" fmla="*/ 0 w 20217"/>
                <a:gd name="T3" fmla="*/ 0 h 21600"/>
                <a:gd name="T4" fmla="*/ 0 w 20217"/>
                <a:gd name="T5" fmla="*/ 0 h 21600"/>
                <a:gd name="T6" fmla="*/ 0 60000 65536"/>
                <a:gd name="T7" fmla="*/ 0 60000 65536"/>
                <a:gd name="T8" fmla="*/ 0 60000 65536"/>
                <a:gd name="T9" fmla="*/ 0 w 20217"/>
                <a:gd name="T10" fmla="*/ 0 h 21600"/>
                <a:gd name="T11" fmla="*/ 20217 w 20217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217" h="21600" fill="none" extrusionOk="0">
                  <a:moveTo>
                    <a:pt x="-1" y="33"/>
                  </a:moveTo>
                  <a:cubicBezTo>
                    <a:pt x="403" y="11"/>
                    <a:pt x="807" y="-1"/>
                    <a:pt x="1211" y="0"/>
                  </a:cubicBezTo>
                  <a:cubicBezTo>
                    <a:pt x="9147" y="0"/>
                    <a:pt x="16445" y="4352"/>
                    <a:pt x="20216" y="11336"/>
                  </a:cubicBezTo>
                </a:path>
                <a:path w="20217" h="21600" stroke="0" extrusionOk="0">
                  <a:moveTo>
                    <a:pt x="-1" y="33"/>
                  </a:moveTo>
                  <a:cubicBezTo>
                    <a:pt x="403" y="11"/>
                    <a:pt x="807" y="-1"/>
                    <a:pt x="1211" y="0"/>
                  </a:cubicBezTo>
                  <a:cubicBezTo>
                    <a:pt x="9147" y="0"/>
                    <a:pt x="16445" y="4352"/>
                    <a:pt x="20216" y="11336"/>
                  </a:cubicBezTo>
                  <a:lnTo>
                    <a:pt x="1211" y="21600"/>
                  </a:lnTo>
                  <a:lnTo>
                    <a:pt x="-1" y="33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35" name="Line 23">
              <a:extLst>
                <a:ext uri="{FF2B5EF4-FFF2-40B4-BE49-F238E27FC236}">
                  <a16:creationId xmlns:a16="http://schemas.microsoft.com/office/drawing/2014/main" id="{E06496C4-14BA-4FB5-887D-E1165DEDB2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91" y="7071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836" name="Text Box 24">
              <a:extLst>
                <a:ext uri="{FF2B5EF4-FFF2-40B4-BE49-F238E27FC236}">
                  <a16:creationId xmlns:a16="http://schemas.microsoft.com/office/drawing/2014/main" id="{D9B6B1A2-E3AF-497E-999F-E3FC3ACDF1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1" y="6783"/>
              <a:ext cx="7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7" name="Text Box 25">
              <a:extLst>
                <a:ext uri="{FF2B5EF4-FFF2-40B4-BE49-F238E27FC236}">
                  <a16:creationId xmlns:a16="http://schemas.microsoft.com/office/drawing/2014/main" id="{55C998A3-1962-45DE-838B-80C721E89F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1" y="7503"/>
              <a:ext cx="12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1838" name="Text Box 26">
              <a:extLst>
                <a:ext uri="{FF2B5EF4-FFF2-40B4-BE49-F238E27FC236}">
                  <a16:creationId xmlns:a16="http://schemas.microsoft.com/office/drawing/2014/main" id="{9F8841A4-7A9C-45E3-9D37-D99A072EE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1" y="6495"/>
              <a:ext cx="12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161799" name="Rectangle 28">
            <a:extLst>
              <a:ext uri="{FF2B5EF4-FFF2-40B4-BE49-F238E27FC236}">
                <a16:creationId xmlns:a16="http://schemas.microsoft.com/office/drawing/2014/main" id="{51F03613-21CE-4484-98A1-141462E3E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2349500"/>
            <a:ext cx="57245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Absolutnega dela pri izohorni preobrazbi ni.</a:t>
            </a:r>
          </a:p>
        </p:txBody>
      </p:sp>
      <p:graphicFrame>
        <p:nvGraphicFramePr>
          <p:cNvPr id="161800" name="Object 27">
            <a:extLst>
              <a:ext uri="{FF2B5EF4-FFF2-40B4-BE49-F238E27FC236}">
                <a16:creationId xmlns:a16="http://schemas.microsoft.com/office/drawing/2014/main" id="{1F56E020-1082-41D3-A62B-42FDF50337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9375" y="1412875"/>
          <a:ext cx="15128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načba" r:id="rId3" imgW="571252" imgH="444307" progId="Equation.3">
                  <p:embed/>
                </p:oleObj>
              </mc:Choice>
              <mc:Fallback>
                <p:oleObj name="Enačba" r:id="rId3" imgW="571252" imgH="444307" progId="Equation.3">
                  <p:embed/>
                  <p:pic>
                    <p:nvPicPr>
                      <p:cNvPr id="161800" name="Object 27">
                        <a:extLst>
                          <a:ext uri="{FF2B5EF4-FFF2-40B4-BE49-F238E27FC236}">
                            <a16:creationId xmlns:a16="http://schemas.microsoft.com/office/drawing/2014/main" id="{1F56E020-1082-41D3-A62B-42FDF50337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1412875"/>
                        <a:ext cx="1512888" cy="8636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01" name="Rectangle 29">
            <a:extLst>
              <a:ext uri="{FF2B5EF4-FFF2-40B4-BE49-F238E27FC236}">
                <a16:creationId xmlns:a16="http://schemas.microsoft.com/office/drawing/2014/main" id="{DA4B93EE-024F-4909-AC8F-BFA1B10E4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3284539"/>
            <a:ext cx="24495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Delovni diagram izohorne preobrazbe</a:t>
            </a:r>
          </a:p>
        </p:txBody>
      </p:sp>
      <p:sp>
        <p:nvSpPr>
          <p:cNvPr id="161802" name="Rectangle 30">
            <a:extLst>
              <a:ext uri="{FF2B5EF4-FFF2-40B4-BE49-F238E27FC236}">
                <a16:creationId xmlns:a16="http://schemas.microsoft.com/office/drawing/2014/main" id="{8C7C4781-BC24-40DA-89C7-AF31E98A0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6" y="1773239"/>
            <a:ext cx="24225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603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603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603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03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Amontonov zakon</a:t>
            </a:r>
          </a:p>
        </p:txBody>
      </p:sp>
      <p:sp>
        <p:nvSpPr>
          <p:cNvPr id="161803" name="Rectangle 31">
            <a:extLst>
              <a:ext uri="{FF2B5EF4-FFF2-40B4-BE49-F238E27FC236}">
                <a16:creationId xmlns:a16="http://schemas.microsoft.com/office/drawing/2014/main" id="{21024EC6-32BC-4FE5-80A9-545592663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781300"/>
            <a:ext cx="1212850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0 </a:t>
            </a:r>
          </a:p>
        </p:txBody>
      </p:sp>
      <p:pic>
        <p:nvPicPr>
          <p:cNvPr id="161804" name="Picture 32">
            <a:extLst>
              <a:ext uri="{FF2B5EF4-FFF2-40B4-BE49-F238E27FC236}">
                <a16:creationId xmlns:a16="http://schemas.microsoft.com/office/drawing/2014/main" id="{7AA2F7F7-CCAE-41EB-BBD6-8F4EB210D5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3644901"/>
            <a:ext cx="17335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1805" name="Rectangle 33">
            <a:extLst>
              <a:ext uri="{FF2B5EF4-FFF2-40B4-BE49-F238E27FC236}">
                <a16:creationId xmlns:a16="http://schemas.microsoft.com/office/drawing/2014/main" id="{0818992E-8B72-48AB-B17C-6EB674317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5661025"/>
            <a:ext cx="257175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Toplotni diagram izohorne preobrazbe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1806" name="Rectangle 34">
            <a:extLst>
              <a:ext uri="{FF2B5EF4-FFF2-40B4-BE49-F238E27FC236}">
                <a16:creationId xmlns:a16="http://schemas.microsoft.com/office/drawing/2014/main" id="{C821B964-7EF8-463C-8764-070168986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3429000"/>
            <a:ext cx="5286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1807" name="Rectangle 35">
            <a:extLst>
              <a:ext uri="{FF2B5EF4-FFF2-40B4-BE49-F238E27FC236}">
                <a16:creationId xmlns:a16="http://schemas.microsoft.com/office/drawing/2014/main" id="{01B4E4D4-E252-4466-903F-AA9AC583E5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4" y="5516564"/>
            <a:ext cx="5556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 </a:t>
            </a:r>
            <a:r>
              <a:rPr lang="sl-SI" altLang="sl-SI" sz="1000">
                <a:solidFill>
                  <a:srgbClr val="000000"/>
                </a:solidFill>
              </a:rPr>
              <a:t>[J/K]</a:t>
            </a:r>
          </a:p>
        </p:txBody>
      </p:sp>
      <p:sp>
        <p:nvSpPr>
          <p:cNvPr id="161808" name="Rectangle 36">
            <a:extLst>
              <a:ext uri="{FF2B5EF4-FFF2-40B4-BE49-F238E27FC236}">
                <a16:creationId xmlns:a16="http://schemas.microsoft.com/office/drawing/2014/main" id="{866CD9F5-37E4-40B8-B007-1ABA1E3CD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4" y="5445125"/>
            <a:ext cx="3952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17143" name="Group 55">
            <a:extLst>
              <a:ext uri="{FF2B5EF4-FFF2-40B4-BE49-F238E27FC236}">
                <a16:creationId xmlns:a16="http://schemas.microsoft.com/office/drawing/2014/main" id="{C49DDAB4-5778-4D47-A333-71D681EDEE43}"/>
              </a:ext>
            </a:extLst>
          </p:cNvPr>
          <p:cNvGraphicFramePr>
            <a:graphicFrameLocks noGrp="1"/>
          </p:cNvGraphicFramePr>
          <p:nvPr/>
        </p:nvGraphicFramePr>
        <p:xfrm>
          <a:off x="2351089" y="5589589"/>
          <a:ext cx="504825" cy="250825"/>
        </p:xfrm>
        <a:graphic>
          <a:graphicData uri="http://schemas.openxmlformats.org/drawingml/2006/table">
            <a:tbl>
              <a:tblPr/>
              <a:tblGrid>
                <a:gridCol w="50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1811" name="Rectangle 50">
            <a:extLst>
              <a:ext uri="{FF2B5EF4-FFF2-40B4-BE49-F238E27FC236}">
                <a16:creationId xmlns:a16="http://schemas.microsoft.com/office/drawing/2014/main" id="{372F4E04-86AB-481A-9B06-41CB8B927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5084764"/>
            <a:ext cx="3111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1812" name="Rectangle 51">
            <a:extLst>
              <a:ext uri="{FF2B5EF4-FFF2-40B4-BE49-F238E27FC236}">
                <a16:creationId xmlns:a16="http://schemas.microsoft.com/office/drawing/2014/main" id="{85CBF85E-0DB5-4997-94DF-8CAC1CB21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4" y="3789364"/>
            <a:ext cx="38893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1813" name="Rectangle 52">
            <a:extLst>
              <a:ext uri="{FF2B5EF4-FFF2-40B4-BE49-F238E27FC236}">
                <a16:creationId xmlns:a16="http://schemas.microsoft.com/office/drawing/2014/main" id="{71F5F299-3C1D-4C9F-B850-A2D6BDAEF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9" y="4149725"/>
            <a:ext cx="4200525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= m . c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. </a:t>
            </a:r>
            <a:r>
              <a:rPr lang="sl-SI" altLang="sl-SI" sz="2200">
                <a:solidFill>
                  <a:srgbClr val="000000"/>
                </a:solidFill>
              </a:rPr>
              <a:t>(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–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) = </a:t>
            </a: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– </a:t>
            </a:r>
            <a:r>
              <a:rPr lang="sl-SI" altLang="sl-SI" sz="2200" i="1">
                <a:solidFill>
                  <a:srgbClr val="000000"/>
                </a:solidFill>
              </a:rPr>
              <a:t>U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1814" name="Rectangle 53">
            <a:extLst>
              <a:ext uri="{FF2B5EF4-FFF2-40B4-BE49-F238E27FC236}">
                <a16:creationId xmlns:a16="http://schemas.microsoft.com/office/drawing/2014/main" id="{45B0BACB-55A3-408F-A30B-7C7CCA8D9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1" y="3284539"/>
            <a:ext cx="49625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energijskega zakona sledi enačba:</a:t>
            </a:r>
          </a:p>
        </p:txBody>
      </p:sp>
      <p:sp>
        <p:nvSpPr>
          <p:cNvPr id="161815" name="Rectangle 54">
            <a:extLst>
              <a:ext uri="{FF2B5EF4-FFF2-40B4-BE49-F238E27FC236}">
                <a16:creationId xmlns:a16="http://schemas.microsoft.com/office/drawing/2014/main" id="{668C5D8F-AE97-4D41-9F02-90731B4F1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8" y="3716339"/>
            <a:ext cx="50593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∆U = 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- W</a:t>
            </a:r>
            <a:r>
              <a:rPr lang="sl-SI" altLang="sl-SI" sz="2200" i="1" baseline="-25000">
                <a:solidFill>
                  <a:srgbClr val="000000"/>
                </a:solidFill>
              </a:rPr>
              <a:t>12</a:t>
            </a:r>
            <a:r>
              <a:rPr lang="sl-SI" altLang="sl-SI" sz="2200" i="1">
                <a:solidFill>
                  <a:srgbClr val="000000"/>
                </a:solidFill>
              </a:rPr>
              <a:t> = Q</a:t>
            </a:r>
            <a:r>
              <a:rPr lang="sl-SI" altLang="sl-SI" sz="2200" baseline="-25000">
                <a:solidFill>
                  <a:srgbClr val="000000"/>
                </a:solidFill>
              </a:rPr>
              <a:t>12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m . c</a:t>
            </a:r>
            <a:r>
              <a:rPr lang="sl-SI" altLang="sl-SI" sz="2200" baseline="-25000">
                <a:solidFill>
                  <a:srgbClr val="000000"/>
                </a:solidFill>
              </a:rPr>
              <a:t>V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. (T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 - 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61816" name="Rectangle 56">
            <a:extLst>
              <a:ext uri="{FF2B5EF4-FFF2-40B4-BE49-F238E27FC236}">
                <a16:creationId xmlns:a16="http://schemas.microsoft.com/office/drawing/2014/main" id="{1A9F4F4B-0286-45FC-93EE-D4D45259CE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5" y="4724400"/>
            <a:ext cx="20193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delo:</a:t>
            </a:r>
          </a:p>
        </p:txBody>
      </p:sp>
      <p:sp>
        <p:nvSpPr>
          <p:cNvPr id="161817" name="Rectangle 57">
            <a:extLst>
              <a:ext uri="{FF2B5EF4-FFF2-40B4-BE49-F238E27FC236}">
                <a16:creationId xmlns:a16="http://schemas.microsoft.com/office/drawing/2014/main" id="{278CDB4F-85C9-482F-BFF1-8860B4C39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4724400"/>
            <a:ext cx="2768600" cy="427038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57638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57638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57638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5763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baseline="-25000">
                <a:solidFill>
                  <a:srgbClr val="000000"/>
                </a:solidFill>
              </a:rPr>
              <a:t>t12</a:t>
            </a:r>
            <a:r>
              <a:rPr lang="sl-SI" altLang="sl-SI" sz="2200">
                <a:solidFill>
                  <a:srgbClr val="000000"/>
                </a:solidFill>
              </a:rPr>
              <a:t> = </a:t>
            </a:r>
            <a:r>
              <a:rPr lang="sl-SI" altLang="sl-SI" sz="2200" i="1">
                <a:solidFill>
                  <a:srgbClr val="000000"/>
                </a:solidFill>
              </a:rPr>
              <a:t>V . (p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– 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 i="1">
                <a:solidFill>
                  <a:srgbClr val="000000"/>
                </a:solidFill>
              </a:rPr>
              <a:t>)</a:t>
            </a:r>
            <a:r>
              <a:rPr lang="sl-SI" altLang="sl-SI" sz="22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161818" name="Rectangle 58">
            <a:extLst>
              <a:ext uri="{FF2B5EF4-FFF2-40B4-BE49-F238E27FC236}">
                <a16:creationId xmlns:a16="http://schemas.microsoft.com/office/drawing/2014/main" id="{22A59858-2065-4511-8DC5-5B92A316C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6" y="5157789"/>
            <a:ext cx="293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161819" name="Rectangle 60">
            <a:extLst>
              <a:ext uri="{FF2B5EF4-FFF2-40B4-BE49-F238E27FC236}">
                <a16:creationId xmlns:a16="http://schemas.microsoft.com/office/drawing/2014/main" id="{E49D83B1-A9F7-49FA-B9A6-29170E66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1820" name="Object 59">
            <a:extLst>
              <a:ext uri="{FF2B5EF4-FFF2-40B4-BE49-F238E27FC236}">
                <a16:creationId xmlns:a16="http://schemas.microsoft.com/office/drawing/2014/main" id="{FD994A3B-C152-43F0-BF7D-9C4CB31A8C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9550" y="5638800"/>
          <a:ext cx="48641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načba" r:id="rId6" imgW="2005729" imgH="317362" progId="Equation.3">
                  <p:embed/>
                </p:oleObj>
              </mc:Choice>
              <mc:Fallback>
                <p:oleObj name="Enačba" r:id="rId6" imgW="2005729" imgH="317362" progId="Equation.3">
                  <p:embed/>
                  <p:pic>
                    <p:nvPicPr>
                      <p:cNvPr id="161820" name="Object 59">
                        <a:extLst>
                          <a:ext uri="{FF2B5EF4-FFF2-40B4-BE49-F238E27FC236}">
                            <a16:creationId xmlns:a16="http://schemas.microsoft.com/office/drawing/2014/main" id="{FD994A3B-C152-43F0-BF7D-9C4CB31A8C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0" y="5638800"/>
                        <a:ext cx="4864100" cy="7429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3">
            <a:extLst>
              <a:ext uri="{FF2B5EF4-FFF2-40B4-BE49-F238E27FC236}">
                <a16:creationId xmlns:a16="http://schemas.microsoft.com/office/drawing/2014/main" id="{76A4E132-9029-45F1-95D8-574941553EE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F50A617-EB6C-49A1-99EF-47485380999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2819" name="Ograda številke diapozitiva 2">
            <a:extLst>
              <a:ext uri="{FF2B5EF4-FFF2-40B4-BE49-F238E27FC236}">
                <a16:creationId xmlns:a16="http://schemas.microsoft.com/office/drawing/2014/main" id="{EB7100B1-D7DD-487F-B503-B1E3FEED79B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5952656-0413-41EB-A42C-99CDE89435C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2820" name="Rectangle 4">
            <a:extLst>
              <a:ext uri="{FF2B5EF4-FFF2-40B4-BE49-F238E27FC236}">
                <a16:creationId xmlns:a16="http://schemas.microsoft.com/office/drawing/2014/main" id="{CB0476D2-689D-425C-A188-0E61F3D6B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9296"/>
            <a:ext cx="8569325" cy="1107996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praksi nastopa ta preobrazba, ko plin segrevamo ali ohlajamo v zaprti posodi in v toplotnih strojih, kjer je porast tlaka mnogo hitrejši kot sprememba volumna.</a:t>
            </a:r>
          </a:p>
        </p:txBody>
      </p:sp>
      <p:sp>
        <p:nvSpPr>
          <p:cNvPr id="162821" name="Rectangle 5">
            <a:extLst>
              <a:ext uri="{FF2B5EF4-FFF2-40B4-BE49-F238E27FC236}">
                <a16:creationId xmlns:a16="http://schemas.microsoft.com/office/drawing/2014/main" id="{A8AE2376-C455-4BBF-9DFA-95C1184CB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546434"/>
            <a:ext cx="878522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Primera: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 V valju bencinskega motorja zgoreva zmes (delovno telo) pri stalnem volumnu </a:t>
            </a:r>
            <a:r>
              <a:rPr lang="sl-SI" altLang="sl-SI" sz="2200" i="1">
                <a:solidFill>
                  <a:srgbClr val="000000"/>
                </a:solidFill>
              </a:rPr>
              <a:t>V </a:t>
            </a:r>
            <a:r>
              <a:rPr lang="sl-SI" altLang="sl-SI" sz="2200">
                <a:solidFill>
                  <a:srgbClr val="000000"/>
                </a:solidFill>
              </a:rPr>
              <a:t>= 0,001 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. Določi tlak zmesi po zgorevanju, če je začetna temperatura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513 K in končna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1473 K pri začetnem tlaku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10 bar. Izračunaj še delo, spremembo notranje energije in entropije!</a:t>
            </a:r>
          </a:p>
        </p:txBody>
      </p:sp>
      <p:sp>
        <p:nvSpPr>
          <p:cNvPr id="162822" name="Rectangle 6">
            <a:extLst>
              <a:ext uri="{FF2B5EF4-FFF2-40B4-BE49-F238E27FC236}">
                <a16:creationId xmlns:a16="http://schemas.microsoft.com/office/drawing/2014/main" id="{01561820-4346-4CA0-91DF-5EE85859C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188" y="3740150"/>
            <a:ext cx="9036051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2. Za pogon motornih vozil so uporabljali motorski metan v jeklenkah.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Določi volumen jeklenke, ki vsebuje </a:t>
            </a:r>
            <a:r>
              <a:rPr lang="sl-SI" altLang="sl-SI" sz="2200" i="1">
                <a:solidFill>
                  <a:srgbClr val="000000"/>
                </a:solidFill>
              </a:rPr>
              <a:t>m = </a:t>
            </a:r>
            <a:r>
              <a:rPr lang="sl-SI" altLang="sl-SI" sz="2200">
                <a:solidFill>
                  <a:srgbClr val="000000"/>
                </a:solidFill>
              </a:rPr>
              <a:t>2,85 kg metana pri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150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bar in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25 °C. Koliko toplote odda plin, če se ohladi na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= 7 °C?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Za koliko se zniža tlak in spremeni entropija?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>
            <a:extLst>
              <a:ext uri="{FF2B5EF4-FFF2-40B4-BE49-F238E27FC236}">
                <a16:creationId xmlns:a16="http://schemas.microsoft.com/office/drawing/2014/main" id="{5E490128-E192-498D-BAD1-8863B6E3EC8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2764442-2EB3-4D7B-84C1-36AA1CE4643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3843" name="Ograda številke diapozitiva 2">
            <a:extLst>
              <a:ext uri="{FF2B5EF4-FFF2-40B4-BE49-F238E27FC236}">
                <a16:creationId xmlns:a16="http://schemas.microsoft.com/office/drawing/2014/main" id="{46F6A15F-5C28-43A1-BBE0-019743A3B41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AAB7D98-F4CC-47DB-963C-1D19FF79794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19156" name="Group 20">
            <a:extLst>
              <a:ext uri="{FF2B5EF4-FFF2-40B4-BE49-F238E27FC236}">
                <a16:creationId xmlns:a16="http://schemas.microsoft.com/office/drawing/2014/main" id="{DD46438C-F1E7-4046-8622-00CE96889DF2}"/>
              </a:ext>
            </a:extLst>
          </p:cNvPr>
          <p:cNvGraphicFramePr>
            <a:graphicFrameLocks noGrp="1"/>
          </p:cNvGraphicFramePr>
          <p:nvPr/>
        </p:nvGraphicFramePr>
        <p:xfrm>
          <a:off x="2063750" y="476250"/>
          <a:ext cx="1339850" cy="1036638"/>
        </p:xfrm>
        <a:graphic>
          <a:graphicData uri="http://schemas.openxmlformats.org/drawingml/2006/table">
            <a:tbl>
              <a:tblPr/>
              <a:tblGrid>
                <a:gridCol w="133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36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sl-SI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Naloga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 </a:t>
                      </a: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= 0,001 m</a:t>
                      </a:r>
                      <a:r>
                        <a:rPr kumimoji="0" lang="sl-SI" sz="12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sl-SI" sz="1200" b="0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10 bar 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513 K 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1200" b="0" i="0" u="sng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2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1473 K</a:t>
                      </a:r>
                      <a:endParaRPr kumimoji="0" lang="sl-SI" sz="12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4" marB="4573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3846" name="Rectangle 18">
            <a:extLst>
              <a:ext uri="{FF2B5EF4-FFF2-40B4-BE49-F238E27FC236}">
                <a16:creationId xmlns:a16="http://schemas.microsoft.com/office/drawing/2014/main" id="{5DD6A595-1A88-4D54-BB9C-A7CB11447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1484314"/>
            <a:ext cx="19065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W </a:t>
            </a:r>
            <a:r>
              <a:rPr lang="sl-SI" altLang="sl-SI" sz="1200" baseline="-25000">
                <a:solidFill>
                  <a:srgbClr val="000000"/>
                </a:solidFill>
              </a:rPr>
              <a:t>12</a:t>
            </a:r>
            <a:r>
              <a:rPr lang="sl-SI" altLang="sl-SI" sz="1200">
                <a:solidFill>
                  <a:srgbClr val="000000"/>
                </a:solidFill>
              </a:rPr>
              <a:t>, </a:t>
            </a:r>
            <a:r>
              <a:rPr lang="sl-SI" altLang="sl-SI" sz="1200" i="1">
                <a:solidFill>
                  <a:srgbClr val="000000"/>
                </a:solidFill>
              </a:rPr>
              <a:t>U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– U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, </a:t>
            </a:r>
            <a:r>
              <a:rPr lang="sl-SI" altLang="sl-SI" sz="1200" i="1">
                <a:solidFill>
                  <a:srgbClr val="000000"/>
                </a:solidFill>
              </a:rPr>
              <a:t>S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– S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 = ?</a:t>
            </a:r>
          </a:p>
        </p:txBody>
      </p:sp>
      <p:sp>
        <p:nvSpPr>
          <p:cNvPr id="163847" name="Rectangle 22">
            <a:extLst>
              <a:ext uri="{FF2B5EF4-FFF2-40B4-BE49-F238E27FC236}">
                <a16:creationId xmlns:a16="http://schemas.microsoft.com/office/drawing/2014/main" id="{90B5A822-2AD2-412E-85A9-ABC5D2B39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3848" name="Object 21">
            <a:extLst>
              <a:ext uri="{FF2B5EF4-FFF2-40B4-BE49-F238E27FC236}">
                <a16:creationId xmlns:a16="http://schemas.microsoft.com/office/drawing/2014/main" id="{0AE14ADF-590F-41B5-8421-324F16C696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0576" y="568326"/>
          <a:ext cx="4024313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načba" r:id="rId3" imgW="1815312" imgH="317362" progId="Equation.3">
                  <p:embed/>
                </p:oleObj>
              </mc:Choice>
              <mc:Fallback>
                <p:oleObj name="Enačba" r:id="rId3" imgW="1815312" imgH="317362" progId="Equation.3">
                  <p:embed/>
                  <p:pic>
                    <p:nvPicPr>
                      <p:cNvPr id="163848" name="Object 21">
                        <a:extLst>
                          <a:ext uri="{FF2B5EF4-FFF2-40B4-BE49-F238E27FC236}">
                            <a16:creationId xmlns:a16="http://schemas.microsoft.com/office/drawing/2014/main" id="{0AE14ADF-590F-41B5-8421-324F16C696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6" y="568326"/>
                        <a:ext cx="4024313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49" name="Rectangle 23">
            <a:extLst>
              <a:ext uri="{FF2B5EF4-FFF2-40B4-BE49-F238E27FC236}">
                <a16:creationId xmlns:a16="http://schemas.microsoft.com/office/drawing/2014/main" id="{742C8713-0B42-4609-8349-2A0458D31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1227138"/>
            <a:ext cx="440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Absolutno delo je nič, tehnično delo pa je:</a:t>
            </a:r>
          </a:p>
        </p:txBody>
      </p:sp>
      <p:sp>
        <p:nvSpPr>
          <p:cNvPr id="163850" name="Rectangle 25">
            <a:extLst>
              <a:ext uri="{FF2B5EF4-FFF2-40B4-BE49-F238E27FC236}">
                <a16:creationId xmlns:a16="http://schemas.microsoft.com/office/drawing/2014/main" id="{46390B01-2153-418A-A688-7A4332E3F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3851" name="Object 24">
            <a:extLst>
              <a:ext uri="{FF2B5EF4-FFF2-40B4-BE49-F238E27FC236}">
                <a16:creationId xmlns:a16="http://schemas.microsoft.com/office/drawing/2014/main" id="{2C963B88-00B3-4F93-94D6-DDB2052FDB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5725" y="1719264"/>
          <a:ext cx="779145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načba" r:id="rId5" imgW="3492500" imgH="215900" progId="Equation.3">
                  <p:embed/>
                </p:oleObj>
              </mc:Choice>
              <mc:Fallback>
                <p:oleObj name="Enačba" r:id="rId5" imgW="3492500" imgH="215900" progId="Equation.3">
                  <p:embed/>
                  <p:pic>
                    <p:nvPicPr>
                      <p:cNvPr id="163851" name="Object 24">
                        <a:extLst>
                          <a:ext uri="{FF2B5EF4-FFF2-40B4-BE49-F238E27FC236}">
                            <a16:creationId xmlns:a16="http://schemas.microsoft.com/office/drawing/2014/main" id="{2C963B88-00B3-4F93-94D6-DDB2052FDB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725" y="1719264"/>
                        <a:ext cx="7791450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52" name="Rectangle 26">
            <a:extLst>
              <a:ext uri="{FF2B5EF4-FFF2-40B4-BE49-F238E27FC236}">
                <a16:creationId xmlns:a16="http://schemas.microsoft.com/office/drawing/2014/main" id="{9FD11F81-546E-4CD4-BFCE-B7FADD1DC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163763"/>
            <a:ext cx="6000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Sprememba notranje energije plina, ki ima lastnost zraka:</a:t>
            </a:r>
          </a:p>
        </p:txBody>
      </p:sp>
      <p:sp>
        <p:nvSpPr>
          <p:cNvPr id="163853" name="Rectangle 28">
            <a:extLst>
              <a:ext uri="{FF2B5EF4-FFF2-40B4-BE49-F238E27FC236}">
                <a16:creationId xmlns:a16="http://schemas.microsoft.com/office/drawing/2014/main" id="{9DA2EA7F-E870-40BC-B763-D94BB159B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944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3854" name="Object 27">
            <a:extLst>
              <a:ext uri="{FF2B5EF4-FFF2-40B4-BE49-F238E27FC236}">
                <a16:creationId xmlns:a16="http://schemas.microsoft.com/office/drawing/2014/main" id="{0B2EFD74-16F2-40D6-9AB8-66073A923F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5925" y="2578100"/>
          <a:ext cx="526415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načba" r:id="rId7" imgW="3009900" imgH="685800" progId="Equation.3">
                  <p:embed/>
                </p:oleObj>
              </mc:Choice>
              <mc:Fallback>
                <p:oleObj name="Enačba" r:id="rId7" imgW="3009900" imgH="685800" progId="Equation.3">
                  <p:embed/>
                  <p:pic>
                    <p:nvPicPr>
                      <p:cNvPr id="163854" name="Object 27">
                        <a:extLst>
                          <a:ext uri="{FF2B5EF4-FFF2-40B4-BE49-F238E27FC236}">
                            <a16:creationId xmlns:a16="http://schemas.microsoft.com/office/drawing/2014/main" id="{0B2EFD74-16F2-40D6-9AB8-66073A923F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2578100"/>
                        <a:ext cx="526415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55" name="Rectangle 29">
            <a:extLst>
              <a:ext uri="{FF2B5EF4-FFF2-40B4-BE49-F238E27FC236}">
                <a16:creationId xmlns:a16="http://schemas.microsoft.com/office/drawing/2014/main" id="{64B7766F-D0CC-4406-8890-776C92F57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3746501"/>
            <a:ext cx="2432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163856" name="Rectangle 31">
            <a:extLst>
              <a:ext uri="{FF2B5EF4-FFF2-40B4-BE49-F238E27FC236}">
                <a16:creationId xmlns:a16="http://schemas.microsoft.com/office/drawing/2014/main" id="{A141CC6E-B9D9-4FD6-9DBE-0A4A8FFF0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563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3857" name="Object 30">
            <a:extLst>
              <a:ext uri="{FF2B5EF4-FFF2-40B4-BE49-F238E27FC236}">
                <a16:creationId xmlns:a16="http://schemas.microsoft.com/office/drawing/2014/main" id="{E7A42DA5-42AB-4EC8-B350-AFE2BE9AE0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7051" y="4368800"/>
          <a:ext cx="8569325" cy="145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načba" r:id="rId9" imgW="4216320" imgH="914400" progId="Equation.3">
                  <p:embed/>
                </p:oleObj>
              </mc:Choice>
              <mc:Fallback>
                <p:oleObj name="Enačba" r:id="rId9" imgW="4216320" imgH="914400" progId="Equation.3">
                  <p:embed/>
                  <p:pic>
                    <p:nvPicPr>
                      <p:cNvPr id="163857" name="Object 30">
                        <a:extLst>
                          <a:ext uri="{FF2B5EF4-FFF2-40B4-BE49-F238E27FC236}">
                            <a16:creationId xmlns:a16="http://schemas.microsoft.com/office/drawing/2014/main" id="{E7A42DA5-42AB-4EC8-B350-AFE2BE9AE0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1" y="4368800"/>
                        <a:ext cx="8569325" cy="145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6C235C9-E3C5-4DFA-814B-AB15D6A0738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129714" y="568325"/>
            <a:ext cx="1358775" cy="783228"/>
          </a:xfrm>
          <a:prstGeom prst="rect">
            <a:avLst/>
          </a:prstGeom>
          <a:blipFill rotWithShape="0">
            <a:blip r:embed="rId11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3">
            <a:extLst>
              <a:ext uri="{FF2B5EF4-FFF2-40B4-BE49-F238E27FC236}">
                <a16:creationId xmlns:a16="http://schemas.microsoft.com/office/drawing/2014/main" id="{6584DB61-C4CE-4425-9724-2F4DF88F46F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E7B229C-9118-407E-89E8-44E3335BB66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4867" name="Ograda številke diapozitiva 2">
            <a:extLst>
              <a:ext uri="{FF2B5EF4-FFF2-40B4-BE49-F238E27FC236}">
                <a16:creationId xmlns:a16="http://schemas.microsoft.com/office/drawing/2014/main" id="{3B556E1F-218D-45C1-96CA-BEA9E309C5E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92B91A2-955F-4F2E-848F-E92ACDCA858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4868" name="Rectangle 5">
            <a:extLst>
              <a:ext uri="{FF2B5EF4-FFF2-40B4-BE49-F238E27FC236}">
                <a16:creationId xmlns:a16="http://schemas.microsoft.com/office/drawing/2014/main" id="{29F1A7EC-A814-4D96-95CA-9F5E15A94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8463"/>
            <a:ext cx="18637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 b="1" i="1">
                <a:solidFill>
                  <a:srgbClr val="000000"/>
                </a:solidFill>
              </a:rPr>
              <a:t>2.naloga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m = </a:t>
            </a:r>
            <a:r>
              <a:rPr lang="sl-SI" altLang="sl-SI" sz="1200">
                <a:solidFill>
                  <a:srgbClr val="000000"/>
                </a:solidFill>
              </a:rPr>
              <a:t>2,85 kg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p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 i="1">
                <a:solidFill>
                  <a:srgbClr val="000000"/>
                </a:solidFill>
              </a:rPr>
              <a:t> = </a:t>
            </a:r>
            <a:r>
              <a:rPr lang="sl-SI" altLang="sl-SI" sz="1200">
                <a:solidFill>
                  <a:srgbClr val="000000"/>
                </a:solidFill>
              </a:rPr>
              <a:t>150 bar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T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>
                <a:solidFill>
                  <a:srgbClr val="000000"/>
                </a:solidFill>
              </a:rPr>
              <a:t>= 25 °C + 273 = 298 K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 u="sng">
                <a:solidFill>
                  <a:srgbClr val="000000"/>
                </a:solidFill>
              </a:rPr>
              <a:t>T = </a:t>
            </a:r>
            <a:r>
              <a:rPr lang="sl-SI" altLang="sl-SI" sz="1200" u="sng">
                <a:solidFill>
                  <a:srgbClr val="000000"/>
                </a:solidFill>
              </a:rPr>
              <a:t>7 °C + 273 = 280 K</a:t>
            </a:r>
          </a:p>
        </p:txBody>
      </p:sp>
      <p:sp>
        <p:nvSpPr>
          <p:cNvPr id="164869" name="Rectangle 6">
            <a:extLst>
              <a:ext uri="{FF2B5EF4-FFF2-40B4-BE49-F238E27FC236}">
                <a16:creationId xmlns:a16="http://schemas.microsoft.com/office/drawing/2014/main" id="{F69ABBBB-9ADC-4905-8AE1-E4C6CAA8C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412875"/>
            <a:ext cx="15890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S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 </a:t>
            </a:r>
            <a:r>
              <a:rPr lang="sl-SI" altLang="sl-SI" sz="1200" i="1">
                <a:solidFill>
                  <a:srgbClr val="000000"/>
                </a:solidFill>
              </a:rPr>
              <a:t>– S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  <a:r>
              <a:rPr lang="sl-SI" altLang="sl-SI" sz="1200" i="1">
                <a:solidFill>
                  <a:srgbClr val="000000"/>
                </a:solidFill>
              </a:rPr>
              <a:t>, p</a:t>
            </a:r>
            <a:r>
              <a:rPr lang="sl-SI" altLang="sl-SI" sz="1200" baseline="-25000">
                <a:solidFill>
                  <a:srgbClr val="000000"/>
                </a:solidFill>
              </a:rPr>
              <a:t>2</a:t>
            </a:r>
            <a:r>
              <a:rPr lang="sl-SI" altLang="sl-SI" sz="1200">
                <a:solidFill>
                  <a:srgbClr val="000000"/>
                </a:solidFill>
              </a:rPr>
              <a:t>, </a:t>
            </a:r>
            <a:r>
              <a:rPr lang="sl-SI" altLang="sl-SI" sz="1200" i="1">
                <a:solidFill>
                  <a:srgbClr val="000000"/>
                </a:solidFill>
              </a:rPr>
              <a:t>Q</a:t>
            </a:r>
            <a:r>
              <a:rPr lang="sl-SI" altLang="sl-SI" sz="1200" baseline="-25000">
                <a:solidFill>
                  <a:srgbClr val="000000"/>
                </a:solidFill>
              </a:rPr>
              <a:t>12</a:t>
            </a:r>
            <a:r>
              <a:rPr lang="sl-SI" altLang="sl-SI" sz="1200">
                <a:solidFill>
                  <a:srgbClr val="000000"/>
                </a:solidFill>
              </a:rPr>
              <a:t> =  ?</a:t>
            </a:r>
          </a:p>
        </p:txBody>
      </p:sp>
      <p:graphicFrame>
        <p:nvGraphicFramePr>
          <p:cNvPr id="220175" name="Group 15">
            <a:extLst>
              <a:ext uri="{FF2B5EF4-FFF2-40B4-BE49-F238E27FC236}">
                <a16:creationId xmlns:a16="http://schemas.microsoft.com/office/drawing/2014/main" id="{088CD560-72E0-496C-AE1E-FED22ABA7887}"/>
              </a:ext>
            </a:extLst>
          </p:cNvPr>
          <p:cNvGraphicFramePr>
            <a:graphicFrameLocks noGrp="1"/>
          </p:cNvGraphicFramePr>
          <p:nvPr/>
        </p:nvGraphicFramePr>
        <p:xfrm>
          <a:off x="4224339" y="476250"/>
          <a:ext cx="2447925" cy="431800"/>
        </p:xfrm>
        <a:graphic>
          <a:graphicData uri="http://schemas.openxmlformats.org/drawingml/2006/table">
            <a:tbl>
              <a:tblPr/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Volumen jeklenke: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4872" name="Rectangle 17">
            <a:extLst>
              <a:ext uri="{FF2B5EF4-FFF2-40B4-BE49-F238E27FC236}">
                <a16:creationId xmlns:a16="http://schemas.microsoft.com/office/drawing/2014/main" id="{998071F7-A454-4656-A5A1-F5C8914C8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4873" name="Object 16">
            <a:extLst>
              <a:ext uri="{FF2B5EF4-FFF2-40B4-BE49-F238E27FC236}">
                <a16:creationId xmlns:a16="http://schemas.microsoft.com/office/drawing/2014/main" id="{DAB1102C-7985-4E0A-8EE1-7D8321F1A9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4338" y="908050"/>
          <a:ext cx="4824412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načba" r:id="rId3" imgW="3098800" imgH="444500" progId="Equation.3">
                  <p:embed/>
                </p:oleObj>
              </mc:Choice>
              <mc:Fallback>
                <p:oleObj name="Enačba" r:id="rId3" imgW="3098800" imgH="444500" progId="Equation.3">
                  <p:embed/>
                  <p:pic>
                    <p:nvPicPr>
                      <p:cNvPr id="164873" name="Object 16">
                        <a:extLst>
                          <a:ext uri="{FF2B5EF4-FFF2-40B4-BE49-F238E27FC236}">
                            <a16:creationId xmlns:a16="http://schemas.microsoft.com/office/drawing/2014/main" id="{DAB1102C-7985-4E0A-8EE1-7D8321F1A9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8" y="908050"/>
                        <a:ext cx="4824412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74" name="Rectangle 18">
            <a:extLst>
              <a:ext uri="{FF2B5EF4-FFF2-40B4-BE49-F238E27FC236}">
                <a16:creationId xmlns:a16="http://schemas.microsoft.com/office/drawing/2014/main" id="{D99CAF0D-9923-4A14-A516-8A27C9393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700213"/>
            <a:ext cx="398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Toploto plinu odvajamo, zato je negativna:</a:t>
            </a:r>
          </a:p>
        </p:txBody>
      </p:sp>
      <p:sp>
        <p:nvSpPr>
          <p:cNvPr id="164875" name="Rectangle 22">
            <a:extLst>
              <a:ext uri="{FF2B5EF4-FFF2-40B4-BE49-F238E27FC236}">
                <a16:creationId xmlns:a16="http://schemas.microsoft.com/office/drawing/2014/main" id="{C508D00D-3812-4826-805B-2E6745885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4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4876" name="Object 21">
            <a:extLst>
              <a:ext uri="{FF2B5EF4-FFF2-40B4-BE49-F238E27FC236}">
                <a16:creationId xmlns:a16="http://schemas.microsoft.com/office/drawing/2014/main" id="{947EF1C9-73BF-4C9D-8FA1-DF61ABF2EC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2133601"/>
          <a:ext cx="84518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načba" r:id="rId5" imgW="4178300" imgH="419100" progId="Equation.3">
                  <p:embed/>
                </p:oleObj>
              </mc:Choice>
              <mc:Fallback>
                <p:oleObj name="Enačba" r:id="rId5" imgW="4178300" imgH="419100" progId="Equation.3">
                  <p:embed/>
                  <p:pic>
                    <p:nvPicPr>
                      <p:cNvPr id="164876" name="Object 21">
                        <a:extLst>
                          <a:ext uri="{FF2B5EF4-FFF2-40B4-BE49-F238E27FC236}">
                            <a16:creationId xmlns:a16="http://schemas.microsoft.com/office/drawing/2014/main" id="{947EF1C9-73BF-4C9D-8FA1-DF61ABF2EC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133601"/>
                        <a:ext cx="845185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77" name="Rectangle 23">
            <a:extLst>
              <a:ext uri="{FF2B5EF4-FFF2-40B4-BE49-F238E27FC236}">
                <a16:creationId xmlns:a16="http://schemas.microsoft.com/office/drawing/2014/main" id="{CB4E079E-6434-45DF-8E36-8FFC4002D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2460625"/>
            <a:ext cx="1504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6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6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>
                <a:solidFill>
                  <a:srgbClr val="000000"/>
                </a:solidFill>
              </a:rPr>
              <a:t>Znižanje tlaka:</a:t>
            </a:r>
          </a:p>
        </p:txBody>
      </p:sp>
      <p:sp>
        <p:nvSpPr>
          <p:cNvPr id="164878" name="Rectangle 25">
            <a:extLst>
              <a:ext uri="{FF2B5EF4-FFF2-40B4-BE49-F238E27FC236}">
                <a16:creationId xmlns:a16="http://schemas.microsoft.com/office/drawing/2014/main" id="{BE25E66D-8189-4FC8-9EE9-4BED35F1A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4879" name="Object 24">
            <a:extLst>
              <a:ext uri="{FF2B5EF4-FFF2-40B4-BE49-F238E27FC236}">
                <a16:creationId xmlns:a16="http://schemas.microsoft.com/office/drawing/2014/main" id="{69985B21-05FC-4690-B761-0AFB2D8F17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3276" y="3324226"/>
          <a:ext cx="4892675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načba" r:id="rId7" imgW="2298700" imgH="444500" progId="Equation.3">
                  <p:embed/>
                </p:oleObj>
              </mc:Choice>
              <mc:Fallback>
                <p:oleObj name="Enačba" r:id="rId7" imgW="2298700" imgH="444500" progId="Equation.3">
                  <p:embed/>
                  <p:pic>
                    <p:nvPicPr>
                      <p:cNvPr id="164879" name="Object 24">
                        <a:extLst>
                          <a:ext uri="{FF2B5EF4-FFF2-40B4-BE49-F238E27FC236}">
                            <a16:creationId xmlns:a16="http://schemas.microsoft.com/office/drawing/2014/main" id="{69985B21-05FC-4690-B761-0AFB2D8F17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276" y="3324226"/>
                        <a:ext cx="4892675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94" name="Group 34">
            <a:extLst>
              <a:ext uri="{FF2B5EF4-FFF2-40B4-BE49-F238E27FC236}">
                <a16:creationId xmlns:a16="http://schemas.microsoft.com/office/drawing/2014/main" id="{5A999067-3F1D-4193-B3DD-71EC0FA03C19}"/>
              </a:ext>
            </a:extLst>
          </p:cNvPr>
          <p:cNvGraphicFramePr>
            <a:graphicFrameLocks noGrp="1"/>
          </p:cNvGraphicFramePr>
          <p:nvPr/>
        </p:nvGraphicFramePr>
        <p:xfrm>
          <a:off x="1992314" y="3860800"/>
          <a:ext cx="2232025" cy="642938"/>
        </p:xfrm>
        <a:graphic>
          <a:graphicData uri="http://schemas.openxmlformats.org/drawingml/2006/table">
            <a:tbl>
              <a:tblPr/>
              <a:tblGrid>
                <a:gridCol w="2232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Sprememba entropije:</a:t>
                      </a: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4882" name="Rectangle 36">
            <a:extLst>
              <a:ext uri="{FF2B5EF4-FFF2-40B4-BE49-F238E27FC236}">
                <a16:creationId xmlns:a16="http://schemas.microsoft.com/office/drawing/2014/main" id="{70DD26A6-7C23-464F-90B0-DB3A9D966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4883" name="Object 35">
            <a:extLst>
              <a:ext uri="{FF2B5EF4-FFF2-40B4-BE49-F238E27FC236}">
                <a16:creationId xmlns:a16="http://schemas.microsoft.com/office/drawing/2014/main" id="{1324C433-B593-411A-AFEE-5A0338B58A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73213" y="4830764"/>
          <a:ext cx="8667750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načba" r:id="rId9" imgW="3632200" imgH="609600" progId="Equation.3">
                  <p:embed/>
                </p:oleObj>
              </mc:Choice>
              <mc:Fallback>
                <p:oleObj name="Enačba" r:id="rId9" imgW="3632200" imgH="609600" progId="Equation.3">
                  <p:embed/>
                  <p:pic>
                    <p:nvPicPr>
                      <p:cNvPr id="164883" name="Object 35">
                        <a:extLst>
                          <a:ext uri="{FF2B5EF4-FFF2-40B4-BE49-F238E27FC236}">
                            <a16:creationId xmlns:a16="http://schemas.microsoft.com/office/drawing/2014/main" id="{1324C433-B593-411A-AFEE-5A0338B58A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4830764"/>
                        <a:ext cx="8667750" cy="133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3">
            <a:extLst>
              <a:ext uri="{FF2B5EF4-FFF2-40B4-BE49-F238E27FC236}">
                <a16:creationId xmlns:a16="http://schemas.microsoft.com/office/drawing/2014/main" id="{14991DB5-EB38-4727-AEE3-B1542AD56E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8FEF1DA-8782-407F-948A-2DAD8E58285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5891" name="Ograda številke diapozitiva 2">
            <a:extLst>
              <a:ext uri="{FF2B5EF4-FFF2-40B4-BE49-F238E27FC236}">
                <a16:creationId xmlns:a16="http://schemas.microsoft.com/office/drawing/2014/main" id="{B3EA1B49-7E06-4176-85FD-C51F13EE72A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CE4696B-B608-4CD8-9960-92C6784D813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5892" name="Rectangle 4">
            <a:extLst>
              <a:ext uri="{FF2B5EF4-FFF2-40B4-BE49-F238E27FC236}">
                <a16:creationId xmlns:a16="http://schemas.microsoft.com/office/drawing/2014/main" id="{8B7A6648-B267-45A0-916E-9A83EA635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3226"/>
            <a:ext cx="5749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 dirty="0">
                <a:solidFill>
                  <a:srgbClr val="00007D"/>
                </a:solidFill>
              </a:rPr>
              <a:t>IZOBARNA PREOBRAZBA</a:t>
            </a:r>
            <a:r>
              <a:rPr lang="sl-SI" altLang="sl-SI" sz="2200" dirty="0">
                <a:solidFill>
                  <a:srgbClr val="00007D"/>
                </a:solidFill>
              </a:rPr>
              <a:t>  p = konstanten</a:t>
            </a:r>
          </a:p>
        </p:txBody>
      </p:sp>
      <p:grpSp>
        <p:nvGrpSpPr>
          <p:cNvPr id="165893" name="Group 6">
            <a:extLst>
              <a:ext uri="{FF2B5EF4-FFF2-40B4-BE49-F238E27FC236}">
                <a16:creationId xmlns:a16="http://schemas.microsoft.com/office/drawing/2014/main" id="{5E8999D8-CE51-4623-9A57-16FA3F485FE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3" y="908050"/>
            <a:ext cx="2794000" cy="2057400"/>
            <a:chOff x="2251" y="5775"/>
            <a:chExt cx="3520" cy="2592"/>
          </a:xfrm>
        </p:grpSpPr>
        <p:sp>
          <p:nvSpPr>
            <p:cNvPr id="165922" name="AutoShape 7">
              <a:extLst>
                <a:ext uri="{FF2B5EF4-FFF2-40B4-BE49-F238E27FC236}">
                  <a16:creationId xmlns:a16="http://schemas.microsoft.com/office/drawing/2014/main" id="{D0C4A7F9-305F-4F8D-934C-414C813EED4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51" y="5775"/>
              <a:ext cx="3520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3" name="Text Box 8">
              <a:extLst>
                <a:ext uri="{FF2B5EF4-FFF2-40B4-BE49-F238E27FC236}">
                  <a16:creationId xmlns:a16="http://schemas.microsoft.com/office/drawing/2014/main" id="{5B621F47-88A2-43F4-AD2C-9D312B5D7B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9" y="7935"/>
              <a:ext cx="16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4" name="Text Box 9">
              <a:extLst>
                <a:ext uri="{FF2B5EF4-FFF2-40B4-BE49-F238E27FC236}">
                  <a16:creationId xmlns:a16="http://schemas.microsoft.com/office/drawing/2014/main" id="{F0E1F9A7-A6A0-472A-B08A-6D072D1563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1" y="5919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5" name="Text Box 10">
              <a:extLst>
                <a:ext uri="{FF2B5EF4-FFF2-40B4-BE49-F238E27FC236}">
                  <a16:creationId xmlns:a16="http://schemas.microsoft.com/office/drawing/2014/main" id="{D33FA819-7347-4743-8306-DF88604231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1" y="6783"/>
              <a:ext cx="4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6" name="Text Box 11">
              <a:extLst>
                <a:ext uri="{FF2B5EF4-FFF2-40B4-BE49-F238E27FC236}">
                  <a16:creationId xmlns:a16="http://schemas.microsoft.com/office/drawing/2014/main" id="{9EC2F24B-82D4-4B35-A986-121F24A8EB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1" y="6783"/>
              <a:ext cx="40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7" name="Text Box 12">
              <a:extLst>
                <a:ext uri="{FF2B5EF4-FFF2-40B4-BE49-F238E27FC236}">
                  <a16:creationId xmlns:a16="http://schemas.microsoft.com/office/drawing/2014/main" id="{A4A25778-CD2A-45BD-8EAD-EDF9794B5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1" y="6927"/>
              <a:ext cx="858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 =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28" name="Line 13">
              <a:extLst>
                <a:ext uri="{FF2B5EF4-FFF2-40B4-BE49-F238E27FC236}">
                  <a16:creationId xmlns:a16="http://schemas.microsoft.com/office/drawing/2014/main" id="{C9DD4EC3-AC46-4FB5-9AC0-26F166F2D5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11" y="6063"/>
              <a:ext cx="1" cy="1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29" name="Line 14">
              <a:extLst>
                <a:ext uri="{FF2B5EF4-FFF2-40B4-BE49-F238E27FC236}">
                  <a16:creationId xmlns:a16="http://schemas.microsoft.com/office/drawing/2014/main" id="{03F3DD3D-0632-4F7A-8DDC-0BAB32DCB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1" y="7935"/>
              <a:ext cx="2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30" name="Text Box 15">
              <a:extLst>
                <a:ext uri="{FF2B5EF4-FFF2-40B4-BE49-F238E27FC236}">
                  <a16:creationId xmlns:a16="http://schemas.microsoft.com/office/drawing/2014/main" id="{1405B24C-05D6-4F38-B794-A717415B89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1" y="5775"/>
              <a:ext cx="8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 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1" name="Text Box 16">
              <a:extLst>
                <a:ext uri="{FF2B5EF4-FFF2-40B4-BE49-F238E27FC236}">
                  <a16:creationId xmlns:a16="http://schemas.microsoft.com/office/drawing/2014/main" id="{D42A2063-8265-47BC-863D-621C3DF76A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1" y="7791"/>
              <a:ext cx="8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2" name="Arc 17">
              <a:extLst>
                <a:ext uri="{FF2B5EF4-FFF2-40B4-BE49-F238E27FC236}">
                  <a16:creationId xmlns:a16="http://schemas.microsoft.com/office/drawing/2014/main" id="{462C862C-0578-4980-BE65-253F0B1AFAC0}"/>
                </a:ext>
              </a:extLst>
            </p:cNvPr>
            <p:cNvSpPr>
              <a:spLocks/>
            </p:cNvSpPr>
            <p:nvPr/>
          </p:nvSpPr>
          <p:spPr bwMode="auto">
            <a:xfrm rot="-10066284">
              <a:off x="4171" y="6783"/>
              <a:ext cx="532" cy="432"/>
            </a:xfrm>
            <a:custGeom>
              <a:avLst/>
              <a:gdLst>
                <a:gd name="T0" fmla="*/ 0 w 20484"/>
                <a:gd name="T1" fmla="*/ 0 h 21599"/>
                <a:gd name="T2" fmla="*/ 0 w 20484"/>
                <a:gd name="T3" fmla="*/ 0 h 21599"/>
                <a:gd name="T4" fmla="*/ 0 w 20484"/>
                <a:gd name="T5" fmla="*/ 0 h 21599"/>
                <a:gd name="T6" fmla="*/ 0 60000 65536"/>
                <a:gd name="T7" fmla="*/ 0 60000 65536"/>
                <a:gd name="T8" fmla="*/ 0 60000 65536"/>
                <a:gd name="T9" fmla="*/ 0 w 20484"/>
                <a:gd name="T10" fmla="*/ 0 h 21599"/>
                <a:gd name="T11" fmla="*/ 20484 w 20484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84" h="21599" fill="none" extrusionOk="0">
                  <a:moveTo>
                    <a:pt x="239" y="0"/>
                  </a:moveTo>
                  <a:cubicBezTo>
                    <a:pt x="9439" y="102"/>
                    <a:pt x="17565" y="6020"/>
                    <a:pt x="20484" y="14745"/>
                  </a:cubicBezTo>
                </a:path>
                <a:path w="20484" h="21599" stroke="0" extrusionOk="0">
                  <a:moveTo>
                    <a:pt x="239" y="0"/>
                  </a:moveTo>
                  <a:cubicBezTo>
                    <a:pt x="9439" y="102"/>
                    <a:pt x="17565" y="6020"/>
                    <a:pt x="20484" y="14745"/>
                  </a:cubicBezTo>
                  <a:lnTo>
                    <a:pt x="0" y="21599"/>
                  </a:lnTo>
                  <a:lnTo>
                    <a:pt x="23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33" name="Line 18">
              <a:extLst>
                <a:ext uri="{FF2B5EF4-FFF2-40B4-BE49-F238E27FC236}">
                  <a16:creationId xmlns:a16="http://schemas.microsoft.com/office/drawing/2014/main" id="{0A9DC98E-5B9E-46AD-84E4-D5E0E0778B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51" y="6063"/>
              <a:ext cx="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34" name="Text Box 19">
              <a:extLst>
                <a:ext uri="{FF2B5EF4-FFF2-40B4-BE49-F238E27FC236}">
                  <a16:creationId xmlns:a16="http://schemas.microsoft.com/office/drawing/2014/main" id="{28FAB897-1390-454C-8ED8-A7AA75424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6495"/>
              <a:ext cx="11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5" name="Text Box 20">
              <a:extLst>
                <a:ext uri="{FF2B5EF4-FFF2-40B4-BE49-F238E27FC236}">
                  <a16:creationId xmlns:a16="http://schemas.microsoft.com/office/drawing/2014/main" id="{E331B890-83DF-47E9-A540-D231F943C8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1" y="6495"/>
              <a:ext cx="12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T2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6" name="Rectangle 21">
              <a:extLst>
                <a:ext uri="{FF2B5EF4-FFF2-40B4-BE49-F238E27FC236}">
                  <a16:creationId xmlns:a16="http://schemas.microsoft.com/office/drawing/2014/main" id="{A2398312-C72A-41C1-9998-8BB6E9422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1" y="7071"/>
              <a:ext cx="1040" cy="86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7" name="Text Box 22">
              <a:extLst>
                <a:ext uri="{FF2B5EF4-FFF2-40B4-BE49-F238E27FC236}">
                  <a16:creationId xmlns:a16="http://schemas.microsoft.com/office/drawing/2014/main" id="{39BF0CD8-1979-435B-9137-AE9541AD5E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1" y="7215"/>
              <a:ext cx="560" cy="576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65938" name="Line 23">
              <a:extLst>
                <a:ext uri="{FF2B5EF4-FFF2-40B4-BE49-F238E27FC236}">
                  <a16:creationId xmlns:a16="http://schemas.microsoft.com/office/drawing/2014/main" id="{4515A824-8968-4AF2-90FC-24B5DA8B57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91" y="7071"/>
              <a:ext cx="10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39" name="Arc 24">
              <a:extLst>
                <a:ext uri="{FF2B5EF4-FFF2-40B4-BE49-F238E27FC236}">
                  <a16:creationId xmlns:a16="http://schemas.microsoft.com/office/drawing/2014/main" id="{A36B0B7E-A8A2-45C1-B80C-5EB20D0BB712}"/>
                </a:ext>
              </a:extLst>
            </p:cNvPr>
            <p:cNvSpPr>
              <a:spLocks/>
            </p:cNvSpPr>
            <p:nvPr/>
          </p:nvSpPr>
          <p:spPr bwMode="auto">
            <a:xfrm rot="1134001" flipH="1" flipV="1">
              <a:off x="3051" y="6783"/>
              <a:ext cx="431" cy="288"/>
            </a:xfrm>
            <a:custGeom>
              <a:avLst/>
              <a:gdLst>
                <a:gd name="T0" fmla="*/ 0 w 19212"/>
                <a:gd name="T1" fmla="*/ 0 h 21600"/>
                <a:gd name="T2" fmla="*/ 0 w 19212"/>
                <a:gd name="T3" fmla="*/ 0 h 21600"/>
                <a:gd name="T4" fmla="*/ 0 w 19212"/>
                <a:gd name="T5" fmla="*/ 0 h 21600"/>
                <a:gd name="T6" fmla="*/ 0 60000 65536"/>
                <a:gd name="T7" fmla="*/ 0 60000 65536"/>
                <a:gd name="T8" fmla="*/ 0 60000 65536"/>
                <a:gd name="T9" fmla="*/ 0 w 19212"/>
                <a:gd name="T10" fmla="*/ 0 h 21600"/>
                <a:gd name="T11" fmla="*/ 19212 w 192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12" h="21600" fill="none" extrusionOk="0">
                  <a:moveTo>
                    <a:pt x="0" y="6"/>
                  </a:moveTo>
                  <a:cubicBezTo>
                    <a:pt x="172" y="2"/>
                    <a:pt x="345" y="-1"/>
                    <a:pt x="518" y="0"/>
                  </a:cubicBezTo>
                  <a:cubicBezTo>
                    <a:pt x="8226" y="0"/>
                    <a:pt x="15350" y="4108"/>
                    <a:pt x="19212" y="10779"/>
                  </a:cubicBezTo>
                </a:path>
                <a:path w="19212" h="21600" stroke="0" extrusionOk="0">
                  <a:moveTo>
                    <a:pt x="0" y="6"/>
                  </a:moveTo>
                  <a:cubicBezTo>
                    <a:pt x="172" y="2"/>
                    <a:pt x="345" y="-1"/>
                    <a:pt x="518" y="0"/>
                  </a:cubicBezTo>
                  <a:cubicBezTo>
                    <a:pt x="8226" y="0"/>
                    <a:pt x="15350" y="4108"/>
                    <a:pt x="19212" y="10779"/>
                  </a:cubicBezTo>
                  <a:lnTo>
                    <a:pt x="518" y="21600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940" name="Line 25">
              <a:extLst>
                <a:ext uri="{FF2B5EF4-FFF2-40B4-BE49-F238E27FC236}">
                  <a16:creationId xmlns:a16="http://schemas.microsoft.com/office/drawing/2014/main" id="{0F863405-2A96-4DFC-B347-DF845198CC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11" y="7071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65894" name="Picture 26">
            <a:extLst>
              <a:ext uri="{FF2B5EF4-FFF2-40B4-BE49-F238E27FC236}">
                <a16:creationId xmlns:a16="http://schemas.microsoft.com/office/drawing/2014/main" id="{6D8E8C92-D6D2-4A5A-8668-8BDA6D5CD2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3933825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5" name="Rectangle 27">
            <a:extLst>
              <a:ext uri="{FF2B5EF4-FFF2-40B4-BE49-F238E27FC236}">
                <a16:creationId xmlns:a16="http://schemas.microsoft.com/office/drawing/2014/main" id="{E84EC6CC-6C64-4EA4-98AC-97C0108E4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2852739"/>
            <a:ext cx="24415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Delovni diagram izobarne preobrazbe</a:t>
            </a:r>
          </a:p>
        </p:txBody>
      </p:sp>
      <p:sp>
        <p:nvSpPr>
          <p:cNvPr id="165896" name="Rectangle 28">
            <a:extLst>
              <a:ext uri="{FF2B5EF4-FFF2-40B4-BE49-F238E27FC236}">
                <a16:creationId xmlns:a16="http://schemas.microsoft.com/office/drawing/2014/main" id="{D3E7B2AA-F323-449D-A356-9441CFC65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5805489"/>
            <a:ext cx="24860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</a:rPr>
              <a:t>Toplotni diagram izobarne preobrazbe</a:t>
            </a:r>
          </a:p>
        </p:txBody>
      </p:sp>
      <p:sp>
        <p:nvSpPr>
          <p:cNvPr id="165897" name="Rectangle 29">
            <a:extLst>
              <a:ext uri="{FF2B5EF4-FFF2-40B4-BE49-F238E27FC236}">
                <a16:creationId xmlns:a16="http://schemas.microsoft.com/office/drawing/2014/main" id="{C6EBEE9B-E93F-43EA-BF75-523C861F8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3716339"/>
            <a:ext cx="4857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 </a:t>
            </a:r>
          </a:p>
        </p:txBody>
      </p:sp>
      <p:sp>
        <p:nvSpPr>
          <p:cNvPr id="165898" name="Rectangle 30">
            <a:extLst>
              <a:ext uri="{FF2B5EF4-FFF2-40B4-BE49-F238E27FC236}">
                <a16:creationId xmlns:a16="http://schemas.microsoft.com/office/drawing/2014/main" id="{1BF66CA7-D25B-4802-8B28-4766468AB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4365626"/>
            <a:ext cx="346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65899" name="Rectangle 31">
            <a:extLst>
              <a:ext uri="{FF2B5EF4-FFF2-40B4-BE49-F238E27FC236}">
                <a16:creationId xmlns:a16="http://schemas.microsoft.com/office/drawing/2014/main" id="{4CE4566A-5303-49AA-B53A-54E18E911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5589589"/>
            <a:ext cx="1295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</a:t>
            </a:r>
            <a:r>
              <a:rPr lang="sl-SI" altLang="sl-SI" sz="1000" baseline="-25000">
                <a:solidFill>
                  <a:srgbClr val="000000"/>
                </a:solidFill>
              </a:rPr>
              <a:t>2      </a:t>
            </a:r>
            <a:r>
              <a:rPr lang="sl-SI" altLang="sl-SI" sz="1000">
                <a:solidFill>
                  <a:srgbClr val="000000"/>
                </a:solidFill>
              </a:rPr>
              <a:t> </a:t>
            </a:r>
            <a:r>
              <a:rPr lang="sl-SI" altLang="sl-SI" sz="1000" i="1">
                <a:solidFill>
                  <a:srgbClr val="000000"/>
                </a:solidFill>
              </a:rPr>
              <a:t>S </a:t>
            </a:r>
            <a:r>
              <a:rPr lang="sl-SI" altLang="sl-SI" sz="1000">
                <a:solidFill>
                  <a:srgbClr val="000000"/>
                </a:solidFill>
              </a:rPr>
              <a:t>[J/K]</a:t>
            </a:r>
          </a:p>
        </p:txBody>
      </p:sp>
      <p:sp>
        <p:nvSpPr>
          <p:cNvPr id="165900" name="Rectangle 32">
            <a:extLst>
              <a:ext uri="{FF2B5EF4-FFF2-40B4-BE49-F238E27FC236}">
                <a16:creationId xmlns:a16="http://schemas.microsoft.com/office/drawing/2014/main" id="{0A2BE277-B41B-4AAE-90D5-CA0811736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5013326"/>
            <a:ext cx="3111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5901" name="Rectangle 33">
            <a:extLst>
              <a:ext uri="{FF2B5EF4-FFF2-40B4-BE49-F238E27FC236}">
                <a16:creationId xmlns:a16="http://schemas.microsoft.com/office/drawing/2014/main" id="{8F262374-BEF4-4DE8-B81F-D1F92D811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316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221230" name="Group 46">
            <a:extLst>
              <a:ext uri="{FF2B5EF4-FFF2-40B4-BE49-F238E27FC236}">
                <a16:creationId xmlns:a16="http://schemas.microsoft.com/office/drawing/2014/main" id="{88B53C83-6A38-4DAE-A1C8-63EDE12AD8F0}"/>
              </a:ext>
            </a:extLst>
          </p:cNvPr>
          <p:cNvGraphicFramePr>
            <a:graphicFrameLocks noGrp="1"/>
          </p:cNvGraphicFramePr>
          <p:nvPr/>
        </p:nvGraphicFramePr>
        <p:xfrm>
          <a:off x="2495550" y="5589588"/>
          <a:ext cx="431800" cy="246062"/>
        </p:xfrm>
        <a:graphic>
          <a:graphicData uri="http://schemas.openxmlformats.org/drawingml/2006/table">
            <a:tbl>
              <a:tblPr/>
              <a:tblGrid>
                <a:gridCol w="43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6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5904" name="Rectangle 48">
            <a:extLst>
              <a:ext uri="{FF2B5EF4-FFF2-40B4-BE49-F238E27FC236}">
                <a16:creationId xmlns:a16="http://schemas.microsoft.com/office/drawing/2014/main" id="{9AC5E417-259B-4B81-9722-AA73FB7DB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05" name="Object 47">
            <a:extLst>
              <a:ext uri="{FF2B5EF4-FFF2-40B4-BE49-F238E27FC236}">
                <a16:creationId xmlns:a16="http://schemas.microsoft.com/office/drawing/2014/main" id="{927E1247-CF40-4192-8303-990D5AAD60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2039" y="1052513"/>
          <a:ext cx="9366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Enačba" r:id="rId4" imgW="545863" imgH="444307" progId="Equation.3">
                  <p:embed/>
                </p:oleObj>
              </mc:Choice>
              <mc:Fallback>
                <p:oleObj name="Enačba" r:id="rId4" imgW="545863" imgH="444307" progId="Equation.3">
                  <p:embed/>
                  <p:pic>
                    <p:nvPicPr>
                      <p:cNvPr id="165905" name="Object 47">
                        <a:extLst>
                          <a:ext uri="{FF2B5EF4-FFF2-40B4-BE49-F238E27FC236}">
                            <a16:creationId xmlns:a16="http://schemas.microsoft.com/office/drawing/2014/main" id="{927E1247-CF40-4192-8303-990D5AAD60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9" y="1052513"/>
                        <a:ext cx="936625" cy="6477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06" name="Rectangle 49">
            <a:extLst>
              <a:ext uri="{FF2B5EF4-FFF2-40B4-BE49-F238E27FC236}">
                <a16:creationId xmlns:a16="http://schemas.microsoft.com/office/drawing/2014/main" id="{6015D725-4131-4CD5-8197-38AB40374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4564" y="1196975"/>
            <a:ext cx="2873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Gay-Lussacov zakon </a:t>
            </a:r>
          </a:p>
        </p:txBody>
      </p:sp>
      <p:sp>
        <p:nvSpPr>
          <p:cNvPr id="165907" name="Rectangle 50">
            <a:extLst>
              <a:ext uri="{FF2B5EF4-FFF2-40B4-BE49-F238E27FC236}">
                <a16:creationId xmlns:a16="http://schemas.microsoft.com/office/drawing/2014/main" id="{9B2266A1-661C-4119-BE09-7C76F6DBD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1844675"/>
            <a:ext cx="2111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Absolutno delo:</a:t>
            </a:r>
          </a:p>
        </p:txBody>
      </p:sp>
      <p:sp>
        <p:nvSpPr>
          <p:cNvPr id="165908" name="Rectangle 52">
            <a:extLst>
              <a:ext uri="{FF2B5EF4-FFF2-40B4-BE49-F238E27FC236}">
                <a16:creationId xmlns:a16="http://schemas.microsoft.com/office/drawing/2014/main" id="{18515B94-1E92-42E4-8362-F6849DB40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09" name="Object 51">
            <a:extLst>
              <a:ext uri="{FF2B5EF4-FFF2-40B4-BE49-F238E27FC236}">
                <a16:creationId xmlns:a16="http://schemas.microsoft.com/office/drawing/2014/main" id="{82139C3D-EF12-4C2E-A7F7-7CA67F6880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5500" y="1844676"/>
          <a:ext cx="21605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načba" r:id="rId6" imgW="1256755" imgH="215806" progId="Equation.3">
                  <p:embed/>
                </p:oleObj>
              </mc:Choice>
              <mc:Fallback>
                <p:oleObj name="Enačba" r:id="rId6" imgW="1256755" imgH="215806" progId="Equation.3">
                  <p:embed/>
                  <p:pic>
                    <p:nvPicPr>
                      <p:cNvPr id="165909" name="Object 51">
                        <a:extLst>
                          <a:ext uri="{FF2B5EF4-FFF2-40B4-BE49-F238E27FC236}">
                            <a16:creationId xmlns:a16="http://schemas.microsoft.com/office/drawing/2014/main" id="{82139C3D-EF12-4C2E-A7F7-7CA67F6880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1844676"/>
                        <a:ext cx="2160588" cy="3603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10" name="Rectangle 53">
            <a:extLst>
              <a:ext uri="{FF2B5EF4-FFF2-40B4-BE49-F238E27FC236}">
                <a16:creationId xmlns:a16="http://schemas.microsoft.com/office/drawing/2014/main" id="{8FC69A7C-8D76-4A33-B984-8242920B7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5826" y="2339639"/>
            <a:ext cx="200644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Tehnično delo:</a:t>
            </a:r>
          </a:p>
        </p:txBody>
      </p:sp>
      <p:sp>
        <p:nvSpPr>
          <p:cNvPr id="165911" name="Rectangle 55">
            <a:extLst>
              <a:ext uri="{FF2B5EF4-FFF2-40B4-BE49-F238E27FC236}">
                <a16:creationId xmlns:a16="http://schemas.microsoft.com/office/drawing/2014/main" id="{B2814ACC-FE7A-4724-8ACA-0A2D8F7CA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12" name="Object 54">
            <a:extLst>
              <a:ext uri="{FF2B5EF4-FFF2-40B4-BE49-F238E27FC236}">
                <a16:creationId xmlns:a16="http://schemas.microsoft.com/office/drawing/2014/main" id="{6517B2FC-CF7E-4D2D-8A23-46C0B85F69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5500" y="2349500"/>
          <a:ext cx="107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načba" r:id="rId8" imgW="533169" imgH="228501" progId="Equation.3">
                  <p:embed/>
                </p:oleObj>
              </mc:Choice>
              <mc:Fallback>
                <p:oleObj name="Enačba" r:id="rId8" imgW="533169" imgH="228501" progId="Equation.3">
                  <p:embed/>
                  <p:pic>
                    <p:nvPicPr>
                      <p:cNvPr id="165912" name="Object 54">
                        <a:extLst>
                          <a:ext uri="{FF2B5EF4-FFF2-40B4-BE49-F238E27FC236}">
                            <a16:creationId xmlns:a16="http://schemas.microsoft.com/office/drawing/2014/main" id="{6517B2FC-CF7E-4D2D-8A23-46C0B85F69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2349500"/>
                        <a:ext cx="1079500" cy="4318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13" name="Rectangle 56">
            <a:extLst>
              <a:ext uri="{FF2B5EF4-FFF2-40B4-BE49-F238E27FC236}">
                <a16:creationId xmlns:a16="http://schemas.microsoft.com/office/drawing/2014/main" id="{CE92EEF3-533E-4F72-B114-F41A5138A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26" y="2924175"/>
            <a:ext cx="59848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Toplota, ki jo dovajamo pri izobarni preobrazbi:</a:t>
            </a:r>
          </a:p>
        </p:txBody>
      </p:sp>
      <p:sp>
        <p:nvSpPr>
          <p:cNvPr id="165914" name="Rectangle 58">
            <a:extLst>
              <a:ext uri="{FF2B5EF4-FFF2-40B4-BE49-F238E27FC236}">
                <a16:creationId xmlns:a16="http://schemas.microsoft.com/office/drawing/2014/main" id="{D7F92CE3-DFB1-4CFC-97F8-33541AD66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15" name="Object 57">
            <a:extLst>
              <a:ext uri="{FF2B5EF4-FFF2-40B4-BE49-F238E27FC236}">
                <a16:creationId xmlns:a16="http://schemas.microsoft.com/office/drawing/2014/main" id="{C2E5F2F2-2C54-4415-A115-2046888AD1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2038" y="3429000"/>
          <a:ext cx="40322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načba" r:id="rId10" imgW="2108200" imgH="241300" progId="Equation.3">
                  <p:embed/>
                </p:oleObj>
              </mc:Choice>
              <mc:Fallback>
                <p:oleObj name="Enačba" r:id="rId10" imgW="2108200" imgH="241300" progId="Equation.3">
                  <p:embed/>
                  <p:pic>
                    <p:nvPicPr>
                      <p:cNvPr id="165915" name="Object 57">
                        <a:extLst>
                          <a:ext uri="{FF2B5EF4-FFF2-40B4-BE49-F238E27FC236}">
                            <a16:creationId xmlns:a16="http://schemas.microsoft.com/office/drawing/2014/main" id="{C2E5F2F2-2C54-4415-A115-2046888AD1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8" y="3429000"/>
                        <a:ext cx="4032250" cy="4318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16" name="Rectangle 59">
            <a:extLst>
              <a:ext uri="{FF2B5EF4-FFF2-40B4-BE49-F238E27FC236}">
                <a16:creationId xmlns:a16="http://schemas.microsoft.com/office/drawing/2014/main" id="{C896CDC1-3D04-420B-9ECD-46B8B8901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860800"/>
            <a:ext cx="5143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 energijskega zakona sledi enačba za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notranjo energijo:</a:t>
            </a:r>
          </a:p>
        </p:txBody>
      </p:sp>
      <p:sp>
        <p:nvSpPr>
          <p:cNvPr id="165917" name="Rectangle 61">
            <a:extLst>
              <a:ext uri="{FF2B5EF4-FFF2-40B4-BE49-F238E27FC236}">
                <a16:creationId xmlns:a16="http://schemas.microsoft.com/office/drawing/2014/main" id="{DDD0A16F-326C-4BE2-ACD9-05C64C9AC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18" name="Object 60">
            <a:extLst>
              <a:ext uri="{FF2B5EF4-FFF2-40B4-BE49-F238E27FC236}">
                <a16:creationId xmlns:a16="http://schemas.microsoft.com/office/drawing/2014/main" id="{D608EC0B-D33C-4726-98DA-954EBC9B71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54639" y="4692651"/>
          <a:ext cx="39322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načba" r:id="rId12" imgW="1981200" imgH="177800" progId="Equation.3">
                  <p:embed/>
                </p:oleObj>
              </mc:Choice>
              <mc:Fallback>
                <p:oleObj name="Enačba" r:id="rId12" imgW="1981200" imgH="177800" progId="Equation.3">
                  <p:embed/>
                  <p:pic>
                    <p:nvPicPr>
                      <p:cNvPr id="165918" name="Object 60">
                        <a:extLst>
                          <a:ext uri="{FF2B5EF4-FFF2-40B4-BE49-F238E27FC236}">
                            <a16:creationId xmlns:a16="http://schemas.microsoft.com/office/drawing/2014/main" id="{D608EC0B-D33C-4726-98DA-954EBC9B71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9" y="4692651"/>
                        <a:ext cx="3932237" cy="3206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919" name="Rectangle 62">
            <a:extLst>
              <a:ext uri="{FF2B5EF4-FFF2-40B4-BE49-F238E27FC236}">
                <a16:creationId xmlns:a16="http://schemas.microsoft.com/office/drawing/2014/main" id="{CE90E839-8FB2-4267-9029-5CE62CBA0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9" y="5084764"/>
            <a:ext cx="29368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Sprememba entropije:</a:t>
            </a:r>
          </a:p>
        </p:txBody>
      </p:sp>
      <p:sp>
        <p:nvSpPr>
          <p:cNvPr id="165920" name="Rectangle 64">
            <a:extLst>
              <a:ext uri="{FF2B5EF4-FFF2-40B4-BE49-F238E27FC236}">
                <a16:creationId xmlns:a16="http://schemas.microsoft.com/office/drawing/2014/main" id="{2D9F668F-E541-451E-BAE4-472AF6FB2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5921" name="Object 63">
            <a:extLst>
              <a:ext uri="{FF2B5EF4-FFF2-40B4-BE49-F238E27FC236}">
                <a16:creationId xmlns:a16="http://schemas.microsoft.com/office/drawing/2014/main" id="{7FDBA9BC-BB14-4171-8EFE-7D229F5F66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6189" y="5526088"/>
          <a:ext cx="395128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Enačba" r:id="rId14" imgW="2006600" imgH="431800" progId="Equation.3">
                  <p:embed/>
                </p:oleObj>
              </mc:Choice>
              <mc:Fallback>
                <p:oleObj name="Enačba" r:id="rId14" imgW="2006600" imgH="431800" progId="Equation.3">
                  <p:embed/>
                  <p:pic>
                    <p:nvPicPr>
                      <p:cNvPr id="165921" name="Object 63">
                        <a:extLst>
                          <a:ext uri="{FF2B5EF4-FFF2-40B4-BE49-F238E27FC236}">
                            <a16:creationId xmlns:a16="http://schemas.microsoft.com/office/drawing/2014/main" id="{7FDBA9BC-BB14-4171-8EFE-7D229F5F66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9" y="5526088"/>
                        <a:ext cx="3951287" cy="6985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3">
            <a:extLst>
              <a:ext uri="{FF2B5EF4-FFF2-40B4-BE49-F238E27FC236}">
                <a16:creationId xmlns:a16="http://schemas.microsoft.com/office/drawing/2014/main" id="{1AE0D3AF-03A4-4B76-998D-DA3775B6917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F7A713E-AC3B-4FEB-802F-13A591583B7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6915" name="Ograda številke diapozitiva 2">
            <a:extLst>
              <a:ext uri="{FF2B5EF4-FFF2-40B4-BE49-F238E27FC236}">
                <a16:creationId xmlns:a16="http://schemas.microsoft.com/office/drawing/2014/main" id="{47DCB278-6D48-402D-9B00-5ABBE04F5674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3FC5FA0-2A43-405B-9D3E-A873AD25A8D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1EFBAB53-CC10-430D-8F98-B86F10E88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3"/>
            <a:ext cx="8497887" cy="762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izobarni termodinamični preobrazbi se volumen spreminja sorazmerno z absolutno temperaturo.</a:t>
            </a:r>
          </a:p>
        </p:txBody>
      </p:sp>
      <p:sp>
        <p:nvSpPr>
          <p:cNvPr id="166917" name="Rectangle 5">
            <a:extLst>
              <a:ext uri="{FF2B5EF4-FFF2-40B4-BE49-F238E27FC236}">
                <a16:creationId xmlns:a16="http://schemas.microsoft.com/office/drawing/2014/main" id="{5D787641-3C61-4373-B956-6D00A7C84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259305"/>
            <a:ext cx="882015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Primer: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valju dizelskega motorja izgoreva mešanica pri stalnem tlaku. Določi temperaturo na koncu zgorevanja, če je začetna temperatura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873 K in razmerje volumnov na koncu in začetku procesa 1,75! Za koliko se je spremenila specifična entropija?</a:t>
            </a:r>
          </a:p>
        </p:txBody>
      </p:sp>
      <p:graphicFrame>
        <p:nvGraphicFramePr>
          <p:cNvPr id="222228" name="Group 20">
            <a:extLst>
              <a:ext uri="{FF2B5EF4-FFF2-40B4-BE49-F238E27FC236}">
                <a16:creationId xmlns:a16="http://schemas.microsoft.com/office/drawing/2014/main" id="{BC062EDC-9666-4912-88AF-C2EF4CBC7411}"/>
              </a:ext>
            </a:extLst>
          </p:cNvPr>
          <p:cNvGraphicFramePr>
            <a:graphicFrameLocks noGrp="1"/>
          </p:cNvGraphicFramePr>
          <p:nvPr/>
        </p:nvGraphicFramePr>
        <p:xfrm>
          <a:off x="1992313" y="3068639"/>
          <a:ext cx="1655762" cy="1616075"/>
        </p:xfrm>
        <a:graphic>
          <a:graphicData uri="http://schemas.openxmlformats.org/drawingml/2006/table">
            <a:tbl>
              <a:tblPr/>
              <a:tblGrid>
                <a:gridCol w="165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1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1,75</a:t>
                      </a: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000" b="0" i="1" u="sng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sl-SI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873 K</a:t>
                      </a: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S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65" marB="4576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2249" name="Group 41">
            <a:extLst>
              <a:ext uri="{FF2B5EF4-FFF2-40B4-BE49-F238E27FC236}">
                <a16:creationId xmlns:a16="http://schemas.microsoft.com/office/drawing/2014/main" id="{CF9B2D41-3DB2-485E-8F3D-249ADAB43932}"/>
              </a:ext>
            </a:extLst>
          </p:cNvPr>
          <p:cNvGraphicFramePr>
            <a:graphicFrameLocks noGrp="1"/>
          </p:cNvGraphicFramePr>
          <p:nvPr/>
        </p:nvGraphicFramePr>
        <p:xfrm>
          <a:off x="3935413" y="3141664"/>
          <a:ext cx="3313112" cy="427037"/>
        </p:xfrm>
        <a:graphic>
          <a:graphicData uri="http://schemas.openxmlformats.org/drawingml/2006/table">
            <a:tbl>
              <a:tblPr/>
              <a:tblGrid>
                <a:gridCol w="3313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Končna temperatura: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6922" name="Rectangle 36">
            <a:extLst>
              <a:ext uri="{FF2B5EF4-FFF2-40B4-BE49-F238E27FC236}">
                <a16:creationId xmlns:a16="http://schemas.microsoft.com/office/drawing/2014/main" id="{4098A67D-5739-4D11-B1E6-6CA6A9DA7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6923" name="Object 35">
            <a:extLst>
              <a:ext uri="{FF2B5EF4-FFF2-40B4-BE49-F238E27FC236}">
                <a16:creationId xmlns:a16="http://schemas.microsoft.com/office/drawing/2014/main" id="{7097465D-25FD-4F28-8EE1-BD3B3B74E2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4213" y="3883026"/>
          <a:ext cx="29892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načba" r:id="rId3" imgW="1523339" imgH="317362" progId="Equation.3">
                  <p:embed/>
                </p:oleObj>
              </mc:Choice>
              <mc:Fallback>
                <p:oleObj name="Enačba" r:id="rId3" imgW="1523339" imgH="317362" progId="Equation.3">
                  <p:embed/>
                  <p:pic>
                    <p:nvPicPr>
                      <p:cNvPr id="166923" name="Object 35">
                        <a:extLst>
                          <a:ext uri="{FF2B5EF4-FFF2-40B4-BE49-F238E27FC236}">
                            <a16:creationId xmlns:a16="http://schemas.microsoft.com/office/drawing/2014/main" id="{7097465D-25FD-4F28-8EE1-BD3B3B74E2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213" y="3883026"/>
                        <a:ext cx="2989262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24" name="Rectangle 37">
            <a:extLst>
              <a:ext uri="{FF2B5EF4-FFF2-40B4-BE49-F238E27FC236}">
                <a16:creationId xmlns:a16="http://schemas.microsoft.com/office/drawing/2014/main" id="{CD6D5FFE-C2AF-492B-951D-9ED334408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4783139"/>
            <a:ext cx="67802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Sprememba entropije na enoto mase (specifične entropije):</a:t>
            </a:r>
          </a:p>
        </p:txBody>
      </p:sp>
      <p:sp>
        <p:nvSpPr>
          <p:cNvPr id="166925" name="Rectangle 39">
            <a:extLst>
              <a:ext uri="{FF2B5EF4-FFF2-40B4-BE49-F238E27FC236}">
                <a16:creationId xmlns:a16="http://schemas.microsoft.com/office/drawing/2014/main" id="{CA6E8A4F-B718-46A0-97A0-0C629086D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66926" name="Object 38">
            <a:extLst>
              <a:ext uri="{FF2B5EF4-FFF2-40B4-BE49-F238E27FC236}">
                <a16:creationId xmlns:a16="http://schemas.microsoft.com/office/drawing/2014/main" id="{F88D7B1E-574B-4062-99C9-9B3B6FFBD5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9" y="5260975"/>
          <a:ext cx="717073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načba" r:id="rId5" imgW="2616200" imgH="317500" progId="Equation.3">
                  <p:embed/>
                </p:oleObj>
              </mc:Choice>
              <mc:Fallback>
                <p:oleObj name="Enačba" r:id="rId5" imgW="2616200" imgH="317500" progId="Equation.3">
                  <p:embed/>
                  <p:pic>
                    <p:nvPicPr>
                      <p:cNvPr id="166926" name="Object 38">
                        <a:extLst>
                          <a:ext uri="{FF2B5EF4-FFF2-40B4-BE49-F238E27FC236}">
                            <a16:creationId xmlns:a16="http://schemas.microsoft.com/office/drawing/2014/main" id="{F88D7B1E-574B-4062-99C9-9B3B6FFBD5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5260975"/>
                        <a:ext cx="7170737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27" name="Predmet 2">
            <a:extLst>
              <a:ext uri="{FF2B5EF4-FFF2-40B4-BE49-F238E27FC236}">
                <a16:creationId xmlns:a16="http://schemas.microsoft.com/office/drawing/2014/main" id="{EEB9DE74-64E8-42A3-A4E5-EE3306E8C6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6764" y="4062413"/>
          <a:ext cx="78422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načba" r:id="rId7" imgW="330057" imgH="165028" progId="Equation.3">
                  <p:embed/>
                </p:oleObj>
              </mc:Choice>
              <mc:Fallback>
                <p:oleObj name="Enačba" r:id="rId7" imgW="330057" imgH="165028" progId="Equation.3">
                  <p:embed/>
                  <p:pic>
                    <p:nvPicPr>
                      <p:cNvPr id="166927" name="Predmet 2">
                        <a:extLst>
                          <a:ext uri="{FF2B5EF4-FFF2-40B4-BE49-F238E27FC236}">
                            <a16:creationId xmlns:a16="http://schemas.microsoft.com/office/drawing/2014/main" id="{EEB9DE74-64E8-42A3-A4E5-EE3306E8C6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4" y="4062413"/>
                        <a:ext cx="784225" cy="39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562</Words>
  <Application>Microsoft Office PowerPoint</Application>
  <PresentationFormat>Širokozaslonsko</PresentationFormat>
  <Paragraphs>106</Paragraphs>
  <Slides>6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Vouk, Gaja</dc:creator>
  <cp:lastModifiedBy>Vouk, Gaja</cp:lastModifiedBy>
  <cp:revision>3</cp:revision>
  <dcterms:created xsi:type="dcterms:W3CDTF">2022-01-05T19:52:01Z</dcterms:created>
  <dcterms:modified xsi:type="dcterms:W3CDTF">2022-02-07T17:11:34Z</dcterms:modified>
</cp:coreProperties>
</file>