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8" r:id="rId10"/>
    <p:sldId id="264" r:id="rId11"/>
    <p:sldId id="265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23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BAA825-5598-45F7-9232-2B707AE791CA}" type="datetimeFigureOut">
              <a:rPr lang="sl-SI"/>
              <a:pPr/>
              <a:t>9.4.2020</a:t>
            </a:fld>
            <a:endParaRPr lang="sl-SI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FCD78C-931A-4901-99FB-6777D3C3CBC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0893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947936-16F7-4CD9-BF6F-98116AB07F25}" type="datetimeFigureOut">
              <a:rPr lang="sl-SI"/>
              <a:pPr/>
              <a:t>9.4.2020</a:t>
            </a:fld>
            <a:endParaRPr lang="sl-SI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F82C38-6758-4947-BC82-6D4F822EF8A0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563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33B2-C476-4B4D-B85A-41CCDD05DC20}" type="datetimeFigureOut">
              <a:rPr lang="sl-SI"/>
              <a:pPr>
                <a:defRPr/>
              </a:pPr>
              <a:t>9.4.2020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D17C-353A-4CBA-BF0F-855A73ED0D0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7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5693-0CC5-4894-B973-C27DE64FD94E}" type="datetimeFigureOut">
              <a:rPr lang="sl-SI"/>
              <a:pPr>
                <a:defRPr/>
              </a:pPr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417B-9A38-44F8-8991-1971EDF5C15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109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5915-2044-4DC6-8F6F-D8C22A794013}" type="datetimeFigureOut">
              <a:rPr lang="sl-SI"/>
              <a:pPr>
                <a:defRPr/>
              </a:pPr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201BD-091A-4900-8587-AEDAA1BF2BE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530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4253-D453-42F5-85E6-7829067626CE}" type="datetimeFigureOut">
              <a:rPr lang="sl-SI"/>
              <a:pPr>
                <a:defRPr/>
              </a:pPr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C6BF-0B4A-4E20-A27A-543A3C339BD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83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3DBA-9EAE-4514-B6F5-4246CF3BD0FD}" type="datetimeFigureOut">
              <a:rPr lang="sl-SI"/>
              <a:pPr>
                <a:defRPr/>
              </a:pPr>
              <a:t>9.4.2020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E5FD-375E-4493-A56A-83AE13669AB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190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B0ED-B1B0-480B-8874-EF8642FF4742}" type="datetimeFigureOut">
              <a:rPr lang="sl-SI"/>
              <a:pPr>
                <a:defRPr/>
              </a:pPr>
              <a:t>9.4.2020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6EE6-57FE-4E22-9B82-0C7C2F5FF0F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78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7894-9261-406A-9DFF-69CAAB2D94F8}" type="datetimeFigureOut">
              <a:rPr lang="sl-SI"/>
              <a:pPr>
                <a:defRPr/>
              </a:pPr>
              <a:t>9.4.2020</a:t>
            </a:fld>
            <a:endParaRPr lang="sl-SI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A253-3269-47C7-B3F8-BB3922A6D29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684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C7CF-DAD2-4B60-9084-48D73AC365D6}" type="datetimeFigureOut">
              <a:rPr lang="sl-SI"/>
              <a:pPr>
                <a:defRPr/>
              </a:pPr>
              <a:t>9.4.2020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8039C-61FB-4B72-A998-72F97A0C7D7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823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7555-5E28-4047-976E-21EF71383788}" type="datetimeFigureOut">
              <a:rPr lang="sl-SI"/>
              <a:pPr>
                <a:defRPr/>
              </a:pPr>
              <a:t>9.4.2020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36BD-57CA-477A-B5DA-13C50A82D57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435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2012-C75E-4D7C-9165-E79BAF461D4A}" type="datetimeFigureOut">
              <a:rPr lang="sl-SI"/>
              <a:pPr>
                <a:defRPr/>
              </a:pPr>
              <a:t>9.4.2020</a:t>
            </a:fld>
            <a:endParaRPr lang="sl-SI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593D-6237-49A6-870B-61E3DD988A6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264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6048-B844-4FE6-9E9D-E4522974EF05}" type="datetimeFigureOut">
              <a:rPr lang="sl-SI"/>
              <a:pPr>
                <a:defRPr/>
              </a:pPr>
              <a:t>9.4.2020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E7B0A-7F10-49A4-8393-85AB597D5B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279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91E8962-9B45-4B02-9331-D5CB3AAA8FBD}" type="datetimeFigureOut">
              <a:rPr lang="sl-SI"/>
              <a:pPr>
                <a:defRPr/>
              </a:pPr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BE401E7-F005-4951-832F-1BCB9076E72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8" r:id="rId5"/>
    <p:sldLayoutId id="2147483753" r:id="rId6"/>
    <p:sldLayoutId id="2147483752" r:id="rId7"/>
    <p:sldLayoutId id="2147483759" r:id="rId8"/>
    <p:sldLayoutId id="2147483751" r:id="rId9"/>
    <p:sldLayoutId id="2147483750" r:id="rId10"/>
    <p:sldLayoutId id="21474837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4721696"/>
          </a:xfrm>
        </p:spPr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80728"/>
            <a:ext cx="7630616" cy="5472608"/>
          </a:xfrm>
        </p:spPr>
        <p:txBody>
          <a:bodyPr/>
          <a:lstStyle/>
          <a:p>
            <a:r>
              <a:rPr lang="sl-SI" dirty="0" smtClean="0"/>
              <a:t> </a:t>
            </a:r>
            <a:r>
              <a:rPr lang="sl-SI" sz="4000" dirty="0" smtClean="0">
                <a:solidFill>
                  <a:srgbClr val="FF0000"/>
                </a:solidFill>
              </a:rPr>
              <a:t>PLAZILCI</a:t>
            </a:r>
          </a:p>
          <a:p>
            <a:endParaRPr lang="sl-SI" dirty="0"/>
          </a:p>
          <a:p>
            <a:endParaRPr lang="sl-SI" sz="2800" u="sng" dirty="0" smtClean="0"/>
          </a:p>
          <a:p>
            <a:r>
              <a:rPr lang="sl-SI" sz="2800" u="sng" dirty="0" smtClean="0"/>
              <a:t>SISTEMATIKA:</a:t>
            </a:r>
          </a:p>
          <a:p>
            <a:endParaRPr lang="sl-SI" sz="2800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800" dirty="0" smtClean="0">
                <a:solidFill>
                  <a:schemeClr val="tx1"/>
                </a:solidFill>
              </a:rPr>
              <a:t>ŽELVE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800" dirty="0" smtClean="0">
                <a:solidFill>
                  <a:schemeClr val="tx1"/>
                </a:solidFill>
              </a:rPr>
              <a:t>KROKODILI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800" dirty="0" smtClean="0">
                <a:solidFill>
                  <a:schemeClr val="tx1"/>
                </a:solidFill>
              </a:rPr>
              <a:t>LUSKARJI:  - KAČE</a:t>
            </a:r>
          </a:p>
          <a:p>
            <a:r>
              <a:rPr lang="sl-SI" sz="2800" dirty="0">
                <a:solidFill>
                  <a:schemeClr val="tx1"/>
                </a:solidFill>
              </a:rPr>
              <a:t> </a:t>
            </a:r>
            <a:r>
              <a:rPr lang="sl-SI" sz="2800" dirty="0" smtClean="0">
                <a:solidFill>
                  <a:schemeClr val="tx1"/>
                </a:solidFill>
              </a:rPr>
              <a:t>                        - KUŠČARJI</a:t>
            </a:r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9" name="Picture 3" descr="C:\Documents and Settings\učenec\Desktop\legvan%20se%20son%E8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451" y="3861048"/>
            <a:ext cx="35718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sl-SI" dirty="0" smtClean="0"/>
              <a:t>Razmnoževanje:</a:t>
            </a:r>
          </a:p>
          <a:p>
            <a:pPr marL="0" indent="0">
              <a:buFont typeface="Arial" charset="0"/>
              <a:buNone/>
            </a:pPr>
            <a:r>
              <a:rPr lang="sl-SI" dirty="0" smtClean="0"/>
              <a:t>-</a:t>
            </a:r>
            <a:r>
              <a:rPr lang="sl-SI" dirty="0" smtClean="0"/>
              <a:t>spolno</a:t>
            </a:r>
          </a:p>
          <a:p>
            <a:pPr marL="0" indent="0">
              <a:buFont typeface="Arial" charset="0"/>
              <a:buNone/>
            </a:pPr>
            <a:r>
              <a:rPr lang="sl-SI" dirty="0" smtClean="0"/>
              <a:t>-so enospolniki; samci oplodijo samice (notranja oploditev)</a:t>
            </a:r>
          </a:p>
          <a:p>
            <a:pPr>
              <a:buFontTx/>
              <a:buChar char="-"/>
            </a:pPr>
            <a:r>
              <a:rPr lang="sl-SI" dirty="0" smtClean="0"/>
              <a:t>samice odložijo jajca na kopno (razvijajo se s pomočjo zunanje toplote) - so jajcerodni</a:t>
            </a:r>
            <a:r>
              <a:rPr lang="sl-SI" dirty="0" smtClean="0"/>
              <a:t>.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Nekateri </a:t>
            </a:r>
            <a:r>
              <a:rPr lang="sl-SI" dirty="0" smtClean="0"/>
              <a:t>plazilci </a:t>
            </a:r>
            <a:r>
              <a:rPr lang="sl-SI" dirty="0" smtClean="0"/>
              <a:t>so </a:t>
            </a:r>
            <a:r>
              <a:rPr lang="sl-SI" dirty="0" smtClean="0"/>
              <a:t>živorodni</a:t>
            </a:r>
            <a:r>
              <a:rPr lang="sl-SI" dirty="0" smtClean="0"/>
              <a:t>.</a:t>
            </a:r>
          </a:p>
          <a:p>
            <a:pPr>
              <a:buFontTx/>
              <a:buChar char="-"/>
            </a:pPr>
            <a:r>
              <a:rPr lang="sl-SI" dirty="0" smtClean="0"/>
              <a:t>Ko se mladiči izležejo iz jajc so</a:t>
            </a:r>
          </a:p>
          <a:p>
            <a:pPr marL="0" indent="0">
              <a:buNone/>
            </a:pPr>
            <a:r>
              <a:rPr lang="sl-SI" dirty="0" smtClean="0"/>
              <a:t> sposobni samostojnega življenja.</a:t>
            </a:r>
            <a:endParaRPr lang="sl-SI" dirty="0" smtClean="0"/>
          </a:p>
          <a:p>
            <a:pPr marL="0" indent="0">
              <a:buFont typeface="Arial" charset="0"/>
              <a:buNone/>
            </a:pPr>
            <a:endParaRPr lang="sl-SI" dirty="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408075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74168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8" y="560147"/>
            <a:ext cx="8229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sl-SI" dirty="0" smtClean="0"/>
              <a:t>KROKODILI</a:t>
            </a:r>
            <a:endParaRPr lang="sl-SI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31051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27559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98938"/>
            <a:ext cx="4032250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93900"/>
            <a:ext cx="2665412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19575"/>
            <a:ext cx="43910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Plazilci</a:t>
            </a:r>
            <a:endParaRPr lang="sl-SI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sl-SI" dirty="0" smtClean="0"/>
              <a:t>ŽELVE</a:t>
            </a:r>
            <a:endParaRPr lang="sl-SI" dirty="0" smtClean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381635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19600"/>
            <a:ext cx="3114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13250"/>
            <a:ext cx="36734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39243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sl-SI" dirty="0" smtClean="0"/>
              <a:t>LUSKARJI:</a:t>
            </a:r>
          </a:p>
          <a:p>
            <a:pPr marL="0" indent="0">
              <a:buFont typeface="Arial" charset="0"/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KAČE</a:t>
            </a:r>
          </a:p>
          <a:p>
            <a:pPr>
              <a:buFontTx/>
              <a:buChar char="-"/>
            </a:pPr>
            <a:r>
              <a:rPr lang="sl-SI" dirty="0" smtClean="0"/>
              <a:t>KUŠČARJI</a:t>
            </a:r>
            <a:endParaRPr lang="sl-SI" dirty="0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446405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3810"/>
            <a:ext cx="26955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65040"/>
            <a:ext cx="3095625" cy="23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46160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sl-SI" dirty="0" smtClean="0"/>
              <a:t>Habitat: </a:t>
            </a:r>
            <a:r>
              <a:rPr lang="sl-SI" dirty="0" smtClean="0"/>
              <a:t>kopenski  </a:t>
            </a:r>
            <a:r>
              <a:rPr lang="sl-SI" dirty="0" smtClean="0"/>
              <a:t>in vodni </a:t>
            </a:r>
            <a:r>
              <a:rPr lang="sl-SI" dirty="0" smtClean="0"/>
              <a:t>ekosistemi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(razen zelo hladnih področij)</a:t>
            </a:r>
            <a:r>
              <a:rPr lang="sl-SI" dirty="0" smtClean="0"/>
              <a:t>.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" name="Picture 2" descr="C:\Documents and Settings\učenec\Desktop\reka n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708920"/>
            <a:ext cx="5055856" cy="379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učenec\Desktop\4-_Penang_National_Park_295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4294" y="548680"/>
            <a:ext cx="2058186" cy="308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učenec\Desktop\3043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104" y="3861048"/>
            <a:ext cx="3268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Plazilci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2. </a:t>
            </a:r>
            <a:r>
              <a:rPr lang="sl-SI" dirty="0"/>
              <a:t>Z</a:t>
            </a:r>
            <a:r>
              <a:rPr lang="sl-SI" dirty="0" smtClean="0"/>
              <a:t>gradba telesa: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Telo je dolge valjaste oblike (izjema so želve, ki so krajše)</a:t>
            </a:r>
          </a:p>
          <a:p>
            <a:r>
              <a:rPr lang="sl-SI" dirty="0" smtClean="0"/>
              <a:t>Večinoma imajo dva para šibkejših nog, ki so prilagojene hoji ali plavanju. Nekateri nog nimajo in se plazijo po trebuhu.</a:t>
            </a:r>
          </a:p>
          <a:p>
            <a:r>
              <a:rPr lang="sl-SI" dirty="0" smtClean="0"/>
              <a:t>Telo prekriva koža, ki je na površini prekrita z roževinastimi luskami (luskarji se levijo).</a:t>
            </a:r>
          </a:p>
          <a:p>
            <a:r>
              <a:rPr lang="sl-SI" dirty="0" smtClean="0"/>
              <a:t>Koža varuje žival pred poškodbami.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Imajo nestalno telesno temperaturo.</a:t>
            </a:r>
          </a:p>
          <a:p>
            <a:endParaRPr lang="sl-SI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44" y="3684985"/>
            <a:ext cx="2276456" cy="286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3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sl-SI" sz="2200" dirty="0" smtClean="0"/>
              <a:t>3. Dihala: </a:t>
            </a:r>
            <a:r>
              <a:rPr lang="sl-SI" sz="2200" dirty="0" smtClean="0"/>
              <a:t>dihalni </a:t>
            </a:r>
            <a:r>
              <a:rPr lang="sl-SI" sz="2200" dirty="0" smtClean="0"/>
              <a:t>organ so </a:t>
            </a:r>
            <a:r>
              <a:rPr lang="sl-SI" sz="2200" dirty="0" smtClean="0"/>
              <a:t>dobro razvita pljuča</a:t>
            </a:r>
            <a:endParaRPr lang="sl-SI" sz="22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sl-SI" sz="2200" dirty="0" smtClean="0"/>
              <a:t>4. </a:t>
            </a:r>
            <a:r>
              <a:rPr lang="sl-SI" sz="2200" dirty="0" smtClean="0"/>
              <a:t>Prehranjevanje: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l-SI" sz="2200" dirty="0" smtClean="0"/>
              <a:t>- večina je plenilcev - mesojedcev, le </a:t>
            </a:r>
            <a:r>
              <a:rPr lang="sl-SI" sz="2200" dirty="0"/>
              <a:t>nekateri so rastlinojedi ali vsejedi.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sl-SI" sz="2200" dirty="0" smtClean="0"/>
              <a:t>-</a:t>
            </a:r>
            <a:r>
              <a:rPr lang="sl-SI" sz="2200" dirty="0" smtClean="0"/>
              <a:t>usta z zobmi in </a:t>
            </a:r>
            <a:r>
              <a:rPr lang="sl-SI" sz="2200" dirty="0" smtClean="0"/>
              <a:t>jezikom - (nekatere vrste ga uporabljajo za lov).</a:t>
            </a:r>
            <a:endParaRPr lang="sl-SI" sz="22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sl-SI" sz="22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sl-SI" sz="2200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25" y="520902"/>
            <a:ext cx="1428072" cy="185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31467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ača sestava gl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0324"/>
            <a:ext cx="5652120" cy="32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Plazilci 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sl-SI" dirty="0"/>
              <a:t>5</a:t>
            </a:r>
            <a:r>
              <a:rPr lang="sl-SI" dirty="0" smtClean="0"/>
              <a:t>. </a:t>
            </a:r>
            <a:r>
              <a:rPr lang="sl-SI" dirty="0" smtClean="0"/>
              <a:t>Mišičje: </a:t>
            </a:r>
          </a:p>
          <a:p>
            <a:pPr marL="0" indent="0">
              <a:buFont typeface="Arial" charset="0"/>
              <a:buNone/>
            </a:pPr>
            <a:r>
              <a:rPr lang="sl-SI" dirty="0" smtClean="0"/>
              <a:t>Imajo močne mišice po telesu in okončinah, kar jim omogoči uspešno gibanje.</a:t>
            </a:r>
            <a:endParaRPr lang="sl-SI" dirty="0" smtClean="0"/>
          </a:p>
          <a:p>
            <a:pPr marL="0" indent="0">
              <a:buFont typeface="Arial" charset="0"/>
              <a:buNone/>
            </a:pPr>
            <a:r>
              <a:rPr lang="sl-SI" dirty="0" smtClean="0"/>
              <a:t>6</a:t>
            </a:r>
            <a:r>
              <a:rPr lang="sl-SI" dirty="0" smtClean="0"/>
              <a:t>. Notranje ogrodje iz kosti:</a:t>
            </a:r>
            <a:endParaRPr lang="sl-SI" dirty="0" smtClean="0"/>
          </a:p>
          <a:p>
            <a:pPr marL="0" indent="0">
              <a:buFont typeface="Arial" charset="0"/>
              <a:buNone/>
            </a:pPr>
            <a:r>
              <a:rPr lang="sl-SI" dirty="0" smtClean="0"/>
              <a:t>kosti </a:t>
            </a:r>
            <a:r>
              <a:rPr lang="sl-SI" dirty="0" smtClean="0"/>
              <a:t>glave, trupa, sprednjih in zadnjih okončin.</a:t>
            </a:r>
          </a:p>
          <a:p>
            <a:pPr marL="0" indent="0">
              <a:buFont typeface="Arial" charset="0"/>
              <a:buNone/>
            </a:pPr>
            <a:endParaRPr lang="sl-SI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4679950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l-SI" dirty="0" smtClean="0"/>
              <a:t>Plazilci </a:t>
            </a:r>
            <a:endParaRPr lang="sl-SI" i="1" dirty="0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513556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sl-SI" dirty="0" smtClean="0"/>
              <a:t>7. Čutila:</a:t>
            </a:r>
          </a:p>
          <a:p>
            <a:pPr>
              <a:lnSpc>
                <a:spcPct val="90000"/>
              </a:lnSpc>
            </a:pPr>
            <a:r>
              <a:rPr lang="sl-SI" dirty="0" smtClean="0"/>
              <a:t>oči</a:t>
            </a:r>
          </a:p>
          <a:p>
            <a:pPr>
              <a:lnSpc>
                <a:spcPct val="90000"/>
              </a:lnSpc>
            </a:pPr>
            <a:r>
              <a:rPr lang="sl-SI" dirty="0" smtClean="0"/>
              <a:t>slabo slišijo (nimajo bobniča)</a:t>
            </a:r>
          </a:p>
          <a:p>
            <a:pPr>
              <a:lnSpc>
                <a:spcPct val="90000"/>
              </a:lnSpc>
            </a:pPr>
            <a:r>
              <a:rPr lang="sl-SI" dirty="0" smtClean="0"/>
              <a:t>pri vohanju sodeluje jezik</a:t>
            </a:r>
          </a:p>
          <a:p>
            <a:pPr>
              <a:lnSpc>
                <a:spcPct val="90000"/>
              </a:lnSpc>
            </a:pPr>
            <a:r>
              <a:rPr lang="sl-SI" dirty="0" smtClean="0"/>
              <a:t>zaznavajo tresljaje podlage</a:t>
            </a:r>
          </a:p>
          <a:p>
            <a:pPr>
              <a:lnSpc>
                <a:spcPct val="90000"/>
              </a:lnSpc>
            </a:pPr>
            <a:r>
              <a:rPr lang="sl-SI" dirty="0" err="1" smtClean="0"/>
              <a:t>termoreceptorji</a:t>
            </a:r>
            <a:r>
              <a:rPr lang="sl-SI" dirty="0" smtClean="0"/>
              <a:t> - zaznavajo toploto (omogočajo zaznavanje plena – zelo dobro razviti pri kačah).</a:t>
            </a:r>
            <a:endParaRPr lang="sl-SI" dirty="0" smtClean="0"/>
          </a:p>
          <a:p>
            <a:pPr>
              <a:lnSpc>
                <a:spcPct val="90000"/>
              </a:lnSpc>
            </a:pPr>
            <a:endParaRPr lang="sl-SI" dirty="0" smtClean="0"/>
          </a:p>
          <a:p>
            <a:endParaRPr lang="sl-SI" dirty="0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4339031"/>
            <a:ext cx="4195915" cy="215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9755"/>
            <a:ext cx="3168352" cy="237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284</TotalTime>
  <Words>272</Words>
  <Application>Microsoft Office PowerPoint</Application>
  <PresentationFormat>Diaprojekcija na zaslonu (4:3)</PresentationFormat>
  <Paragraphs>58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Clarity</vt:lpstr>
      <vt:lpstr>  </vt:lpstr>
      <vt:lpstr>Plazilci </vt:lpstr>
      <vt:lpstr>Plazilci</vt:lpstr>
      <vt:lpstr>Plazilci </vt:lpstr>
      <vt:lpstr>Plazilci </vt:lpstr>
      <vt:lpstr>Plazilci</vt:lpstr>
      <vt:lpstr>Plazilci </vt:lpstr>
      <vt:lpstr>Plazilci </vt:lpstr>
      <vt:lpstr>Plazilci </vt:lpstr>
      <vt:lpstr>Plazilci </vt:lpstr>
      <vt:lpstr>Plazilci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Plazilci (Reptilia)</dc:title>
  <dc:creator>Mirna Malus</dc:creator>
  <cp:lastModifiedBy>Administrator</cp:lastModifiedBy>
  <cp:revision>25</cp:revision>
  <dcterms:created xsi:type="dcterms:W3CDTF">2011-03-23T16:47:22Z</dcterms:created>
  <dcterms:modified xsi:type="dcterms:W3CDTF">2020-04-09T20:20:02Z</dcterms:modified>
</cp:coreProperties>
</file>