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56"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BFC03-6E97-420E-AF12-3D3A8FC0BAF3}" type="datetimeFigureOut">
              <a:rPr lang="sl-SI" smtClean="0"/>
              <a:t>19. 01. 2024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95A61-EB58-4F0C-A167-6453503F8774}" type="slidenum">
              <a:rPr lang="sl-SI" smtClean="0"/>
              <a:t>‹#›</a:t>
            </a:fld>
            <a:endParaRPr lang="sl-SI"/>
          </a:p>
        </p:txBody>
      </p:sp>
    </p:spTree>
    <p:extLst>
      <p:ext uri="{BB962C8B-B14F-4D97-AF65-F5344CB8AC3E}">
        <p14:creationId xmlns:p14="http://schemas.microsoft.com/office/powerpoint/2010/main" val="2498889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846DB-BC43-4DE0-A9F2-5884B1C88966}"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04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9AE5B2D3-E92A-43A6-B56B-D75458889EF5}" type="datetimeFigureOut">
              <a:rPr lang="sl-SI" smtClean="0"/>
              <a:t>19. 01. 2024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735265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AE5B2D3-E92A-43A6-B56B-D75458889EF5}" type="datetimeFigureOut">
              <a:rPr lang="sl-SI" smtClean="0"/>
              <a:t>19. 01. 2024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270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AE5B2D3-E92A-43A6-B56B-D75458889EF5}" type="datetimeFigureOut">
              <a:rPr lang="sl-SI" smtClean="0"/>
              <a:t>19. 01. 2024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81030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Uredite slog podnaslova matrice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ED83-C335-4FA4-BDA6-179399F756AF}"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95568632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D372B-98C9-45C1-B3E4-0BB45466FF19}"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318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sl-SI"/>
              <a:t>Uredite slog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FC54D-B943-45B3-B5E2-99D8C109FCA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1975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95B58-2672-420F-A83F-490BC50CA27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2011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sl-SI"/>
              <a:t>Uredite sloge besedila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11E4B-E72E-4AA2-ADB0-98F0264233B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038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E36E0-6D9A-4190-9200-1A7B025678ED}"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8390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1BB38-EF53-41DB-B574-B2714CC5853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8146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sl-SI"/>
              <a:t>Uredite slog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A22FC-E472-4603-8085-7E8C7182AB6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43795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9AE5B2D3-E92A-43A6-B56B-D75458889EF5}" type="datetimeFigureOut">
              <a:rPr lang="sl-SI" smtClean="0"/>
              <a:t>19. 01. 2024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71829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8CC9E-CCC7-4B27-9C8A-D0E9DAFC469C}"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694041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E803D-59A1-47A9-A29E-85B68C4F61F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0080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667A5-1DA1-48F3-B53A-014B6633B53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801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9AE5B2D3-E92A-43A6-B56B-D75458889EF5}" type="datetimeFigureOut">
              <a:rPr lang="sl-SI" smtClean="0"/>
              <a:t>19. 01. 2024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88126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9AE5B2D3-E92A-43A6-B56B-D75458889EF5}" type="datetimeFigureOut">
              <a:rPr lang="sl-SI" smtClean="0"/>
              <a:t>19. 01. 2024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112199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9AE5B2D3-E92A-43A6-B56B-D75458889EF5}" type="datetimeFigureOut">
              <a:rPr lang="sl-SI" smtClean="0"/>
              <a:t>19. 01. 2024</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00396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9AE5B2D3-E92A-43A6-B56B-D75458889EF5}" type="datetimeFigureOut">
              <a:rPr lang="sl-SI" smtClean="0"/>
              <a:t>19. 01. 2024</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170707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9AE5B2D3-E92A-43A6-B56B-D75458889EF5}" type="datetimeFigureOut">
              <a:rPr lang="sl-SI" smtClean="0"/>
              <a:t>19. 01. 2024</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286318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AE5B2D3-E92A-43A6-B56B-D75458889EF5}" type="datetimeFigureOut">
              <a:rPr lang="sl-SI" smtClean="0"/>
              <a:t>19. 01. 2024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85155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9AE5B2D3-E92A-43A6-B56B-D75458889EF5}" type="datetimeFigureOut">
              <a:rPr lang="sl-SI" smtClean="0"/>
              <a:t>19. 01. 2024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507F2063-8523-477E-8762-FE2D02B0EB80}" type="slidenum">
              <a:rPr lang="sl-SI" smtClean="0"/>
              <a:t>‹#›</a:t>
            </a:fld>
            <a:endParaRPr lang="sl-SI"/>
          </a:p>
        </p:txBody>
      </p:sp>
    </p:spTree>
    <p:extLst>
      <p:ext uri="{BB962C8B-B14F-4D97-AF65-F5344CB8AC3E}">
        <p14:creationId xmlns:p14="http://schemas.microsoft.com/office/powerpoint/2010/main" val="316029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5B2D3-E92A-43A6-B56B-D75458889EF5}" type="datetimeFigureOut">
              <a:rPr lang="sl-SI" smtClean="0"/>
              <a:t>19. 01. 2024</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F2063-8523-477E-8762-FE2D02B0EB80}" type="slidenum">
              <a:rPr lang="sl-SI" smtClean="0"/>
              <a:t>‹#›</a:t>
            </a:fld>
            <a:endParaRPr lang="sl-SI"/>
          </a:p>
        </p:txBody>
      </p:sp>
    </p:spTree>
    <p:extLst>
      <p:ext uri="{BB962C8B-B14F-4D97-AF65-F5344CB8AC3E}">
        <p14:creationId xmlns:p14="http://schemas.microsoft.com/office/powerpoint/2010/main" val="1872433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1A5B0-DD74-4BC7-96D3-901634CACEF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19. 01. 2024</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45993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819421" y="294199"/>
            <a:ext cx="9692640" cy="638863"/>
          </a:xfrm>
        </p:spPr>
        <p:txBody>
          <a:bodyPr>
            <a:normAutofit fontScale="90000"/>
          </a:bodyPr>
          <a:lstStyle/>
          <a:p>
            <a:r>
              <a:rPr lang="sl-SI" dirty="0"/>
              <a:t>VRSTE ZVAROV</a:t>
            </a:r>
          </a:p>
        </p:txBody>
      </p:sp>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1261872" y="933062"/>
            <a:ext cx="8595360" cy="5247076"/>
          </a:xfrm>
        </p:spPr>
        <p:txBody>
          <a:bodyPr/>
          <a:lstStyle/>
          <a:p>
            <a:pPr marL="0" indent="0">
              <a:buNone/>
            </a:pPr>
            <a:r>
              <a:rPr lang="sl-SI" b="1" dirty="0"/>
              <a:t>Zvari dobijo ime po obliki prereza, po svoji legi glede na smer delovanja zunanje obremenilne sile ali po legi zvarov, v kateri nastanejo.</a:t>
            </a:r>
          </a:p>
          <a:p>
            <a:pPr marL="0" indent="0">
              <a:buNone/>
            </a:pPr>
            <a:r>
              <a:rPr lang="sl-SI" b="1" dirty="0"/>
              <a:t>Glede na smer sile, ki deluje na zvar, je prečni zvar tisti, pri katerem je sila usmerjena pravokotno na njegovo lego, vzdolžni pas pa je tisti, na katerega deluje zunanja obremenilna sila v smeri njegove lege. </a:t>
            </a:r>
          </a:p>
          <a:p>
            <a:pPr marL="0" indent="0">
              <a:buNone/>
            </a:pPr>
            <a:r>
              <a:rPr lang="sl-SI" b="1" dirty="0"/>
              <a:t>Z upoštevanjem lege, v kateri nastane, pa ločujemo horizontalne, vertikalne, poševne in </a:t>
            </a:r>
            <a:r>
              <a:rPr lang="sl-SI" b="1" dirty="0" err="1"/>
              <a:t>nadglavne</a:t>
            </a:r>
            <a:r>
              <a:rPr lang="sl-SI" b="1" dirty="0"/>
              <a:t> zvare.</a:t>
            </a:r>
          </a:p>
          <a:p>
            <a:pPr marL="0" indent="0">
              <a:buNone/>
            </a:pPr>
            <a:endParaRPr lang="sl-SI" b="1" dirty="0"/>
          </a:p>
          <a:p>
            <a:pPr marL="0" indent="0">
              <a:buNone/>
            </a:pPr>
            <a:endParaRPr lang="sl-SI" dirty="0"/>
          </a:p>
          <a:p>
            <a:pPr marL="0" indent="0">
              <a:buNone/>
            </a:pPr>
            <a:endParaRPr lang="sl-SI" dirty="0"/>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582032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33EF95-E91B-40C4-A692-E910652916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useBgFill="1">
        <p:nvSpPr>
          <p:cNvPr id="12" name="Rectangle 11">
            <a:extLst>
              <a:ext uri="{FF2B5EF4-FFF2-40B4-BE49-F238E27FC236}">
                <a16:creationId xmlns:a16="http://schemas.microsoft.com/office/drawing/2014/main" id="{953CAC5D-D424-4EE2-A0C2-72ED7A88AA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pic>
        <p:nvPicPr>
          <p:cNvPr id="5" name="Slika 4" descr="Slika, ki vsebuje besede besedilo, račun&#10;&#10;Opis je samodejno ustvarjen">
            <a:extLst>
              <a:ext uri="{FF2B5EF4-FFF2-40B4-BE49-F238E27FC236}">
                <a16:creationId xmlns:a16="http://schemas.microsoft.com/office/drawing/2014/main" id="{BEB795EC-906C-B0A3-05B8-018D36656D8C}"/>
              </a:ext>
            </a:extLst>
          </p:cNvPr>
          <p:cNvPicPr>
            <a:picLocks noChangeAspect="1"/>
          </p:cNvPicPr>
          <p:nvPr/>
        </p:nvPicPr>
        <p:blipFill rotWithShape="1">
          <a:blip r:embed="rId3">
            <a:extLst>
              <a:ext uri="{28A0092B-C50C-407E-A947-70E740481C1C}">
                <a14:useLocalDpi xmlns:a14="http://schemas.microsoft.com/office/drawing/2010/main" val="0"/>
              </a:ext>
            </a:extLst>
          </a:blip>
          <a:srcRect t="57246"/>
          <a:stretch/>
        </p:blipFill>
        <p:spPr>
          <a:xfrm>
            <a:off x="643467" y="1061486"/>
            <a:ext cx="5371395" cy="4735028"/>
          </a:xfrm>
          <a:prstGeom prst="rect">
            <a:avLst/>
          </a:prstGeom>
        </p:spPr>
      </p:pic>
      <p:pic>
        <p:nvPicPr>
          <p:cNvPr id="3" name="Slika 2" descr="Slika, ki vsebuje besede besedilo, račun&#10;&#10;Opis je samodejno ustvarjen">
            <a:extLst>
              <a:ext uri="{FF2B5EF4-FFF2-40B4-BE49-F238E27FC236}">
                <a16:creationId xmlns:a16="http://schemas.microsoft.com/office/drawing/2014/main" id="{1B123294-240C-4E74-893C-BA0FF9474F9E}"/>
              </a:ext>
            </a:extLst>
          </p:cNvPr>
          <p:cNvPicPr>
            <a:picLocks noChangeAspect="1"/>
          </p:cNvPicPr>
          <p:nvPr/>
        </p:nvPicPr>
        <p:blipFill rotWithShape="1">
          <a:blip r:embed="rId4"/>
          <a:srcRect b="42898"/>
          <a:stretch/>
        </p:blipFill>
        <p:spPr>
          <a:xfrm>
            <a:off x="6495514" y="640927"/>
            <a:ext cx="4731825" cy="5571066"/>
          </a:xfrm>
          <a:prstGeom prst="rect">
            <a:avLst/>
          </a:prstGeom>
        </p:spPr>
      </p:pic>
      <p:sp>
        <p:nvSpPr>
          <p:cNvPr id="2" name="Označba mesta številke diapozitiva 1">
            <a:extLst>
              <a:ext uri="{FF2B5EF4-FFF2-40B4-BE49-F238E27FC236}">
                <a16:creationId xmlns:a16="http://schemas.microsoft.com/office/drawing/2014/main" id="{7432461B-06C6-7E75-688F-AF1D51DF80AC}"/>
              </a:ext>
            </a:extLst>
          </p:cNvPr>
          <p:cNvSpPr>
            <a:spLocks noGrp="1"/>
          </p:cNvSpPr>
          <p:nvPr>
            <p:ph type="sldNum" sz="quarter" idx="12"/>
          </p:nvPr>
        </p:nvSpPr>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0929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33EF95-E91B-40C4-A692-E910652916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useBgFill="1">
        <p:nvSpPr>
          <p:cNvPr id="11" name="Rectangle 10">
            <a:extLst>
              <a:ext uri="{FF2B5EF4-FFF2-40B4-BE49-F238E27FC236}">
                <a16:creationId xmlns:a16="http://schemas.microsoft.com/office/drawing/2014/main" id="{953CAC5D-D424-4EE2-A0C2-72ED7A88AA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pic>
        <p:nvPicPr>
          <p:cNvPr id="3" name="Slika 2">
            <a:extLst>
              <a:ext uri="{FF2B5EF4-FFF2-40B4-BE49-F238E27FC236}">
                <a16:creationId xmlns:a16="http://schemas.microsoft.com/office/drawing/2014/main" id="{197201F0-9B44-D23B-84A0-EF17B709B2D5}"/>
              </a:ext>
            </a:extLst>
          </p:cNvPr>
          <p:cNvPicPr>
            <a:picLocks noChangeAspect="1"/>
          </p:cNvPicPr>
          <p:nvPr/>
        </p:nvPicPr>
        <p:blipFill rotWithShape="1">
          <a:blip r:embed="rId2"/>
          <a:srcRect b="50000"/>
          <a:stretch/>
        </p:blipFill>
        <p:spPr>
          <a:xfrm>
            <a:off x="643467" y="965057"/>
            <a:ext cx="5371395" cy="4927885"/>
          </a:xfrm>
          <a:prstGeom prst="rect">
            <a:avLst/>
          </a:prstGeom>
        </p:spPr>
      </p:pic>
      <p:pic>
        <p:nvPicPr>
          <p:cNvPr id="4" name="Slika 3">
            <a:extLst>
              <a:ext uri="{FF2B5EF4-FFF2-40B4-BE49-F238E27FC236}">
                <a16:creationId xmlns:a16="http://schemas.microsoft.com/office/drawing/2014/main" id="{D9024ED5-92A1-C3B5-9606-3A090179455D}"/>
              </a:ext>
            </a:extLst>
          </p:cNvPr>
          <p:cNvPicPr>
            <a:picLocks noChangeAspect="1"/>
          </p:cNvPicPr>
          <p:nvPr/>
        </p:nvPicPr>
        <p:blipFill rotWithShape="1">
          <a:blip r:embed="rId2"/>
          <a:srcRect t="50000"/>
          <a:stretch/>
        </p:blipFill>
        <p:spPr>
          <a:xfrm>
            <a:off x="6818244" y="640927"/>
            <a:ext cx="4474596" cy="5571066"/>
          </a:xfrm>
          <a:prstGeom prst="rect">
            <a:avLst/>
          </a:prstGeom>
        </p:spPr>
      </p:pic>
      <p:sp>
        <p:nvSpPr>
          <p:cNvPr id="2" name="Označba mesta številke diapozitiva 1">
            <a:extLst>
              <a:ext uri="{FF2B5EF4-FFF2-40B4-BE49-F238E27FC236}">
                <a16:creationId xmlns:a16="http://schemas.microsoft.com/office/drawing/2014/main" id="{A88EF57C-E7B1-7F91-0355-702068180999}"/>
              </a:ext>
            </a:extLst>
          </p:cNvPr>
          <p:cNvSpPr>
            <a:spLocks noGrp="1"/>
          </p:cNvSpPr>
          <p:nvPr>
            <p:ph type="sldNum" sz="quarter" idx="12"/>
          </p:nvPr>
        </p:nvSpPr>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6255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33EF95-E91B-40C4-A692-E910652916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useBgFill="1">
        <p:nvSpPr>
          <p:cNvPr id="11" name="Rectangle 10">
            <a:extLst>
              <a:ext uri="{FF2B5EF4-FFF2-40B4-BE49-F238E27FC236}">
                <a16:creationId xmlns:a16="http://schemas.microsoft.com/office/drawing/2014/main" id="{953CAC5D-D424-4EE2-A0C2-72ED7A88AA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pic>
        <p:nvPicPr>
          <p:cNvPr id="3" name="Slika 2">
            <a:extLst>
              <a:ext uri="{FF2B5EF4-FFF2-40B4-BE49-F238E27FC236}">
                <a16:creationId xmlns:a16="http://schemas.microsoft.com/office/drawing/2014/main" id="{F595175A-CCA5-B659-8366-F80416E7C3D1}"/>
              </a:ext>
            </a:extLst>
          </p:cNvPr>
          <p:cNvPicPr>
            <a:picLocks noChangeAspect="1"/>
          </p:cNvPicPr>
          <p:nvPr/>
        </p:nvPicPr>
        <p:blipFill rotWithShape="1">
          <a:blip r:embed="rId2"/>
          <a:srcRect b="58406"/>
          <a:stretch/>
        </p:blipFill>
        <p:spPr>
          <a:xfrm>
            <a:off x="643467" y="1311296"/>
            <a:ext cx="5683361" cy="4481396"/>
          </a:xfrm>
          <a:prstGeom prst="rect">
            <a:avLst/>
          </a:prstGeom>
        </p:spPr>
      </p:pic>
      <p:pic>
        <p:nvPicPr>
          <p:cNvPr id="4" name="Slika 3">
            <a:extLst>
              <a:ext uri="{FF2B5EF4-FFF2-40B4-BE49-F238E27FC236}">
                <a16:creationId xmlns:a16="http://schemas.microsoft.com/office/drawing/2014/main" id="{C23B0785-09E9-ACD3-2A8A-D9B1738F567E}"/>
              </a:ext>
            </a:extLst>
          </p:cNvPr>
          <p:cNvPicPr>
            <a:picLocks noChangeAspect="1"/>
          </p:cNvPicPr>
          <p:nvPr/>
        </p:nvPicPr>
        <p:blipFill rotWithShape="1">
          <a:blip r:embed="rId2"/>
          <a:srcRect t="42609"/>
          <a:stretch/>
        </p:blipFill>
        <p:spPr>
          <a:xfrm>
            <a:off x="6491874" y="640927"/>
            <a:ext cx="5056660" cy="5571066"/>
          </a:xfrm>
          <a:prstGeom prst="rect">
            <a:avLst/>
          </a:prstGeom>
        </p:spPr>
      </p:pic>
      <p:sp>
        <p:nvSpPr>
          <p:cNvPr id="2" name="Označba mesta številke diapozitiva 1">
            <a:extLst>
              <a:ext uri="{FF2B5EF4-FFF2-40B4-BE49-F238E27FC236}">
                <a16:creationId xmlns:a16="http://schemas.microsoft.com/office/drawing/2014/main" id="{20A6F081-CFDB-6139-ECAF-A086FCCCBA42}"/>
              </a:ext>
            </a:extLst>
          </p:cNvPr>
          <p:cNvSpPr>
            <a:spLocks noGrp="1"/>
          </p:cNvSpPr>
          <p:nvPr>
            <p:ph type="sldNum" sz="quarter" idx="12"/>
          </p:nvPr>
        </p:nvSpPr>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803557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33EF95-E91B-40C4-A692-E910652916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sp useBgFill="1">
        <p:nvSpPr>
          <p:cNvPr id="11" name="Rectangle 10">
            <a:extLst>
              <a:ext uri="{FF2B5EF4-FFF2-40B4-BE49-F238E27FC236}">
                <a16:creationId xmlns:a16="http://schemas.microsoft.com/office/drawing/2014/main" id="{953CAC5D-D424-4EE2-A0C2-72ED7A88AA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6568"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panose="02040604050505020304"/>
              <a:ea typeface="+mn-ea"/>
              <a:cs typeface="+mn-cs"/>
            </a:endParaRPr>
          </a:p>
        </p:txBody>
      </p:sp>
      <p:pic>
        <p:nvPicPr>
          <p:cNvPr id="3" name="Slika 2">
            <a:extLst>
              <a:ext uri="{FF2B5EF4-FFF2-40B4-BE49-F238E27FC236}">
                <a16:creationId xmlns:a16="http://schemas.microsoft.com/office/drawing/2014/main" id="{27728B18-94A2-054A-56B7-E48D43D0153E}"/>
              </a:ext>
            </a:extLst>
          </p:cNvPr>
          <p:cNvPicPr>
            <a:picLocks noChangeAspect="1"/>
          </p:cNvPicPr>
          <p:nvPr/>
        </p:nvPicPr>
        <p:blipFill rotWithShape="1">
          <a:blip r:embed="rId2"/>
          <a:srcRect b="54982"/>
          <a:stretch/>
        </p:blipFill>
        <p:spPr>
          <a:xfrm>
            <a:off x="643467" y="1446956"/>
            <a:ext cx="5371395" cy="3964087"/>
          </a:xfrm>
          <a:prstGeom prst="rect">
            <a:avLst/>
          </a:prstGeom>
        </p:spPr>
      </p:pic>
      <p:pic>
        <p:nvPicPr>
          <p:cNvPr id="4" name="Slika 3">
            <a:extLst>
              <a:ext uri="{FF2B5EF4-FFF2-40B4-BE49-F238E27FC236}">
                <a16:creationId xmlns:a16="http://schemas.microsoft.com/office/drawing/2014/main" id="{C0405D09-8CF6-247D-22A6-853F8009BBA0}"/>
              </a:ext>
            </a:extLst>
          </p:cNvPr>
          <p:cNvPicPr>
            <a:picLocks noChangeAspect="1"/>
          </p:cNvPicPr>
          <p:nvPr/>
        </p:nvPicPr>
        <p:blipFill rotWithShape="1">
          <a:blip r:embed="rId2"/>
          <a:srcRect t="45797"/>
          <a:stretch/>
        </p:blipFill>
        <p:spPr>
          <a:xfrm>
            <a:off x="6261652" y="640927"/>
            <a:ext cx="5148470" cy="5571066"/>
          </a:xfrm>
          <a:prstGeom prst="rect">
            <a:avLst/>
          </a:prstGeom>
        </p:spPr>
      </p:pic>
      <p:sp>
        <p:nvSpPr>
          <p:cNvPr id="2" name="Označba mesta številke diapozitiva 1">
            <a:extLst>
              <a:ext uri="{FF2B5EF4-FFF2-40B4-BE49-F238E27FC236}">
                <a16:creationId xmlns:a16="http://schemas.microsoft.com/office/drawing/2014/main" id="{9573B222-4DAE-F8B9-5C8C-FAC268067673}"/>
              </a:ext>
            </a:extLst>
          </p:cNvPr>
          <p:cNvSpPr>
            <a:spLocks noGrp="1"/>
          </p:cNvSpPr>
          <p:nvPr>
            <p:ph type="sldNum" sz="quarter" idx="12"/>
          </p:nvPr>
        </p:nvSpPr>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98304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4965290" y="365760"/>
            <a:ext cx="5997678" cy="1325562"/>
          </a:xfrm>
        </p:spPr>
        <p:txBody>
          <a:bodyPr>
            <a:normAutofit/>
          </a:bodyPr>
          <a:lstStyle/>
          <a:p>
            <a:r>
              <a:rPr lang="sl-SI" sz="3100"/>
              <a:t>Konstruiranje in oblikovanje zvarjenih delov</a:t>
            </a:r>
          </a:p>
        </p:txBody>
      </p:sp>
      <p:sp>
        <p:nvSpPr>
          <p:cNvPr id="11" name="Rectangle 10">
            <a:extLst>
              <a:ext uri="{FF2B5EF4-FFF2-40B4-BE49-F238E27FC236}">
                <a16:creationId xmlns:a16="http://schemas.microsoft.com/office/drawing/2014/main" id="{653E8C2D-4F5A-49E0-8155-C1699A478A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Slika 5" descr="Slika, ki vsebuje besede diagram&#10;&#10;Opis je samodejno ustvarjen">
            <a:extLst>
              <a:ext uri="{FF2B5EF4-FFF2-40B4-BE49-F238E27FC236}">
                <a16:creationId xmlns:a16="http://schemas.microsoft.com/office/drawing/2014/main" id="{1DFEEAF6-E7BC-98C1-04CB-B2B7F7F67EDD}"/>
              </a:ext>
            </a:extLst>
          </p:cNvPr>
          <p:cNvPicPr>
            <a:picLocks noChangeAspect="1"/>
          </p:cNvPicPr>
          <p:nvPr/>
        </p:nvPicPr>
        <p:blipFill rotWithShape="1">
          <a:blip r:embed="rId2"/>
          <a:srcRect l="5682" r="14075"/>
          <a:stretch/>
        </p:blipFill>
        <p:spPr>
          <a:xfrm>
            <a:off x="505035" y="0"/>
            <a:ext cx="4196111" cy="6857990"/>
          </a:xfrm>
          <a:prstGeom prst="rect">
            <a:avLst/>
          </a:prstGeom>
        </p:spPr>
      </p:pic>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4748981" y="1828800"/>
            <a:ext cx="6543859" cy="4351337"/>
          </a:xfrm>
        </p:spPr>
        <p:txBody>
          <a:bodyPr>
            <a:normAutofit/>
          </a:bodyPr>
          <a:lstStyle/>
          <a:p>
            <a:pPr marL="0" indent="0">
              <a:buNone/>
            </a:pPr>
            <a:r>
              <a:rPr lang="sl-SI" dirty="0"/>
              <a:t>Pri oblikovanju varjenih delov je koristno, če upoštevamo:</a:t>
            </a:r>
          </a:p>
          <a:p>
            <a:r>
              <a:rPr lang="sl-SI" dirty="0"/>
              <a:t>Izogibamo se nateznim napetostim v kotnem zvaru – kotni zvar je namreč zelo občutljiv na natezne napetosti, zato ga moramo postaviti v tlačno področje. </a:t>
            </a:r>
          </a:p>
          <a:p>
            <a:r>
              <a:rPr lang="sl-SI" dirty="0"/>
              <a:t>Ker so </a:t>
            </a:r>
            <a:r>
              <a:rPr lang="sl-SI" dirty="0" err="1"/>
              <a:t>varjenci</a:t>
            </a:r>
            <a:r>
              <a:rPr lang="sl-SI" dirty="0"/>
              <a:t> varjeni na isti ravnini v več smereh, se zvari lahko tudi križajo in tako kopičijo – varjene dele in konstrukcije moramo torej oblikovati tako, da se izognemo kopičenju zvarov</a:t>
            </a:r>
          </a:p>
          <a:p>
            <a:pPr marL="0" indent="0">
              <a:buNone/>
            </a:pPr>
            <a:endParaRPr lang="sl-SI" dirty="0"/>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a:xfrm>
            <a:off x="11292840" y="6172200"/>
            <a:ext cx="914400" cy="5937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515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481781" y="294198"/>
            <a:ext cx="10811059" cy="777518"/>
          </a:xfrm>
        </p:spPr>
        <p:txBody>
          <a:bodyPr>
            <a:noAutofit/>
          </a:bodyPr>
          <a:lstStyle/>
          <a:p>
            <a:r>
              <a:rPr lang="sl-SI" sz="3600" dirty="0"/>
              <a:t>Konstruiranje in oblikovanje zvarjenih delov</a:t>
            </a:r>
          </a:p>
        </p:txBody>
      </p:sp>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648929" y="1356852"/>
            <a:ext cx="10510683" cy="5206950"/>
          </a:xfrm>
        </p:spPr>
        <p:txBody>
          <a:bodyPr>
            <a:noAutofit/>
          </a:bodyPr>
          <a:lstStyle/>
          <a:p>
            <a:pPr marL="0" indent="0">
              <a:buNone/>
            </a:pPr>
            <a:r>
              <a:rPr lang="sl-SI" dirty="0">
                <a:solidFill>
                  <a:schemeClr val="tx2">
                    <a:lumMod val="50000"/>
                  </a:schemeClr>
                </a:solidFill>
              </a:rPr>
              <a:t>Pri oblikovanju varjenih delov je koristno, če upoštevamo:</a:t>
            </a:r>
          </a:p>
          <a:p>
            <a:r>
              <a:rPr lang="sl-SI" dirty="0">
                <a:solidFill>
                  <a:schemeClr val="tx2">
                    <a:lumMod val="50000"/>
                  </a:schemeClr>
                </a:solidFill>
              </a:rPr>
              <a:t>Pri vezanju različno debelih pločevin s soležnim spojem mora biti prehod oblikovan tako, da debelina tanjšega priključka počasi narašča. Nagib naj bo vsaj 1:4.</a:t>
            </a:r>
          </a:p>
          <a:p>
            <a:pPr marL="0" indent="0">
              <a:buNone/>
            </a:pPr>
            <a:endParaRPr lang="sl-SI" dirty="0">
              <a:solidFill>
                <a:schemeClr val="tx2">
                  <a:lumMod val="50000"/>
                </a:schemeClr>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a:xfrm>
            <a:off x="11292840" y="6172200"/>
            <a:ext cx="914400" cy="5937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74AD4B7F-A1AA-519E-C526-2397242FBD63}"/>
              </a:ext>
            </a:extLst>
          </p:cNvPr>
          <p:cNvPicPr>
            <a:picLocks noChangeAspect="1"/>
          </p:cNvPicPr>
          <p:nvPr/>
        </p:nvPicPr>
        <p:blipFill>
          <a:blip r:embed="rId2"/>
          <a:stretch>
            <a:fillRect/>
          </a:stretch>
        </p:blipFill>
        <p:spPr>
          <a:xfrm>
            <a:off x="1334080" y="3049969"/>
            <a:ext cx="9140379" cy="2798172"/>
          </a:xfrm>
          <a:prstGeom prst="rect">
            <a:avLst/>
          </a:prstGeom>
        </p:spPr>
      </p:pic>
    </p:spTree>
    <p:extLst>
      <p:ext uri="{BB962C8B-B14F-4D97-AF65-F5344CB8AC3E}">
        <p14:creationId xmlns:p14="http://schemas.microsoft.com/office/powerpoint/2010/main" val="1908645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481781" y="294198"/>
            <a:ext cx="10811059" cy="777518"/>
          </a:xfrm>
        </p:spPr>
        <p:txBody>
          <a:bodyPr>
            <a:noAutofit/>
          </a:bodyPr>
          <a:lstStyle/>
          <a:p>
            <a:r>
              <a:rPr lang="sl-SI" sz="3600" dirty="0"/>
              <a:t>Konstruiranje in oblikovanje zvarjenih delov</a:t>
            </a:r>
          </a:p>
        </p:txBody>
      </p:sp>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648929" y="1356852"/>
            <a:ext cx="10510683" cy="5206950"/>
          </a:xfrm>
        </p:spPr>
        <p:txBody>
          <a:bodyPr>
            <a:noAutofit/>
          </a:bodyPr>
          <a:lstStyle/>
          <a:p>
            <a:pPr marL="0" indent="0">
              <a:buNone/>
            </a:pPr>
            <a:r>
              <a:rPr lang="sl-SI" dirty="0">
                <a:solidFill>
                  <a:schemeClr val="tx2">
                    <a:lumMod val="50000"/>
                  </a:schemeClr>
                </a:solidFill>
              </a:rPr>
              <a:t>Pri oblikovanju varjenih delov je koristno, če upoštevamo:</a:t>
            </a:r>
          </a:p>
          <a:p>
            <a:r>
              <a:rPr lang="sl-SI" dirty="0">
                <a:solidFill>
                  <a:schemeClr val="tx2">
                    <a:lumMod val="50000"/>
                  </a:schemeClr>
                </a:solidFill>
              </a:rPr>
              <a:t>Prirobnica naj bo na cev privarjena tako, da je stična površina obdelana na enem kosu, kot kaže slika 11.16.a.</a:t>
            </a:r>
          </a:p>
          <a:p>
            <a:pPr marL="0" indent="0">
              <a:buNone/>
            </a:pPr>
            <a:r>
              <a:rPr lang="sl-SI" dirty="0">
                <a:solidFill>
                  <a:schemeClr val="tx2">
                    <a:lumMod val="50000"/>
                  </a:schemeClr>
                </a:solidFill>
              </a:rPr>
              <a:t>Na sliki 11.16.b. je prikazana slabša zveza prirobnice s cevjo, ker sta bila obdelana oba kosa.</a:t>
            </a:r>
          </a:p>
          <a:p>
            <a:pPr marL="0" indent="0">
              <a:buNone/>
            </a:pPr>
            <a:endParaRPr lang="sl-SI" dirty="0">
              <a:solidFill>
                <a:schemeClr val="tx2">
                  <a:lumMod val="50000"/>
                </a:schemeClr>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a:xfrm>
            <a:off x="11292840" y="6172200"/>
            <a:ext cx="914400" cy="5937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5FA3F306-A957-6EDB-DF37-A1CE82F9CA8A}"/>
              </a:ext>
            </a:extLst>
          </p:cNvPr>
          <p:cNvPicPr>
            <a:picLocks noChangeAspect="1"/>
          </p:cNvPicPr>
          <p:nvPr/>
        </p:nvPicPr>
        <p:blipFill>
          <a:blip r:embed="rId2"/>
          <a:stretch>
            <a:fillRect/>
          </a:stretch>
        </p:blipFill>
        <p:spPr>
          <a:xfrm>
            <a:off x="2704248" y="3120886"/>
            <a:ext cx="6097281" cy="3728052"/>
          </a:xfrm>
          <a:prstGeom prst="rect">
            <a:avLst/>
          </a:prstGeom>
        </p:spPr>
      </p:pic>
    </p:spTree>
    <p:extLst>
      <p:ext uri="{BB962C8B-B14F-4D97-AF65-F5344CB8AC3E}">
        <p14:creationId xmlns:p14="http://schemas.microsoft.com/office/powerpoint/2010/main" val="342807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ABDCE34-1BFE-F9B4-ABF7-D36E2FE61475}"/>
              </a:ext>
            </a:extLst>
          </p:cNvPr>
          <p:cNvSpPr>
            <a:spLocks noGrp="1"/>
          </p:cNvSpPr>
          <p:nvPr>
            <p:ph type="title"/>
          </p:nvPr>
        </p:nvSpPr>
        <p:spPr>
          <a:xfrm>
            <a:off x="643831" y="117988"/>
            <a:ext cx="6155736" cy="1002890"/>
          </a:xfrm>
        </p:spPr>
        <p:txBody>
          <a:bodyPr>
            <a:normAutofit/>
          </a:bodyPr>
          <a:lstStyle/>
          <a:p>
            <a:r>
              <a:rPr lang="sl-SI" sz="3200" dirty="0"/>
              <a:t>Zvarjene tlačne posode</a:t>
            </a:r>
          </a:p>
        </p:txBody>
      </p:sp>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643831" y="1337187"/>
            <a:ext cx="5180503" cy="5270090"/>
          </a:xfrm>
        </p:spPr>
        <p:txBody>
          <a:bodyPr>
            <a:normAutofit/>
          </a:bodyPr>
          <a:lstStyle/>
          <a:p>
            <a:pPr marL="0" indent="0">
              <a:buNone/>
            </a:pPr>
            <a:r>
              <a:rPr lang="sl-SI" dirty="0"/>
              <a:t>Tlačna posoda je vsaka zaprta posoda, v kateri je plin ali tekočina, ki imata tlak različen od tlaka svoje okolice.</a:t>
            </a:r>
          </a:p>
          <a:p>
            <a:pPr marL="0" indent="0">
              <a:buNone/>
            </a:pPr>
            <a:r>
              <a:rPr lang="sl-SI" dirty="0"/>
              <a:t>Medij v posodi je lahko segret ali hladen. K tlačnim posodam štejemo parne kotle, razne rezervoarje ter posode in naprave v procesni tehniki. Danes so te posode pretežno varjene.</a:t>
            </a:r>
          </a:p>
          <a:p>
            <a:pPr marL="0" indent="0">
              <a:buNone/>
            </a:pPr>
            <a:r>
              <a:rPr lang="sl-SI" dirty="0"/>
              <a:t>Tlačna posoda je sestavljena iz valjastega plašča in dna. Vse odprtine so ustrezno tesnjene, da je možna popolna kontrola izhajanja medija iz tlačne posode. </a:t>
            </a:r>
          </a:p>
          <a:p>
            <a:pPr marL="0" indent="0">
              <a:buNone/>
            </a:pPr>
            <a:r>
              <a:rPr lang="sl-SI" dirty="0"/>
              <a:t>Plašč tlačne posode je sestavljen iz cevastih delov, ki so spojeni s soležnimi zvari. Ločujemo prečne in vzdolžne zvare.</a:t>
            </a:r>
          </a:p>
          <a:p>
            <a:pPr marL="0" indent="0">
              <a:buNone/>
            </a:pPr>
            <a:endParaRPr lang="sl-SI" dirty="0"/>
          </a:p>
        </p:txBody>
      </p:sp>
      <p:pic>
        <p:nvPicPr>
          <p:cNvPr id="6" name="Slika 5" descr="Slika, ki vsebuje besede diagram&#10;&#10;Opis je samodejno ustvarjen">
            <a:extLst>
              <a:ext uri="{FF2B5EF4-FFF2-40B4-BE49-F238E27FC236}">
                <a16:creationId xmlns:a16="http://schemas.microsoft.com/office/drawing/2014/main" id="{C3DFC6F4-8E40-F96A-E06D-192DF80516DF}"/>
              </a:ext>
            </a:extLst>
          </p:cNvPr>
          <p:cNvPicPr>
            <a:picLocks noChangeAspect="1"/>
          </p:cNvPicPr>
          <p:nvPr/>
        </p:nvPicPr>
        <p:blipFill>
          <a:blip r:embed="rId2"/>
          <a:stretch>
            <a:fillRect/>
          </a:stretch>
        </p:blipFill>
        <p:spPr>
          <a:xfrm>
            <a:off x="5824334" y="2062778"/>
            <a:ext cx="6155736" cy="3647273"/>
          </a:xfrm>
          <a:prstGeom prst="rect">
            <a:avLst/>
          </a:prstGeom>
        </p:spPr>
      </p:pic>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a:xfrm>
            <a:off x="11292840" y="6172200"/>
            <a:ext cx="914400" cy="5937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90000"/>
                </a:lnSpc>
                <a:spcBef>
                  <a:spcPts val="0"/>
                </a:spcBef>
                <a:spcAft>
                  <a:spcPts val="600"/>
                </a:spcAft>
                <a:buClrTx/>
                <a:buSzTx/>
                <a:buFontTx/>
                <a:buNone/>
                <a:tabLst/>
                <a:defRPr/>
              </a:pPr>
              <a:t>9</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32899896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380</Words>
  <Application>Microsoft Office PowerPoint</Application>
  <PresentationFormat>Širokozaslonsko</PresentationFormat>
  <Paragraphs>31</Paragraphs>
  <Slides>9</Slides>
  <Notes>1</Notes>
  <HiddenSlides>0</HiddenSlides>
  <MMClips>0</MMClips>
  <ScaleCrop>false</ScaleCrop>
  <HeadingPairs>
    <vt:vector size="6" baseType="variant">
      <vt:variant>
        <vt:lpstr>Uporabljene pisave</vt:lpstr>
      </vt:variant>
      <vt:variant>
        <vt:i4>5</vt:i4>
      </vt:variant>
      <vt:variant>
        <vt:lpstr>Tema</vt:lpstr>
      </vt:variant>
      <vt:variant>
        <vt:i4>2</vt:i4>
      </vt:variant>
      <vt:variant>
        <vt:lpstr>Naslovi diapozitivov</vt:lpstr>
      </vt:variant>
      <vt:variant>
        <vt:i4>9</vt:i4>
      </vt:variant>
    </vt:vector>
  </HeadingPairs>
  <TitlesOfParts>
    <vt:vector size="16" baseType="lpstr">
      <vt:lpstr>Arial</vt:lpstr>
      <vt:lpstr>Calibri</vt:lpstr>
      <vt:lpstr>Calibri Light</vt:lpstr>
      <vt:lpstr>Century Schoolbook</vt:lpstr>
      <vt:lpstr>Wingdings 2</vt:lpstr>
      <vt:lpstr>Officeova tema</vt:lpstr>
      <vt:lpstr>3_View</vt:lpstr>
      <vt:lpstr>VRSTE ZVAROV</vt:lpstr>
      <vt:lpstr>PowerPointova predstavitev</vt:lpstr>
      <vt:lpstr>PowerPointova predstavitev</vt:lpstr>
      <vt:lpstr>PowerPointova predstavitev</vt:lpstr>
      <vt:lpstr>PowerPointova predstavitev</vt:lpstr>
      <vt:lpstr>Konstruiranje in oblikovanje zvarjenih delov</vt:lpstr>
      <vt:lpstr>Konstruiranje in oblikovanje zvarjenih delov</vt:lpstr>
      <vt:lpstr>Konstruiranje in oblikovanje zvarjenih delov</vt:lpstr>
      <vt:lpstr>Zvarjene tlačne posode</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SILA IN POSPEŠEK</dc:title>
  <dc:creator>Tanja</dc:creator>
  <cp:lastModifiedBy>Tanja</cp:lastModifiedBy>
  <cp:revision>48</cp:revision>
  <dcterms:created xsi:type="dcterms:W3CDTF">2022-12-12T14:37:12Z</dcterms:created>
  <dcterms:modified xsi:type="dcterms:W3CDTF">2024-01-19T19:19:36Z</dcterms:modified>
</cp:coreProperties>
</file>