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2" r:id="rId5"/>
    <p:sldId id="261" r:id="rId6"/>
    <p:sldId id="263" r:id="rId7"/>
    <p:sldId id="260" r:id="rId8"/>
    <p:sldId id="264" r:id="rId9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9" d="100"/>
          <a:sy n="49" d="100"/>
        </p:scale>
        <p:origin x="489" y="2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FA533-A97B-45EE-9913-69EEB37F6D39}" type="datetimeFigureOut">
              <a:rPr lang="sl-SI" smtClean="0"/>
              <a:t>2. 10. 2019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F8CA1-7A7C-4B53-84C0-4D2680DCBA9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32664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FA533-A97B-45EE-9913-69EEB37F6D39}" type="datetimeFigureOut">
              <a:rPr lang="sl-SI" smtClean="0"/>
              <a:t>2. 10. 2019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F8CA1-7A7C-4B53-84C0-4D2680DCBA9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57612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FA533-A97B-45EE-9913-69EEB37F6D39}" type="datetimeFigureOut">
              <a:rPr lang="sl-SI" smtClean="0"/>
              <a:t>2. 10. 2019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F8CA1-7A7C-4B53-84C0-4D2680DCBA9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04877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FA533-A97B-45EE-9913-69EEB37F6D39}" type="datetimeFigureOut">
              <a:rPr lang="sl-SI" smtClean="0"/>
              <a:t>2. 10. 2019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F8CA1-7A7C-4B53-84C0-4D2680DCBA9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00207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FA533-A97B-45EE-9913-69EEB37F6D39}" type="datetimeFigureOut">
              <a:rPr lang="sl-SI" smtClean="0"/>
              <a:t>2. 10. 2019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F8CA1-7A7C-4B53-84C0-4D2680DCBA9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0565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FA533-A97B-45EE-9913-69EEB37F6D39}" type="datetimeFigureOut">
              <a:rPr lang="sl-SI" smtClean="0"/>
              <a:t>2. 10. 2019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F8CA1-7A7C-4B53-84C0-4D2680DCBA9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9536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FA533-A97B-45EE-9913-69EEB37F6D39}" type="datetimeFigureOut">
              <a:rPr lang="sl-SI" smtClean="0"/>
              <a:t>2. 10. 2019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F8CA1-7A7C-4B53-84C0-4D2680DCBA9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32631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FA533-A97B-45EE-9913-69EEB37F6D39}" type="datetimeFigureOut">
              <a:rPr lang="sl-SI" smtClean="0"/>
              <a:t>2. 10. 2019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F8CA1-7A7C-4B53-84C0-4D2680DCBA9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23204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FA533-A97B-45EE-9913-69EEB37F6D39}" type="datetimeFigureOut">
              <a:rPr lang="sl-SI" smtClean="0"/>
              <a:t>2. 10. 2019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F8CA1-7A7C-4B53-84C0-4D2680DCBA9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60479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FA533-A97B-45EE-9913-69EEB37F6D39}" type="datetimeFigureOut">
              <a:rPr lang="sl-SI" smtClean="0"/>
              <a:t>2. 10. 2019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F8CA1-7A7C-4B53-84C0-4D2680DCBA9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13846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FA533-A97B-45EE-9913-69EEB37F6D39}" type="datetimeFigureOut">
              <a:rPr lang="sl-SI" smtClean="0"/>
              <a:t>2. 10. 2019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F8CA1-7A7C-4B53-84C0-4D2680DCBA9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5025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3FA533-A97B-45EE-9913-69EEB37F6D39}" type="datetimeFigureOut">
              <a:rPr lang="sl-SI" smtClean="0"/>
              <a:t>2. 10. 2019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3F8CA1-7A7C-4B53-84C0-4D2680DCBA9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37841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/>
              <a:t>		USTVARJALNI GIB IN LUTKA PRI POUKU - Gledališče v izobraževanju</a:t>
            </a:r>
            <a:endParaRPr lang="sl-SI" b="1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2509735"/>
            <a:ext cx="10515600" cy="3151763"/>
          </a:xfrm>
        </p:spPr>
        <p:txBody>
          <a:bodyPr>
            <a:normAutofit/>
          </a:bodyPr>
          <a:lstStyle/>
          <a:p>
            <a:r>
              <a:rPr lang="sl-SI" sz="3600" dirty="0" smtClean="0"/>
              <a:t>Gledališče kot krovni termin v predmetu, ki povezuje tri različne enote</a:t>
            </a:r>
          </a:p>
          <a:p>
            <a:r>
              <a:rPr lang="sl-SI" sz="3600" dirty="0" smtClean="0"/>
              <a:t>Uprizoritvena igra/Drama</a:t>
            </a:r>
          </a:p>
          <a:p>
            <a:r>
              <a:rPr lang="sl-SI" sz="3600" dirty="0" smtClean="0"/>
              <a:t>Lutka v razredu</a:t>
            </a:r>
          </a:p>
          <a:p>
            <a:r>
              <a:rPr lang="sl-SI" sz="3600" dirty="0" smtClean="0"/>
              <a:t>Ustvarjalni gib </a:t>
            </a:r>
          </a:p>
        </p:txBody>
      </p:sp>
    </p:spTree>
    <p:extLst>
      <p:ext uri="{BB962C8B-B14F-4D97-AF65-F5344CB8AC3E}">
        <p14:creationId xmlns:p14="http://schemas.microsoft.com/office/powerpoint/2010/main" val="2559113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/>
              <a:t>Gledališče v šolskem okolju</a:t>
            </a:r>
            <a:endParaRPr lang="sl-SI" b="1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3600" dirty="0" smtClean="0"/>
              <a:t>Uprizoritvena igra=drama</a:t>
            </a:r>
          </a:p>
          <a:p>
            <a:r>
              <a:rPr lang="sl-SI" sz="3600" dirty="0" smtClean="0"/>
              <a:t>gledališče kot metoda dela v razredu</a:t>
            </a:r>
          </a:p>
          <a:p>
            <a:r>
              <a:rPr lang="sl-SI" sz="3600" dirty="0" smtClean="0"/>
              <a:t>gledališče kot izbirni predmet/del </a:t>
            </a:r>
            <a:r>
              <a:rPr lang="sl-SI" sz="3600" dirty="0" err="1" smtClean="0"/>
              <a:t>curiculuma</a:t>
            </a:r>
            <a:endParaRPr lang="sl-SI" sz="3600" dirty="0" smtClean="0"/>
          </a:p>
          <a:p>
            <a:r>
              <a:rPr lang="sl-SI" sz="3600" dirty="0" smtClean="0"/>
              <a:t>Gledališče kot krožek (improvizacija, </a:t>
            </a:r>
            <a:r>
              <a:rPr lang="sl-SI" sz="3600" dirty="0" err="1" smtClean="0"/>
              <a:t>improliga</a:t>
            </a:r>
            <a:r>
              <a:rPr lang="sl-SI" sz="3600" dirty="0" smtClean="0"/>
              <a:t>, </a:t>
            </a:r>
            <a:r>
              <a:rPr lang="sl-SI" sz="3600" dirty="0" err="1" smtClean="0"/>
              <a:t>story</a:t>
            </a:r>
            <a:r>
              <a:rPr lang="sl-SI" sz="3600" dirty="0" smtClean="0"/>
              <a:t> </a:t>
            </a:r>
            <a:r>
              <a:rPr lang="sl-SI" sz="3600" dirty="0" err="1" smtClean="0"/>
              <a:t>telling,predstava</a:t>
            </a:r>
            <a:r>
              <a:rPr lang="sl-SI" sz="3600" dirty="0" smtClean="0"/>
              <a:t> na podlagi besedila)</a:t>
            </a:r>
          </a:p>
          <a:p>
            <a:endParaRPr lang="sl-SI" dirty="0" smtClean="0"/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90339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/>
              <a:t>Drama kot metoda dela v razredu</a:t>
            </a:r>
            <a:endParaRPr lang="sl-SI" b="1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r>
              <a:rPr lang="sl-SI" sz="4200" dirty="0" smtClean="0"/>
              <a:t>Vključitev elementov drame: </a:t>
            </a:r>
          </a:p>
          <a:p>
            <a:pPr>
              <a:buFontTx/>
              <a:buChar char="-"/>
            </a:pPr>
            <a:r>
              <a:rPr lang="sl-SI" sz="4200" dirty="0" smtClean="0"/>
              <a:t>uprizoritvene igre kot metode dela</a:t>
            </a:r>
          </a:p>
          <a:p>
            <a:pPr>
              <a:buFontTx/>
              <a:buChar char="-"/>
            </a:pPr>
            <a:r>
              <a:rPr lang="sl-SI" sz="4200" dirty="0" smtClean="0"/>
              <a:t>Uprizoritvene komunikacije in veščin</a:t>
            </a:r>
          </a:p>
          <a:p>
            <a:pPr>
              <a:buFontTx/>
              <a:buChar char="-"/>
            </a:pPr>
            <a:r>
              <a:rPr lang="sl-SI" sz="4200" dirty="0" smtClean="0"/>
              <a:t>uprizoritvenih orodij, tehnik (igralske npr.: trojček), metod (dramatizacija, ilustracija, improvizacija), pripomočkov, prostora </a:t>
            </a:r>
          </a:p>
          <a:p>
            <a:pPr>
              <a:buFontTx/>
              <a:buChar char="-"/>
            </a:pPr>
            <a:r>
              <a:rPr lang="sl-SI" sz="4200" dirty="0" smtClean="0"/>
              <a:t>uprizoritvenega procesa (</a:t>
            </a:r>
            <a:r>
              <a:rPr lang="sl-SI" sz="4200" dirty="0" err="1" smtClean="0"/>
              <a:t>npr</a:t>
            </a:r>
            <a:r>
              <a:rPr lang="sl-SI" sz="4200" dirty="0" smtClean="0"/>
              <a:t>: AV, tri faze)</a:t>
            </a:r>
          </a:p>
          <a:p>
            <a:pPr>
              <a:buFontTx/>
              <a:buChar char="-"/>
            </a:pPr>
            <a:endParaRPr lang="sl-SI" dirty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 smtClean="0"/>
              <a:t> </a:t>
            </a:r>
          </a:p>
          <a:p>
            <a:pPr marL="0" indent="0">
              <a:buNone/>
            </a:pPr>
            <a:r>
              <a:rPr lang="sl-SI" dirty="0" smtClean="0"/>
              <a:t>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467446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/>
              <a:t>Drama kot metoda dela v razredu-</a:t>
            </a:r>
            <a:r>
              <a:rPr lang="sl-SI" b="1" dirty="0" smtClean="0"/>
              <a:t>Vidik učitelja</a:t>
            </a:r>
            <a:endParaRPr lang="sl-SI" b="1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566153"/>
            <a:ext cx="10515600" cy="461081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l-SI" dirty="0" smtClean="0"/>
              <a:t>Razred kot gledališče spreminja</a:t>
            </a:r>
            <a:r>
              <a:rPr lang="sl-SI" dirty="0"/>
              <a:t> r</a:t>
            </a:r>
            <a:r>
              <a:rPr lang="sl-SI" dirty="0" smtClean="0"/>
              <a:t>azredno vzdušje :</a:t>
            </a:r>
          </a:p>
          <a:p>
            <a:r>
              <a:rPr lang="sl-SI" dirty="0" smtClean="0"/>
              <a:t>Sprostitev, radost, dvig volje, energije</a:t>
            </a:r>
          </a:p>
          <a:p>
            <a:r>
              <a:rPr lang="sl-SI" dirty="0" smtClean="0"/>
              <a:t>Povezanost, uglašenost (skozi skupne cilje)</a:t>
            </a:r>
          </a:p>
          <a:p>
            <a:r>
              <a:rPr lang="sl-SI" dirty="0" smtClean="0"/>
              <a:t>Odnosna raven - manj formalen, bolj oseben stik, boljše počutje </a:t>
            </a:r>
          </a:p>
          <a:p>
            <a:r>
              <a:rPr lang="sl-SI" dirty="0" smtClean="0"/>
              <a:t>Boljši pregled in p</a:t>
            </a:r>
            <a:r>
              <a:rPr lang="sl-SI" dirty="0" smtClean="0"/>
              <a:t>repoznavanje otrokovih želja, potreb, nadarjenosti, njihovih strategij preživetja posameznih otrok, omogoča izhajanje iz njih samih in prepoznavanje njihovih potencialov</a:t>
            </a:r>
          </a:p>
          <a:p>
            <a:r>
              <a:rPr lang="sl-SI" dirty="0" smtClean="0"/>
              <a:t>Pozornost (npr.: motnja pozornosti) </a:t>
            </a:r>
          </a:p>
          <a:p>
            <a:r>
              <a:rPr lang="sl-SI" dirty="0"/>
              <a:t>K</a:t>
            </a:r>
            <a:r>
              <a:rPr lang="sl-SI" dirty="0" smtClean="0"/>
              <a:t>oncentracija (npr.: </a:t>
            </a:r>
            <a:r>
              <a:rPr lang="sl-SI" dirty="0" err="1" smtClean="0"/>
              <a:t>anksioznost</a:t>
            </a:r>
            <a:r>
              <a:rPr lang="sl-SI" dirty="0" smtClean="0"/>
              <a:t>)</a:t>
            </a:r>
          </a:p>
          <a:p>
            <a:r>
              <a:rPr lang="sl-SI" dirty="0" smtClean="0"/>
              <a:t>Motivacija za delo 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0343178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/>
              <a:t>Drama kot metoda dela v razredu- z vidika učitelja -2</a:t>
            </a:r>
            <a:endParaRPr lang="sl-SI" b="1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P</a:t>
            </a:r>
            <a:r>
              <a:rPr lang="sl-SI" dirty="0" smtClean="0"/>
              <a:t>reventivna skrb in delovanje v dobro duševnega zdravja otrok in kot model zdravega načina komunikacije (izboljšanje skozi urjenje osebnega prostora, meja, izražanja in upravljanja emocij, uporabe </a:t>
            </a:r>
            <a:r>
              <a:rPr lang="sl-SI" dirty="0" smtClean="0"/>
              <a:t>telesa, </a:t>
            </a:r>
            <a:r>
              <a:rPr lang="sl-SI" dirty="0" smtClean="0"/>
              <a:t>govora, delovanja, strategije delovanja, reševanja problemov, </a:t>
            </a:r>
            <a:r>
              <a:rPr lang="sl-SI" dirty="0" err="1" smtClean="0"/>
              <a:t>inciativnost</a:t>
            </a:r>
            <a:r>
              <a:rPr lang="sl-SI" dirty="0" smtClean="0"/>
              <a:t>..)</a:t>
            </a:r>
            <a:r>
              <a:rPr lang="sl-SI" dirty="0" smtClean="0"/>
              <a:t>  </a:t>
            </a:r>
          </a:p>
          <a:p>
            <a:r>
              <a:rPr lang="sl-SI" dirty="0" smtClean="0"/>
              <a:t>Celostna metoda (telo, um, čustva)</a:t>
            </a:r>
          </a:p>
          <a:p>
            <a:r>
              <a:rPr lang="sl-SI" dirty="0" smtClean="0"/>
              <a:t>Kinestetično učenje (preko vseh kanalov, čutno zaznavni aparat, npr.: za boljše </a:t>
            </a:r>
            <a:r>
              <a:rPr lang="sl-SI" dirty="0" err="1" smtClean="0"/>
              <a:t>pomnenje</a:t>
            </a:r>
            <a:r>
              <a:rPr lang="sl-SI" dirty="0" smtClean="0"/>
              <a:t>)</a:t>
            </a:r>
          </a:p>
          <a:p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25103715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/>
              <a:t>Drama kot metoda dela v razredu- z vidika učitelja- 3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Učenje skozi izkustvo</a:t>
            </a:r>
          </a:p>
          <a:p>
            <a:r>
              <a:rPr lang="sl-SI" dirty="0" smtClean="0"/>
              <a:t>Učenje skozi skupno in individualno raziskovanje</a:t>
            </a:r>
          </a:p>
          <a:p>
            <a:r>
              <a:rPr lang="sl-SI" dirty="0" err="1" smtClean="0"/>
              <a:t>Paticipatorno</a:t>
            </a:r>
            <a:r>
              <a:rPr lang="sl-SI" dirty="0" smtClean="0"/>
              <a:t> učenje</a:t>
            </a:r>
          </a:p>
          <a:p>
            <a:r>
              <a:rPr lang="sl-SI" dirty="0" smtClean="0"/>
              <a:t>Medpredmetno učenje, za življenje (ni: šola </a:t>
            </a:r>
            <a:r>
              <a:rPr lang="sl-SI" dirty="0" err="1" smtClean="0"/>
              <a:t>vs</a:t>
            </a:r>
            <a:r>
              <a:rPr lang="sl-SI" dirty="0" smtClean="0"/>
              <a:t> življenje)</a:t>
            </a:r>
          </a:p>
          <a:p>
            <a:r>
              <a:rPr lang="sl-SI" dirty="0" smtClean="0"/>
              <a:t>Realizacija inkluzije</a:t>
            </a:r>
          </a:p>
          <a:p>
            <a:endParaRPr lang="sl-SI" dirty="0" smtClean="0"/>
          </a:p>
          <a:p>
            <a:endParaRPr lang="sl-SI" dirty="0" smtClean="0"/>
          </a:p>
          <a:p>
            <a:endParaRPr lang="sl-SI" dirty="0" smtClean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 smtClean="0"/>
          </a:p>
          <a:p>
            <a:endParaRPr lang="sl-SI" dirty="0" smtClean="0"/>
          </a:p>
          <a:p>
            <a:endParaRPr lang="sl-SI" dirty="0" smtClean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691030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 </a:t>
            </a:r>
            <a:r>
              <a:rPr lang="sl-SI" b="1" dirty="0" smtClean="0"/>
              <a:t>Drama kot metoda dela v razredu- s </a:t>
            </a:r>
            <a:r>
              <a:rPr lang="sl-SI" b="1" dirty="0" smtClean="0"/>
              <a:t>stališča otroka</a:t>
            </a:r>
            <a:endParaRPr lang="sl-SI" b="1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Učenje in urjenje empatije, vživljanja (sodobna nevarnost npr.: narcisizem, individualizem- izoliranost, </a:t>
            </a:r>
            <a:r>
              <a:rPr lang="sl-SI" dirty="0" err="1" smtClean="0"/>
              <a:t>ikt</a:t>
            </a:r>
            <a:r>
              <a:rPr lang="sl-SI" dirty="0" smtClean="0"/>
              <a:t>, duševne bolezni)</a:t>
            </a:r>
          </a:p>
          <a:p>
            <a:r>
              <a:rPr lang="sl-SI" dirty="0" smtClean="0"/>
              <a:t> (Spontano) vključevanje otrok, ki imajo učne težave (</a:t>
            </a:r>
            <a:r>
              <a:rPr lang="sl-SI" dirty="0" err="1" smtClean="0"/>
              <a:t>npr.:disleksija</a:t>
            </a:r>
            <a:r>
              <a:rPr lang="sl-SI" dirty="0" smtClean="0"/>
              <a:t>) -</a:t>
            </a:r>
            <a:r>
              <a:rPr lang="sl-SI" dirty="0" smtClean="0"/>
              <a:t>Inkluzija otrok s posebnimi potrebami</a:t>
            </a:r>
          </a:p>
          <a:p>
            <a:r>
              <a:rPr lang="sl-SI" dirty="0" smtClean="0"/>
              <a:t>Spontano učenje</a:t>
            </a:r>
          </a:p>
          <a:p>
            <a:r>
              <a:rPr lang="sl-SI" dirty="0" smtClean="0"/>
              <a:t>Omogočanje, razvoj ustvarjalnosti </a:t>
            </a:r>
          </a:p>
          <a:p>
            <a:r>
              <a:rPr lang="sl-SI" dirty="0" smtClean="0"/>
              <a:t>Medsebojno povezovanje</a:t>
            </a:r>
          </a:p>
          <a:p>
            <a:r>
              <a:rPr lang="sl-SI" dirty="0" smtClean="0"/>
              <a:t>Premagovanje negotovosti</a:t>
            </a:r>
          </a:p>
          <a:p>
            <a:r>
              <a:rPr lang="sl-SI" dirty="0" smtClean="0"/>
              <a:t>Premagovanje odporov, preboj cone udobja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7259531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/>
              <a:t>Drama kot metoda dela v razredu- s stališča otroka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err="1" smtClean="0"/>
              <a:t>Unikatnost</a:t>
            </a:r>
            <a:endParaRPr lang="sl-SI" dirty="0" smtClean="0"/>
          </a:p>
          <a:p>
            <a:r>
              <a:rPr lang="sl-SI" dirty="0" smtClean="0"/>
              <a:t>Socialne veščine, komunikacija, kontaktna kultura (vstopanje v osebni prostor):</a:t>
            </a:r>
            <a:endParaRPr lang="sl-SI" dirty="0" smtClean="0"/>
          </a:p>
          <a:p>
            <a:r>
              <a:rPr lang="sl-SI" dirty="0" smtClean="0"/>
              <a:t>Izražanje govorno, telesno skozi </a:t>
            </a:r>
            <a:r>
              <a:rPr lang="sl-SI" dirty="0" err="1" smtClean="0"/>
              <a:t>performativne</a:t>
            </a:r>
            <a:r>
              <a:rPr lang="sl-SI" dirty="0" smtClean="0"/>
              <a:t> veščine (</a:t>
            </a:r>
            <a:r>
              <a:rPr lang="sl-SI" dirty="0" err="1" smtClean="0"/>
              <a:t>kinestetika</a:t>
            </a:r>
            <a:r>
              <a:rPr lang="sl-SI" dirty="0" smtClean="0"/>
              <a:t>, </a:t>
            </a:r>
            <a:r>
              <a:rPr lang="sl-SI" dirty="0" err="1" smtClean="0"/>
              <a:t>proksemika</a:t>
            </a:r>
            <a:r>
              <a:rPr lang="sl-SI" dirty="0" smtClean="0"/>
              <a:t>)</a:t>
            </a:r>
          </a:p>
          <a:p>
            <a:r>
              <a:rPr lang="sl-SI" dirty="0" err="1" smtClean="0"/>
              <a:t>Urejenje</a:t>
            </a:r>
            <a:r>
              <a:rPr lang="sl-SI" dirty="0" smtClean="0"/>
              <a:t> kot oblika pridobivanja samozavesti, samozaupanja skozi izpostavljenost, rezultate ustvarjalnega dela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871939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419</Words>
  <Application>Microsoft Office PowerPoint</Application>
  <PresentationFormat>Širokozaslonsko</PresentationFormat>
  <Paragraphs>59</Paragraphs>
  <Slides>8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Officeova tema</vt:lpstr>
      <vt:lpstr>  USTVARJALNI GIB IN LUTKA PRI POUKU - Gledališče v izobraževanju</vt:lpstr>
      <vt:lpstr>Gledališče v šolskem okolju</vt:lpstr>
      <vt:lpstr>Drama kot metoda dela v razredu</vt:lpstr>
      <vt:lpstr>Drama kot metoda dela v razredu-Vidik učitelja</vt:lpstr>
      <vt:lpstr>Drama kot metoda dela v razredu- z vidika učitelja -2</vt:lpstr>
      <vt:lpstr>Drama kot metoda dela v razredu- z vidika učitelja- 3</vt:lpstr>
      <vt:lpstr> Drama kot metoda dela v razredu- s stališča otroka</vt:lpstr>
      <vt:lpstr>Drama kot metoda dela v razredu- s stališča otroka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USTVARJALNI GIB IN LUTKA PRI POUKU - Gledališče v izobraževanju</dc:title>
  <dc:creator>Alenka</dc:creator>
  <cp:lastModifiedBy>Alenka</cp:lastModifiedBy>
  <cp:revision>11</cp:revision>
  <dcterms:created xsi:type="dcterms:W3CDTF">2019-10-02T10:21:47Z</dcterms:created>
  <dcterms:modified xsi:type="dcterms:W3CDTF">2019-10-02T11:55:15Z</dcterms:modified>
</cp:coreProperties>
</file>