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2" r:id="rId4"/>
    <p:sldId id="261" r:id="rId5"/>
    <p:sldId id="260" r:id="rId6"/>
  </p:sldIdLst>
  <p:sldSz cx="12192000" cy="6858000"/>
  <p:notesSz cx="6858000" cy="914400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8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472C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howGuides="1">
      <p:cViewPr>
        <p:scale>
          <a:sx n="70" d="100"/>
          <a:sy n="70" d="100"/>
        </p:scale>
        <p:origin x="274" y="398"/>
      </p:cViewPr>
      <p:guideLst>
        <p:guide orient="horz" pos="2160"/>
        <p:guide pos="3885"/>
      </p:guideLst>
    </p:cSldViewPr>
  </p:slid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0F1C490-B6E4-4D3D-A380-1EA4B347D10D}"/>
              </a:ext>
            </a:extLst>
          </p:cNvPr>
          <p:cNvSpPr>
            <a:spLocks noGrp="1"/>
          </p:cNvSpPr>
          <p:nvPr>
            <p:ph type="ctrTitle"/>
          </p:nvPr>
        </p:nvSpPr>
        <p:spPr>
          <a:xfrm>
            <a:off x="1524000" y="1122363"/>
            <a:ext cx="9144000" cy="2387600"/>
          </a:xfrm>
        </p:spPr>
        <p:txBody>
          <a:bodyPr anchor="b"/>
          <a:lstStyle>
            <a:lvl1pPr algn="ctr">
              <a:defRPr sz="6000"/>
            </a:lvl1pPr>
          </a:lstStyle>
          <a:p>
            <a:r>
              <a:rPr lang="sl-SI"/>
              <a:t>Kliknite, če želite urediti slog naslova matrice</a:t>
            </a:r>
          </a:p>
        </p:txBody>
      </p:sp>
      <p:sp>
        <p:nvSpPr>
          <p:cNvPr id="3" name="Podnaslov 2">
            <a:extLst>
              <a:ext uri="{FF2B5EF4-FFF2-40B4-BE49-F238E27FC236}">
                <a16:creationId xmlns:a16="http://schemas.microsoft.com/office/drawing/2014/main" id="{1203848A-531C-49C9-BFED-7EDDB46FB6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p>
        </p:txBody>
      </p:sp>
      <p:sp>
        <p:nvSpPr>
          <p:cNvPr id="4" name="Označba mesta datuma 3">
            <a:extLst>
              <a:ext uri="{FF2B5EF4-FFF2-40B4-BE49-F238E27FC236}">
                <a16:creationId xmlns:a16="http://schemas.microsoft.com/office/drawing/2014/main" id="{7194EC72-0DBD-46AC-AD81-A8EE912EFB83}"/>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EAE8AC82-824C-403C-A40F-38EF78659EF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7CEB83D7-CC19-4786-A3C4-7206A6728109}"/>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2492732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58FDA45-9278-4D1D-9167-D8283738ED91}"/>
              </a:ext>
            </a:extLst>
          </p:cNvPr>
          <p:cNvSpPr>
            <a:spLocks noGrp="1"/>
          </p:cNvSpPr>
          <p:nvPr>
            <p:ph type="title"/>
          </p:nvPr>
        </p:nvSpPr>
        <p:spPr/>
        <p:txBody>
          <a:bodyPr/>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797CED60-2856-4E06-A925-1AF59E93B297}"/>
              </a:ext>
            </a:extLst>
          </p:cNvPr>
          <p:cNvSpPr>
            <a:spLocks noGrp="1"/>
          </p:cNvSpPr>
          <p:nvPr>
            <p:ph type="body" orient="vert" idx="1"/>
          </p:nvPr>
        </p:nvSpPr>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210994C-C2D2-4800-9B1A-76B3816B559C}"/>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27DDED5A-BBC6-46EB-8069-B943E9538460}"/>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8743E6F3-1F12-4E1B-96B6-F1139AF363DA}"/>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1289558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a:extLst>
              <a:ext uri="{FF2B5EF4-FFF2-40B4-BE49-F238E27FC236}">
                <a16:creationId xmlns:a16="http://schemas.microsoft.com/office/drawing/2014/main" id="{1BC247EF-9D40-4402-930A-892477D206DB}"/>
              </a:ext>
            </a:extLst>
          </p:cNvPr>
          <p:cNvSpPr>
            <a:spLocks noGrp="1"/>
          </p:cNvSpPr>
          <p:nvPr>
            <p:ph type="title" orient="vert"/>
          </p:nvPr>
        </p:nvSpPr>
        <p:spPr>
          <a:xfrm>
            <a:off x="8724900" y="365125"/>
            <a:ext cx="2628900" cy="5811838"/>
          </a:xfrm>
        </p:spPr>
        <p:txBody>
          <a:bodyPr vert="eaVert"/>
          <a:lstStyle/>
          <a:p>
            <a:r>
              <a:rPr lang="sl-SI"/>
              <a:t>Kliknite, če želite urediti slog naslova matrice</a:t>
            </a:r>
          </a:p>
        </p:txBody>
      </p:sp>
      <p:sp>
        <p:nvSpPr>
          <p:cNvPr id="3" name="Označba mesta navpičnega besedila 2">
            <a:extLst>
              <a:ext uri="{FF2B5EF4-FFF2-40B4-BE49-F238E27FC236}">
                <a16:creationId xmlns:a16="http://schemas.microsoft.com/office/drawing/2014/main" id="{E3B686EB-611D-4418-B172-EB64493EFEE8}"/>
              </a:ext>
            </a:extLst>
          </p:cNvPr>
          <p:cNvSpPr>
            <a:spLocks noGrp="1"/>
          </p:cNvSpPr>
          <p:nvPr>
            <p:ph type="body" orient="vert" idx="1"/>
          </p:nvPr>
        </p:nvSpPr>
        <p:spPr>
          <a:xfrm>
            <a:off x="838200" y="365125"/>
            <a:ext cx="7734300" cy="5811838"/>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35D59E70-5E35-4297-BB64-04E5393F34BD}"/>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1A4EA922-8325-4006-8CC3-F85E272169EF}"/>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33B70F6-1045-486E-9397-8004D5004E78}"/>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117912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BAE06733-5420-4C51-AD4E-D2B4658C89FC}"/>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EEDF5212-9134-4A84-AA56-3570DABF5201}"/>
              </a:ext>
            </a:extLst>
          </p:cNvPr>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9B194E11-9F67-46E6-93E6-2F087747869C}"/>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E17A6006-1FF9-46E9-A54B-D3F8BFA552C9}"/>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EB7AC5C5-40A0-4E5A-89CA-51F6CC10EEE7}"/>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16864729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F159677-1637-40D7-A509-46242B321933}"/>
              </a:ext>
            </a:extLst>
          </p:cNvPr>
          <p:cNvSpPr>
            <a:spLocks noGrp="1"/>
          </p:cNvSpPr>
          <p:nvPr>
            <p:ph type="title"/>
          </p:nvPr>
        </p:nvSpPr>
        <p:spPr>
          <a:xfrm>
            <a:off x="831850" y="1709738"/>
            <a:ext cx="10515600" cy="2852737"/>
          </a:xfrm>
        </p:spPr>
        <p:txBody>
          <a:bodyPr anchor="b"/>
          <a:lstStyle>
            <a:lvl1pPr>
              <a:defRPr sz="6000"/>
            </a:lvl1pPr>
          </a:lstStyle>
          <a:p>
            <a:r>
              <a:rPr lang="sl-SI"/>
              <a:t>Kliknite, če želite urediti slog naslova matrice</a:t>
            </a:r>
          </a:p>
        </p:txBody>
      </p:sp>
      <p:sp>
        <p:nvSpPr>
          <p:cNvPr id="3" name="Označba mesta besedila 2">
            <a:extLst>
              <a:ext uri="{FF2B5EF4-FFF2-40B4-BE49-F238E27FC236}">
                <a16:creationId xmlns:a16="http://schemas.microsoft.com/office/drawing/2014/main" id="{6D2F1517-DC7F-4464-9D27-9AB7FDDFF1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Označba mesta datuma 3">
            <a:extLst>
              <a:ext uri="{FF2B5EF4-FFF2-40B4-BE49-F238E27FC236}">
                <a16:creationId xmlns:a16="http://schemas.microsoft.com/office/drawing/2014/main" id="{1F023F75-4EC6-4A6D-8E7C-E45E0FFB4AD7}"/>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752C1767-D0CE-4E8C-9FFE-F371C1A03B9A}"/>
              </a:ext>
            </a:extLst>
          </p:cNvPr>
          <p:cNvSpPr>
            <a:spLocks noGrp="1"/>
          </p:cNvSpPr>
          <p:nvPr>
            <p:ph type="ftr" sz="quarter" idx="11"/>
          </p:nvPr>
        </p:nvSpPr>
        <p:spPr/>
        <p:txBody>
          <a:bodyPr/>
          <a:lstStyle/>
          <a:p>
            <a:endParaRPr lang="sl-SI"/>
          </a:p>
        </p:txBody>
      </p:sp>
      <p:sp>
        <p:nvSpPr>
          <p:cNvPr id="6" name="Označba mesta številke diapozitiva 5">
            <a:extLst>
              <a:ext uri="{FF2B5EF4-FFF2-40B4-BE49-F238E27FC236}">
                <a16:creationId xmlns:a16="http://schemas.microsoft.com/office/drawing/2014/main" id="{0A9A974C-00B9-4C61-9901-16AB80A03295}"/>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38102008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F301458-4FF9-4C34-AE39-2F378F232C8A}"/>
              </a:ext>
            </a:extLst>
          </p:cNvPr>
          <p:cNvSpPr>
            <a:spLocks noGrp="1"/>
          </p:cNvSpPr>
          <p:nvPr>
            <p:ph type="title"/>
          </p:nvPr>
        </p:nvSpPr>
        <p:spPr/>
        <p:txBody>
          <a:bodyPr/>
          <a:lstStyle/>
          <a:p>
            <a:r>
              <a:rPr lang="sl-SI"/>
              <a:t>Kliknite, če želite urediti slog naslova matrice</a:t>
            </a:r>
          </a:p>
        </p:txBody>
      </p:sp>
      <p:sp>
        <p:nvSpPr>
          <p:cNvPr id="3" name="Označba mesta vsebine 2">
            <a:extLst>
              <a:ext uri="{FF2B5EF4-FFF2-40B4-BE49-F238E27FC236}">
                <a16:creationId xmlns:a16="http://schemas.microsoft.com/office/drawing/2014/main" id="{FC94F7E0-FAE8-4A25-8287-FA0C84D7DE13}"/>
              </a:ext>
            </a:extLst>
          </p:cNvPr>
          <p:cNvSpPr>
            <a:spLocks noGrp="1"/>
          </p:cNvSpPr>
          <p:nvPr>
            <p:ph sz="half" idx="1"/>
          </p:nvPr>
        </p:nvSpPr>
        <p:spPr>
          <a:xfrm>
            <a:off x="838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vsebine 3">
            <a:extLst>
              <a:ext uri="{FF2B5EF4-FFF2-40B4-BE49-F238E27FC236}">
                <a16:creationId xmlns:a16="http://schemas.microsoft.com/office/drawing/2014/main" id="{F5BBA279-969E-41FB-8224-361E6155A2BD}"/>
              </a:ext>
            </a:extLst>
          </p:cNvPr>
          <p:cNvSpPr>
            <a:spLocks noGrp="1"/>
          </p:cNvSpPr>
          <p:nvPr>
            <p:ph sz="half" idx="2"/>
          </p:nvPr>
        </p:nvSpPr>
        <p:spPr>
          <a:xfrm>
            <a:off x="6172200" y="1825625"/>
            <a:ext cx="5181600" cy="435133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datuma 4">
            <a:extLst>
              <a:ext uri="{FF2B5EF4-FFF2-40B4-BE49-F238E27FC236}">
                <a16:creationId xmlns:a16="http://schemas.microsoft.com/office/drawing/2014/main" id="{3D151F59-CF8D-44E9-85F3-C90231EE4672}"/>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6" name="Označba mesta noge 5">
            <a:extLst>
              <a:ext uri="{FF2B5EF4-FFF2-40B4-BE49-F238E27FC236}">
                <a16:creationId xmlns:a16="http://schemas.microsoft.com/office/drawing/2014/main" id="{5AA35EA3-9C40-46AE-86B9-B1A6ED04580E}"/>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5CDE8A1E-4828-4473-BEBD-787C8E028AAA}"/>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24994844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A4EE825-C9FB-4EDA-9B91-8412D34D29DB}"/>
              </a:ext>
            </a:extLst>
          </p:cNvPr>
          <p:cNvSpPr>
            <a:spLocks noGrp="1"/>
          </p:cNvSpPr>
          <p:nvPr>
            <p:ph type="title"/>
          </p:nvPr>
        </p:nvSpPr>
        <p:spPr>
          <a:xfrm>
            <a:off x="839788" y="365125"/>
            <a:ext cx="10515600" cy="1325563"/>
          </a:xfrm>
        </p:spPr>
        <p:txBody>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27A9E22D-487E-47EF-BC6F-BC249FE58F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Označba mesta vsebine 3">
            <a:extLst>
              <a:ext uri="{FF2B5EF4-FFF2-40B4-BE49-F238E27FC236}">
                <a16:creationId xmlns:a16="http://schemas.microsoft.com/office/drawing/2014/main" id="{BF537AE5-F57C-4B88-8C1A-BFEDB5EF24A8}"/>
              </a:ext>
            </a:extLst>
          </p:cNvPr>
          <p:cNvSpPr>
            <a:spLocks noGrp="1"/>
          </p:cNvSpPr>
          <p:nvPr>
            <p:ph sz="half" idx="2"/>
          </p:nvPr>
        </p:nvSpPr>
        <p:spPr>
          <a:xfrm>
            <a:off x="839788" y="2505075"/>
            <a:ext cx="5157787"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5" name="Označba mesta besedila 4">
            <a:extLst>
              <a:ext uri="{FF2B5EF4-FFF2-40B4-BE49-F238E27FC236}">
                <a16:creationId xmlns:a16="http://schemas.microsoft.com/office/drawing/2014/main" id="{F4EEE09A-2937-4C41-8FE6-DBC1B5B003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Označba mesta vsebine 5">
            <a:extLst>
              <a:ext uri="{FF2B5EF4-FFF2-40B4-BE49-F238E27FC236}">
                <a16:creationId xmlns:a16="http://schemas.microsoft.com/office/drawing/2014/main" id="{D342BA8B-CF60-4D5C-9FD7-41BBFF522371}"/>
              </a:ext>
            </a:extLst>
          </p:cNvPr>
          <p:cNvSpPr>
            <a:spLocks noGrp="1"/>
          </p:cNvSpPr>
          <p:nvPr>
            <p:ph sz="quarter" idx="4"/>
          </p:nvPr>
        </p:nvSpPr>
        <p:spPr>
          <a:xfrm>
            <a:off x="6172200" y="2505075"/>
            <a:ext cx="5183188" cy="3684588"/>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7" name="Označba mesta datuma 6">
            <a:extLst>
              <a:ext uri="{FF2B5EF4-FFF2-40B4-BE49-F238E27FC236}">
                <a16:creationId xmlns:a16="http://schemas.microsoft.com/office/drawing/2014/main" id="{389C7466-5370-4C97-8287-C40E7C5B9DA2}"/>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8" name="Označba mesta noge 7">
            <a:extLst>
              <a:ext uri="{FF2B5EF4-FFF2-40B4-BE49-F238E27FC236}">
                <a16:creationId xmlns:a16="http://schemas.microsoft.com/office/drawing/2014/main" id="{922F08E2-1F1F-44E1-B5C1-9550F1C818FE}"/>
              </a:ext>
            </a:extLst>
          </p:cNvPr>
          <p:cNvSpPr>
            <a:spLocks noGrp="1"/>
          </p:cNvSpPr>
          <p:nvPr>
            <p:ph type="ftr" sz="quarter" idx="11"/>
          </p:nvPr>
        </p:nvSpPr>
        <p:spPr/>
        <p:txBody>
          <a:bodyPr/>
          <a:lstStyle/>
          <a:p>
            <a:endParaRPr lang="sl-SI"/>
          </a:p>
        </p:txBody>
      </p:sp>
      <p:sp>
        <p:nvSpPr>
          <p:cNvPr id="9" name="Označba mesta številke diapozitiva 8">
            <a:extLst>
              <a:ext uri="{FF2B5EF4-FFF2-40B4-BE49-F238E27FC236}">
                <a16:creationId xmlns:a16="http://schemas.microsoft.com/office/drawing/2014/main" id="{C67197E2-C4CC-4D65-8847-44E41A633C99}"/>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40054950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66C22CE-857F-4350-AC92-96893AFFE862}"/>
              </a:ext>
            </a:extLst>
          </p:cNvPr>
          <p:cNvSpPr>
            <a:spLocks noGrp="1"/>
          </p:cNvSpPr>
          <p:nvPr>
            <p:ph type="title"/>
          </p:nvPr>
        </p:nvSpPr>
        <p:spPr/>
        <p:txBody>
          <a:bodyPr/>
          <a:lstStyle/>
          <a:p>
            <a:r>
              <a:rPr lang="sl-SI"/>
              <a:t>Kliknite, če želite urediti slog naslova matrice</a:t>
            </a:r>
          </a:p>
        </p:txBody>
      </p:sp>
      <p:sp>
        <p:nvSpPr>
          <p:cNvPr id="3" name="Označba mesta datuma 2">
            <a:extLst>
              <a:ext uri="{FF2B5EF4-FFF2-40B4-BE49-F238E27FC236}">
                <a16:creationId xmlns:a16="http://schemas.microsoft.com/office/drawing/2014/main" id="{B8DA8D01-8569-4508-B4DA-32C3168C2944}"/>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4" name="Označba mesta noge 3">
            <a:extLst>
              <a:ext uri="{FF2B5EF4-FFF2-40B4-BE49-F238E27FC236}">
                <a16:creationId xmlns:a16="http://schemas.microsoft.com/office/drawing/2014/main" id="{2D22AAF4-38C7-49F3-A9C9-BA617D8242FD}"/>
              </a:ext>
            </a:extLst>
          </p:cNvPr>
          <p:cNvSpPr>
            <a:spLocks noGrp="1"/>
          </p:cNvSpPr>
          <p:nvPr>
            <p:ph type="ftr" sz="quarter" idx="11"/>
          </p:nvPr>
        </p:nvSpPr>
        <p:spPr/>
        <p:txBody>
          <a:bodyPr/>
          <a:lstStyle/>
          <a:p>
            <a:endParaRPr lang="sl-SI"/>
          </a:p>
        </p:txBody>
      </p:sp>
      <p:sp>
        <p:nvSpPr>
          <p:cNvPr id="5" name="Označba mesta številke diapozitiva 4">
            <a:extLst>
              <a:ext uri="{FF2B5EF4-FFF2-40B4-BE49-F238E27FC236}">
                <a16:creationId xmlns:a16="http://schemas.microsoft.com/office/drawing/2014/main" id="{199424B0-187A-42A2-B16D-B5BCFBAAD5E6}"/>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1175761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značba mesta datuma 1">
            <a:extLst>
              <a:ext uri="{FF2B5EF4-FFF2-40B4-BE49-F238E27FC236}">
                <a16:creationId xmlns:a16="http://schemas.microsoft.com/office/drawing/2014/main" id="{326597A2-06BD-410F-8598-074615A1034C}"/>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3" name="Označba mesta noge 2">
            <a:extLst>
              <a:ext uri="{FF2B5EF4-FFF2-40B4-BE49-F238E27FC236}">
                <a16:creationId xmlns:a16="http://schemas.microsoft.com/office/drawing/2014/main" id="{A110F156-CACA-4EC8-8C19-81ACE295E6BD}"/>
              </a:ext>
            </a:extLst>
          </p:cNvPr>
          <p:cNvSpPr>
            <a:spLocks noGrp="1"/>
          </p:cNvSpPr>
          <p:nvPr>
            <p:ph type="ftr" sz="quarter" idx="11"/>
          </p:nvPr>
        </p:nvSpPr>
        <p:spPr/>
        <p:txBody>
          <a:bodyPr/>
          <a:lstStyle/>
          <a:p>
            <a:endParaRPr lang="sl-SI"/>
          </a:p>
        </p:txBody>
      </p:sp>
      <p:sp>
        <p:nvSpPr>
          <p:cNvPr id="4" name="Označba mesta številke diapozitiva 3">
            <a:extLst>
              <a:ext uri="{FF2B5EF4-FFF2-40B4-BE49-F238E27FC236}">
                <a16:creationId xmlns:a16="http://schemas.microsoft.com/office/drawing/2014/main" id="{A391E249-013A-478B-B1BD-1894108A9C28}"/>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2037680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0A4E400-1159-4ED6-ABAF-AEB6B7642515}"/>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vsebine 2">
            <a:extLst>
              <a:ext uri="{FF2B5EF4-FFF2-40B4-BE49-F238E27FC236}">
                <a16:creationId xmlns:a16="http://schemas.microsoft.com/office/drawing/2014/main" id="{3BFE6725-0E9E-4766-94D3-3AB00D8DEE5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besedila 3">
            <a:extLst>
              <a:ext uri="{FF2B5EF4-FFF2-40B4-BE49-F238E27FC236}">
                <a16:creationId xmlns:a16="http://schemas.microsoft.com/office/drawing/2014/main" id="{F0BE7247-369E-47E6-A8A6-A79BE73714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C9312404-519A-4DE1-969E-0F11C6CBDA27}"/>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6" name="Označba mesta noge 5">
            <a:extLst>
              <a:ext uri="{FF2B5EF4-FFF2-40B4-BE49-F238E27FC236}">
                <a16:creationId xmlns:a16="http://schemas.microsoft.com/office/drawing/2014/main" id="{70334E41-B339-4F69-8508-24313464C1E3}"/>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0FA0CA08-8BC4-46CF-A660-286F6CF5E1DA}"/>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3458643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61C718E-7C7B-43D9-874F-74A2BD80B81D}"/>
              </a:ext>
            </a:extLst>
          </p:cNvPr>
          <p:cNvSpPr>
            <a:spLocks noGrp="1"/>
          </p:cNvSpPr>
          <p:nvPr>
            <p:ph type="title"/>
          </p:nvPr>
        </p:nvSpPr>
        <p:spPr>
          <a:xfrm>
            <a:off x="839788" y="457200"/>
            <a:ext cx="3932237" cy="1600200"/>
          </a:xfrm>
        </p:spPr>
        <p:txBody>
          <a:bodyPr anchor="b"/>
          <a:lstStyle>
            <a:lvl1pPr>
              <a:defRPr sz="3200"/>
            </a:lvl1pPr>
          </a:lstStyle>
          <a:p>
            <a:r>
              <a:rPr lang="sl-SI"/>
              <a:t>Kliknite, če želite urediti slog naslova matrice</a:t>
            </a:r>
          </a:p>
        </p:txBody>
      </p:sp>
      <p:sp>
        <p:nvSpPr>
          <p:cNvPr id="3" name="Označba mesta slike 2">
            <a:extLst>
              <a:ext uri="{FF2B5EF4-FFF2-40B4-BE49-F238E27FC236}">
                <a16:creationId xmlns:a16="http://schemas.microsoft.com/office/drawing/2014/main" id="{32B5107B-C428-4FF5-B31C-E1C35605E7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značba mesta besedila 3">
            <a:extLst>
              <a:ext uri="{FF2B5EF4-FFF2-40B4-BE49-F238E27FC236}">
                <a16:creationId xmlns:a16="http://schemas.microsoft.com/office/drawing/2014/main" id="{51A68902-7C48-4636-AA9F-10ED28D9EB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Označba mesta datuma 4">
            <a:extLst>
              <a:ext uri="{FF2B5EF4-FFF2-40B4-BE49-F238E27FC236}">
                <a16:creationId xmlns:a16="http://schemas.microsoft.com/office/drawing/2014/main" id="{CE1B0125-342D-4B70-A3E1-C71863D269F1}"/>
              </a:ext>
            </a:extLst>
          </p:cNvPr>
          <p:cNvSpPr>
            <a:spLocks noGrp="1"/>
          </p:cNvSpPr>
          <p:nvPr>
            <p:ph type="dt" sz="half" idx="10"/>
          </p:nvPr>
        </p:nvSpPr>
        <p:spPr/>
        <p:txBody>
          <a:bodyPr/>
          <a:lstStyle/>
          <a:p>
            <a:fld id="{3F3AAB5C-68AD-4820-8F01-EA96EA1643A8}" type="datetimeFigureOut">
              <a:rPr lang="sl-SI" smtClean="0"/>
              <a:t>6. 04. 2020</a:t>
            </a:fld>
            <a:endParaRPr lang="sl-SI"/>
          </a:p>
        </p:txBody>
      </p:sp>
      <p:sp>
        <p:nvSpPr>
          <p:cNvPr id="6" name="Označba mesta noge 5">
            <a:extLst>
              <a:ext uri="{FF2B5EF4-FFF2-40B4-BE49-F238E27FC236}">
                <a16:creationId xmlns:a16="http://schemas.microsoft.com/office/drawing/2014/main" id="{98D99752-28AA-41FA-98DB-43AFE32A26CE}"/>
              </a:ext>
            </a:extLst>
          </p:cNvPr>
          <p:cNvSpPr>
            <a:spLocks noGrp="1"/>
          </p:cNvSpPr>
          <p:nvPr>
            <p:ph type="ftr" sz="quarter" idx="11"/>
          </p:nvPr>
        </p:nvSpPr>
        <p:spPr/>
        <p:txBody>
          <a:bodyPr/>
          <a:lstStyle/>
          <a:p>
            <a:endParaRPr lang="sl-SI"/>
          </a:p>
        </p:txBody>
      </p:sp>
      <p:sp>
        <p:nvSpPr>
          <p:cNvPr id="7" name="Označba mesta številke diapozitiva 6">
            <a:extLst>
              <a:ext uri="{FF2B5EF4-FFF2-40B4-BE49-F238E27FC236}">
                <a16:creationId xmlns:a16="http://schemas.microsoft.com/office/drawing/2014/main" id="{49DC0080-85A6-42AE-9C15-7CF363877D32}"/>
              </a:ext>
            </a:extLst>
          </p:cNvPr>
          <p:cNvSpPr>
            <a:spLocks noGrp="1"/>
          </p:cNvSpPr>
          <p:nvPr>
            <p:ph type="sldNum" sz="quarter" idx="12"/>
          </p:nvPr>
        </p:nvSpPr>
        <p:spPr/>
        <p:txBody>
          <a:bodyPr/>
          <a:lstStyle/>
          <a:p>
            <a:fld id="{8AF893AB-07EB-4431-BC47-A898E646E86F}" type="slidenum">
              <a:rPr lang="sl-SI" smtClean="0"/>
              <a:t>‹#›</a:t>
            </a:fld>
            <a:endParaRPr lang="sl-SI"/>
          </a:p>
        </p:txBody>
      </p:sp>
    </p:spTree>
    <p:extLst>
      <p:ext uri="{BB962C8B-B14F-4D97-AF65-F5344CB8AC3E}">
        <p14:creationId xmlns:p14="http://schemas.microsoft.com/office/powerpoint/2010/main" val="7027526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naslova 1">
            <a:extLst>
              <a:ext uri="{FF2B5EF4-FFF2-40B4-BE49-F238E27FC236}">
                <a16:creationId xmlns:a16="http://schemas.microsoft.com/office/drawing/2014/main" id="{8D12EDE7-510C-40D4-AE33-CCA8E1CAA0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l-SI"/>
              <a:t>Kliknite, če želite urediti slog naslova matrice</a:t>
            </a:r>
          </a:p>
        </p:txBody>
      </p:sp>
      <p:sp>
        <p:nvSpPr>
          <p:cNvPr id="3" name="Označba mesta besedila 2">
            <a:extLst>
              <a:ext uri="{FF2B5EF4-FFF2-40B4-BE49-F238E27FC236}">
                <a16:creationId xmlns:a16="http://schemas.microsoft.com/office/drawing/2014/main" id="{3FA0D684-1454-459B-A4CE-01DDD4B4AC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4" name="Označba mesta datuma 3">
            <a:extLst>
              <a:ext uri="{FF2B5EF4-FFF2-40B4-BE49-F238E27FC236}">
                <a16:creationId xmlns:a16="http://schemas.microsoft.com/office/drawing/2014/main" id="{69932CC1-481F-47CE-BB35-F0BC4E20CC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3AAB5C-68AD-4820-8F01-EA96EA1643A8}" type="datetimeFigureOut">
              <a:rPr lang="sl-SI" smtClean="0"/>
              <a:t>6. 04. 2020</a:t>
            </a:fld>
            <a:endParaRPr lang="sl-SI"/>
          </a:p>
        </p:txBody>
      </p:sp>
      <p:sp>
        <p:nvSpPr>
          <p:cNvPr id="5" name="Označba mesta noge 4">
            <a:extLst>
              <a:ext uri="{FF2B5EF4-FFF2-40B4-BE49-F238E27FC236}">
                <a16:creationId xmlns:a16="http://schemas.microsoft.com/office/drawing/2014/main" id="{4049C145-95D9-4891-BAE6-2530F4FC2C1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značba mesta številke diapozitiva 5">
            <a:extLst>
              <a:ext uri="{FF2B5EF4-FFF2-40B4-BE49-F238E27FC236}">
                <a16:creationId xmlns:a16="http://schemas.microsoft.com/office/drawing/2014/main" id="{C8824D64-CCC0-4742-86DE-05ADD9816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893AB-07EB-4431-BC47-A898E646E86F}" type="slidenum">
              <a:rPr lang="sl-SI" smtClean="0"/>
              <a:t>‹#›</a:t>
            </a:fld>
            <a:endParaRPr lang="sl-SI"/>
          </a:p>
        </p:txBody>
      </p:sp>
    </p:spTree>
    <p:extLst>
      <p:ext uri="{BB962C8B-B14F-4D97-AF65-F5344CB8AC3E}">
        <p14:creationId xmlns:p14="http://schemas.microsoft.com/office/powerpoint/2010/main" val="36199532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E443FD7-A66B-4AA0-872D-B088B9BC5F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Naslov 1">
            <a:extLst>
              <a:ext uri="{FF2B5EF4-FFF2-40B4-BE49-F238E27FC236}">
                <a16:creationId xmlns:a16="http://schemas.microsoft.com/office/drawing/2014/main" id="{1D65D789-F5BA-457B-BF54-79393926A71D}"/>
              </a:ext>
            </a:extLst>
          </p:cNvPr>
          <p:cNvSpPr>
            <a:spLocks noGrp="1"/>
          </p:cNvSpPr>
          <p:nvPr>
            <p:ph type="ctrTitle"/>
          </p:nvPr>
        </p:nvSpPr>
        <p:spPr>
          <a:xfrm>
            <a:off x="1094094" y="851517"/>
            <a:ext cx="5649977" cy="2991416"/>
          </a:xfrm>
        </p:spPr>
        <p:txBody>
          <a:bodyPr anchor="b">
            <a:normAutofit/>
          </a:bodyPr>
          <a:lstStyle/>
          <a:p>
            <a:pPr algn="l"/>
            <a:r>
              <a:rPr lang="sl-SI" dirty="0"/>
              <a:t>GLAVA RISBE IN KOSOVNICA</a:t>
            </a:r>
          </a:p>
        </p:txBody>
      </p:sp>
      <p:sp>
        <p:nvSpPr>
          <p:cNvPr id="3" name="Podnaslov 2">
            <a:extLst>
              <a:ext uri="{FF2B5EF4-FFF2-40B4-BE49-F238E27FC236}">
                <a16:creationId xmlns:a16="http://schemas.microsoft.com/office/drawing/2014/main" id="{4DC69178-671D-4BE1-A58F-E6212929BBBA}"/>
              </a:ext>
            </a:extLst>
          </p:cNvPr>
          <p:cNvSpPr>
            <a:spLocks noGrp="1"/>
          </p:cNvSpPr>
          <p:nvPr>
            <p:ph type="subTitle" idx="1"/>
          </p:nvPr>
        </p:nvSpPr>
        <p:spPr>
          <a:xfrm>
            <a:off x="1094096" y="3842932"/>
            <a:ext cx="4167115" cy="2163551"/>
          </a:xfrm>
        </p:spPr>
        <p:txBody>
          <a:bodyPr anchor="t">
            <a:normAutofit/>
          </a:bodyPr>
          <a:lstStyle/>
          <a:p>
            <a:pPr algn="l"/>
            <a:r>
              <a:rPr lang="sl-SI" dirty="0"/>
              <a:t>Martin Knuplež,</a:t>
            </a:r>
          </a:p>
          <a:p>
            <a:pPr algn="l"/>
            <a:r>
              <a:rPr lang="sl-SI" dirty="0"/>
              <a:t>OŠBI</a:t>
            </a:r>
          </a:p>
        </p:txBody>
      </p:sp>
      <p:sp>
        <p:nvSpPr>
          <p:cNvPr id="12" name="Freeform: Shape 11">
            <a:extLst>
              <a:ext uri="{FF2B5EF4-FFF2-40B4-BE49-F238E27FC236}">
                <a16:creationId xmlns:a16="http://schemas.microsoft.com/office/drawing/2014/main" id="{C04BE0EF-3561-49B4-9A29-F283168A9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10370" y="851518"/>
            <a:ext cx="6184806"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0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3 h 5154967"/>
              <a:gd name="connsiteX37" fmla="*/ 1625714 w 6184806"/>
              <a:gd name="connsiteY37" fmla="*/ 109243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2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0"/>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3"/>
                  <a:pt x="2445216" y="109243"/>
                </a:cubicBezTo>
                <a:cubicBezTo>
                  <a:pt x="1625714" y="109243"/>
                  <a:pt x="1625714" y="109243"/>
                  <a:pt x="1625714" y="109243"/>
                </a:cubicBezTo>
                <a:cubicBezTo>
                  <a:pt x="1572615" y="109243"/>
                  <a:pt x="1524825" y="137459"/>
                  <a:pt x="1498276" y="183309"/>
                </a:cubicBezTo>
                <a:cubicBezTo>
                  <a:pt x="1089410" y="890450"/>
                  <a:pt x="1089410" y="890450"/>
                  <a:pt x="1089410" y="890450"/>
                </a:cubicBezTo>
                <a:cubicBezTo>
                  <a:pt x="1062860" y="934537"/>
                  <a:pt x="1062860" y="990967"/>
                  <a:pt x="1089410" y="1035054"/>
                </a:cubicBezTo>
                <a:cubicBezTo>
                  <a:pt x="1498276" y="1742196"/>
                  <a:pt x="1498276" y="1742196"/>
                  <a:pt x="1498276" y="1742196"/>
                </a:cubicBezTo>
                <a:cubicBezTo>
                  <a:pt x="1511551" y="1765121"/>
                  <a:pt x="1530135" y="1783637"/>
                  <a:pt x="1552039" y="1796422"/>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5" name="Slika 4" descr="Slika, ki vsebuje besede predmet, risba&#10;&#10;Opis je samodejno ustvarjen">
            <a:extLst>
              <a:ext uri="{FF2B5EF4-FFF2-40B4-BE49-F238E27FC236}">
                <a16:creationId xmlns:a16="http://schemas.microsoft.com/office/drawing/2014/main" id="{5D7C011A-8721-4E4C-976D-2284DD6E884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531503" y="2350499"/>
            <a:ext cx="3217333" cy="2774949"/>
          </a:xfrm>
          <a:prstGeom prst="rect">
            <a:avLst/>
          </a:prstGeom>
        </p:spPr>
      </p:pic>
    </p:spTree>
    <p:extLst>
      <p:ext uri="{BB962C8B-B14F-4D97-AF65-F5344CB8AC3E}">
        <p14:creationId xmlns:p14="http://schemas.microsoft.com/office/powerpoint/2010/main" val="3241571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slov 3">
            <a:extLst>
              <a:ext uri="{FF2B5EF4-FFF2-40B4-BE49-F238E27FC236}">
                <a16:creationId xmlns:a16="http://schemas.microsoft.com/office/drawing/2014/main" id="{CB127FDF-1496-49CD-8B29-8B452721039A}"/>
              </a:ext>
            </a:extLst>
          </p:cNvPr>
          <p:cNvSpPr>
            <a:spLocks noGrp="1"/>
          </p:cNvSpPr>
          <p:nvPr>
            <p:ph type="title"/>
          </p:nvPr>
        </p:nvSpPr>
        <p:spPr>
          <a:xfrm>
            <a:off x="763253" y="148876"/>
            <a:ext cx="5244429" cy="874626"/>
          </a:xfrm>
        </p:spPr>
        <p:txBody>
          <a:bodyPr>
            <a:normAutofit/>
          </a:bodyPr>
          <a:lstStyle/>
          <a:p>
            <a:r>
              <a:rPr lang="sl-SI" dirty="0"/>
              <a:t>GLAVA RISBE</a:t>
            </a:r>
          </a:p>
        </p:txBody>
      </p:sp>
      <p:sp>
        <p:nvSpPr>
          <p:cNvPr id="7" name="PoljeZBesedilom 6">
            <a:extLst>
              <a:ext uri="{FF2B5EF4-FFF2-40B4-BE49-F238E27FC236}">
                <a16:creationId xmlns:a16="http://schemas.microsoft.com/office/drawing/2014/main" id="{CBE0EE41-B9B7-4D58-A3E4-9854B66C0486}"/>
              </a:ext>
            </a:extLst>
          </p:cNvPr>
          <p:cNvSpPr txBox="1"/>
          <p:nvPr/>
        </p:nvSpPr>
        <p:spPr>
          <a:xfrm flipH="1">
            <a:off x="507602" y="1253258"/>
            <a:ext cx="11573594" cy="369332"/>
          </a:xfrm>
          <a:prstGeom prst="rect">
            <a:avLst/>
          </a:prstGeom>
          <a:noFill/>
        </p:spPr>
        <p:txBody>
          <a:bodyPr wrap="square" rtlCol="0">
            <a:spAutoFit/>
          </a:bodyPr>
          <a:lstStyle/>
          <a:p>
            <a:r>
              <a:rPr lang="sl-SI" dirty="0"/>
              <a:t>V nadaljevanju smo narisali posamezne sestavne dele in jih kotirali. To so delavniške risbe.</a:t>
            </a:r>
          </a:p>
        </p:txBody>
      </p:sp>
      <p:sp>
        <p:nvSpPr>
          <p:cNvPr id="8" name="PoljeZBesedilom 7">
            <a:extLst>
              <a:ext uri="{FF2B5EF4-FFF2-40B4-BE49-F238E27FC236}">
                <a16:creationId xmlns:a16="http://schemas.microsoft.com/office/drawing/2014/main" id="{881C88C9-12D4-4E66-B47E-A7AD496A23E4}"/>
              </a:ext>
            </a:extLst>
          </p:cNvPr>
          <p:cNvSpPr txBox="1"/>
          <p:nvPr/>
        </p:nvSpPr>
        <p:spPr>
          <a:xfrm flipH="1">
            <a:off x="535074" y="852077"/>
            <a:ext cx="11573594" cy="369332"/>
          </a:xfrm>
          <a:prstGeom prst="rect">
            <a:avLst/>
          </a:prstGeom>
          <a:noFill/>
        </p:spPr>
        <p:txBody>
          <a:bodyPr wrap="square" rtlCol="0">
            <a:spAutoFit/>
          </a:bodyPr>
          <a:lstStyle/>
          <a:p>
            <a:r>
              <a:rPr lang="sl-SI" dirty="0"/>
              <a:t>Na list smo narisali celotni izdelek in na njem označili s pozicijskimi številkami različne sestavne dele. To je sestavna risba.</a:t>
            </a:r>
          </a:p>
        </p:txBody>
      </p:sp>
      <p:pic>
        <p:nvPicPr>
          <p:cNvPr id="3" name="Slika 2" descr="Slika, ki vsebuje besede besedilo, preslikava&#10;&#10;Opis je samodejno ustvarjen">
            <a:extLst>
              <a:ext uri="{FF2B5EF4-FFF2-40B4-BE49-F238E27FC236}">
                <a16:creationId xmlns:a16="http://schemas.microsoft.com/office/drawing/2014/main" id="{B423F332-E7CA-430F-95C4-4E7B9BBBBDD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479711" y="2420888"/>
            <a:ext cx="2685867" cy="4140000"/>
          </a:xfrm>
          <a:prstGeom prst="rect">
            <a:avLst/>
          </a:prstGeom>
          <a:ln>
            <a:noFill/>
          </a:ln>
          <a:effectLst>
            <a:outerShdw blurRad="292100" dist="139700" dir="2700000" algn="tl" rotWithShape="0">
              <a:srgbClr val="333333">
                <a:alpha val="65000"/>
              </a:srgbClr>
            </a:outerShdw>
          </a:effectLst>
        </p:spPr>
      </p:pic>
      <p:sp>
        <p:nvSpPr>
          <p:cNvPr id="18" name="Oblaček govora: pravokotnik z zaobljenimi vogali 17">
            <a:extLst>
              <a:ext uri="{FF2B5EF4-FFF2-40B4-BE49-F238E27FC236}">
                <a16:creationId xmlns:a16="http://schemas.microsoft.com/office/drawing/2014/main" id="{D5F36AC9-05E3-409F-914B-43B94B7F6079}"/>
              </a:ext>
            </a:extLst>
          </p:cNvPr>
          <p:cNvSpPr/>
          <p:nvPr/>
        </p:nvSpPr>
        <p:spPr>
          <a:xfrm>
            <a:off x="3359696" y="3642552"/>
            <a:ext cx="1450465" cy="468052"/>
          </a:xfrm>
          <a:prstGeom prst="wedgeRoundRectCallout">
            <a:avLst>
              <a:gd name="adj1" fmla="val -46438"/>
              <a:gd name="adj2" fmla="val -97046"/>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SESTAVNA RISBA</a:t>
            </a:r>
          </a:p>
        </p:txBody>
      </p:sp>
      <p:sp>
        <p:nvSpPr>
          <p:cNvPr id="19" name="Oblaček govora: pravokotnik z zaobljenimi vogali 18">
            <a:extLst>
              <a:ext uri="{FF2B5EF4-FFF2-40B4-BE49-F238E27FC236}">
                <a16:creationId xmlns:a16="http://schemas.microsoft.com/office/drawing/2014/main" id="{694C9809-DD6A-4053-8453-CC069CDCD46C}"/>
              </a:ext>
            </a:extLst>
          </p:cNvPr>
          <p:cNvSpPr/>
          <p:nvPr/>
        </p:nvSpPr>
        <p:spPr>
          <a:xfrm>
            <a:off x="3359696" y="4273980"/>
            <a:ext cx="1450465" cy="468052"/>
          </a:xfrm>
          <a:prstGeom prst="wedgeRoundRectCallout">
            <a:avLst>
              <a:gd name="adj1" fmla="val -52558"/>
              <a:gd name="adj2" fmla="val 104007"/>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DELAVNIŠKE RISBE</a:t>
            </a:r>
          </a:p>
        </p:txBody>
      </p:sp>
      <p:pic>
        <p:nvPicPr>
          <p:cNvPr id="23" name="Slika 22">
            <a:extLst>
              <a:ext uri="{FF2B5EF4-FFF2-40B4-BE49-F238E27FC236}">
                <a16:creationId xmlns:a16="http://schemas.microsoft.com/office/drawing/2014/main" id="{237584FE-550F-4391-9E3C-7979E9CFED37}"/>
              </a:ext>
            </a:extLst>
          </p:cNvPr>
          <p:cNvPicPr>
            <a:picLocks noChangeAspect="1"/>
          </p:cNvPicPr>
          <p:nvPr/>
        </p:nvPicPr>
        <p:blipFill>
          <a:blip r:embed="rId3"/>
          <a:stretch>
            <a:fillRect/>
          </a:stretch>
        </p:blipFill>
        <p:spPr>
          <a:xfrm>
            <a:off x="6816080" y="2420888"/>
            <a:ext cx="2925520" cy="4138315"/>
          </a:xfrm>
          <a:prstGeom prst="rect">
            <a:avLst/>
          </a:prstGeom>
          <a:ln>
            <a:solidFill>
              <a:schemeClr val="tx1"/>
            </a:solidFill>
          </a:ln>
          <a:effectLst>
            <a:outerShdw blurRad="292100" dist="139700" dir="2700000" algn="tl" rotWithShape="0">
              <a:srgbClr val="333333">
                <a:alpha val="65000"/>
              </a:srgbClr>
            </a:outerShdw>
          </a:effectLst>
        </p:spPr>
      </p:pic>
      <p:sp>
        <p:nvSpPr>
          <p:cNvPr id="24" name="PoljeZBesedilom 23">
            <a:extLst>
              <a:ext uri="{FF2B5EF4-FFF2-40B4-BE49-F238E27FC236}">
                <a16:creationId xmlns:a16="http://schemas.microsoft.com/office/drawing/2014/main" id="{A3989597-9CD1-4789-9409-FEA3C35906A4}"/>
              </a:ext>
            </a:extLst>
          </p:cNvPr>
          <p:cNvSpPr txBox="1"/>
          <p:nvPr/>
        </p:nvSpPr>
        <p:spPr>
          <a:xfrm flipH="1">
            <a:off x="507602" y="1640425"/>
            <a:ext cx="11573594" cy="646331"/>
          </a:xfrm>
          <a:prstGeom prst="rect">
            <a:avLst/>
          </a:prstGeom>
          <a:noFill/>
        </p:spPr>
        <p:txBody>
          <a:bodyPr wrap="square" rtlCol="0">
            <a:spAutoFit/>
          </a:bodyPr>
          <a:lstStyle/>
          <a:p>
            <a:r>
              <a:rPr lang="sl-SI" dirty="0"/>
              <a:t>Inženirji in tehniki rišejo risbe na posebne liste za tehnično risanje. List ima dva dela: zgoraj polje za risanje in spodaj posebno tabelo, ki se imenuje </a:t>
            </a:r>
            <a:r>
              <a:rPr lang="sl-SI" dirty="0" err="1"/>
              <a:t>glavarisbe</a:t>
            </a:r>
            <a:r>
              <a:rPr lang="sl-SI" dirty="0"/>
              <a:t>.  </a:t>
            </a:r>
          </a:p>
        </p:txBody>
      </p:sp>
      <p:sp>
        <p:nvSpPr>
          <p:cNvPr id="25" name="Oblaček govora: pravokotnik z zaobljenimi vogali 24">
            <a:extLst>
              <a:ext uri="{FF2B5EF4-FFF2-40B4-BE49-F238E27FC236}">
                <a16:creationId xmlns:a16="http://schemas.microsoft.com/office/drawing/2014/main" id="{71DE94CD-1385-4DD9-A6EB-28BBBF46F236}"/>
              </a:ext>
            </a:extLst>
          </p:cNvPr>
          <p:cNvSpPr/>
          <p:nvPr/>
        </p:nvSpPr>
        <p:spPr>
          <a:xfrm>
            <a:off x="8688288" y="3516105"/>
            <a:ext cx="1450465" cy="468052"/>
          </a:xfrm>
          <a:prstGeom prst="wedgeRoundRectCallout">
            <a:avLst>
              <a:gd name="adj1" fmla="val -46438"/>
              <a:gd name="adj2" fmla="val -97046"/>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POLJE ZA RISANJE</a:t>
            </a:r>
          </a:p>
        </p:txBody>
      </p:sp>
      <p:sp>
        <p:nvSpPr>
          <p:cNvPr id="26" name="Oblaček govora: pravokotnik z zaobljenimi vogali 25">
            <a:extLst>
              <a:ext uri="{FF2B5EF4-FFF2-40B4-BE49-F238E27FC236}">
                <a16:creationId xmlns:a16="http://schemas.microsoft.com/office/drawing/2014/main" id="{0CC2DE0C-DB03-4CC8-B7F1-935634B78DB0}"/>
              </a:ext>
            </a:extLst>
          </p:cNvPr>
          <p:cNvSpPr/>
          <p:nvPr/>
        </p:nvSpPr>
        <p:spPr>
          <a:xfrm>
            <a:off x="8688287" y="5206228"/>
            <a:ext cx="1450465" cy="468052"/>
          </a:xfrm>
          <a:prstGeom prst="wedgeRoundRectCallout">
            <a:avLst>
              <a:gd name="adj1" fmla="val -52558"/>
              <a:gd name="adj2" fmla="val 104007"/>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GLAVA RISBE</a:t>
            </a:r>
          </a:p>
        </p:txBody>
      </p:sp>
    </p:spTree>
    <p:extLst>
      <p:ext uri="{BB962C8B-B14F-4D97-AF65-F5344CB8AC3E}">
        <p14:creationId xmlns:p14="http://schemas.microsoft.com/office/powerpoint/2010/main" val="13880048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500"/>
                            </p:stCondLst>
                            <p:childTnLst>
                              <p:par>
                                <p:cTn id="9" presetID="22" presetClass="entr" presetSubtype="8" fill="hold" grpId="0" nodeType="afterEffect">
                                  <p:stCondLst>
                                    <p:cond delay="50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3000"/>
                                        <p:tgtEl>
                                          <p:spTgt spid="8"/>
                                        </p:tgtEl>
                                      </p:cBhvr>
                                    </p:animEffect>
                                  </p:childTnLst>
                                </p:cTn>
                              </p:par>
                            </p:childTnLst>
                          </p:cTn>
                        </p:par>
                        <p:par>
                          <p:cTn id="12" fill="hold">
                            <p:stCondLst>
                              <p:cond delay="5000"/>
                            </p:stCondLst>
                            <p:childTnLst>
                              <p:par>
                                <p:cTn id="13" presetID="22" presetClass="entr" presetSubtype="8" fill="hold" nodeType="afterEffect">
                                  <p:stCondLst>
                                    <p:cond delay="50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1000"/>
                                        <p:tgtEl>
                                          <p:spTgt spid="3"/>
                                        </p:tgtEl>
                                      </p:cBhvr>
                                    </p:animEffect>
                                  </p:childTnLst>
                                </p:cTn>
                              </p:par>
                            </p:childTnLst>
                          </p:cTn>
                        </p:par>
                        <p:par>
                          <p:cTn id="16" fill="hold">
                            <p:stCondLst>
                              <p:cond delay="6500"/>
                            </p:stCondLst>
                            <p:childTnLst>
                              <p:par>
                                <p:cTn id="17" presetID="22" presetClass="entr" presetSubtype="2" fill="hold" grpId="0" nodeType="after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wipe(right)">
                                      <p:cBhvr>
                                        <p:cTn id="19" dur="1000"/>
                                        <p:tgtEl>
                                          <p:spTgt spid="18"/>
                                        </p:tgtEl>
                                      </p:cBhvr>
                                    </p:animEffect>
                                  </p:childTnLst>
                                </p:cTn>
                              </p:par>
                            </p:childTnLst>
                          </p:cTn>
                        </p:par>
                        <p:par>
                          <p:cTn id="20" fill="hold">
                            <p:stCondLst>
                              <p:cond delay="7500"/>
                            </p:stCondLst>
                            <p:childTnLst>
                              <p:par>
                                <p:cTn id="21" presetID="22" presetClass="entr" presetSubtype="8" fill="hold" grpId="0" nodeType="afterEffect">
                                  <p:stCondLst>
                                    <p:cond delay="500"/>
                                  </p:stCondLst>
                                  <p:childTnLst>
                                    <p:set>
                                      <p:cBhvr>
                                        <p:cTn id="22" dur="1" fill="hold">
                                          <p:stCondLst>
                                            <p:cond delay="0"/>
                                          </p:stCondLst>
                                        </p:cTn>
                                        <p:tgtEl>
                                          <p:spTgt spid="7"/>
                                        </p:tgtEl>
                                        <p:attrNameLst>
                                          <p:attrName>style.visibility</p:attrName>
                                        </p:attrNameLst>
                                      </p:cBhvr>
                                      <p:to>
                                        <p:strVal val="visible"/>
                                      </p:to>
                                    </p:set>
                                    <p:animEffect transition="in" filter="wipe(left)">
                                      <p:cBhvr>
                                        <p:cTn id="23" dur="3000"/>
                                        <p:tgtEl>
                                          <p:spTgt spid="7"/>
                                        </p:tgtEl>
                                      </p:cBhvr>
                                    </p:animEffect>
                                  </p:childTnLst>
                                </p:cTn>
                              </p:par>
                            </p:childTnLst>
                          </p:cTn>
                        </p:par>
                        <p:par>
                          <p:cTn id="24" fill="hold">
                            <p:stCondLst>
                              <p:cond delay="11000"/>
                            </p:stCondLst>
                            <p:childTnLst>
                              <p:par>
                                <p:cTn id="25" presetID="22" presetClass="entr" presetSubtype="2" fill="hold" grpId="0" nodeType="afterEffect">
                                  <p:stCondLst>
                                    <p:cond delay="0"/>
                                  </p:stCondLst>
                                  <p:childTnLst>
                                    <p:set>
                                      <p:cBhvr>
                                        <p:cTn id="26" dur="1" fill="hold">
                                          <p:stCondLst>
                                            <p:cond delay="0"/>
                                          </p:stCondLst>
                                        </p:cTn>
                                        <p:tgtEl>
                                          <p:spTgt spid="19"/>
                                        </p:tgtEl>
                                        <p:attrNameLst>
                                          <p:attrName>style.visibility</p:attrName>
                                        </p:attrNameLst>
                                      </p:cBhvr>
                                      <p:to>
                                        <p:strVal val="visible"/>
                                      </p:to>
                                    </p:set>
                                    <p:animEffect transition="in" filter="wipe(right)">
                                      <p:cBhvr>
                                        <p:cTn id="27" dur="1000"/>
                                        <p:tgtEl>
                                          <p:spTgt spid="1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animEffect transition="in" filter="wipe(left)">
                                      <p:cBhvr>
                                        <p:cTn id="32" dur="3000"/>
                                        <p:tgtEl>
                                          <p:spTgt spid="24"/>
                                        </p:tgtEl>
                                      </p:cBhvr>
                                    </p:animEffect>
                                  </p:childTnLst>
                                </p:cTn>
                              </p:par>
                            </p:childTnLst>
                          </p:cTn>
                        </p:par>
                        <p:par>
                          <p:cTn id="33" fill="hold">
                            <p:stCondLst>
                              <p:cond delay="3000"/>
                            </p:stCondLst>
                            <p:childTnLst>
                              <p:par>
                                <p:cTn id="34" presetID="22" presetClass="entr" presetSubtype="8" fill="hold" nodeType="after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wipe(left)">
                                      <p:cBhvr>
                                        <p:cTn id="36" dur="1000"/>
                                        <p:tgtEl>
                                          <p:spTgt spid="23"/>
                                        </p:tgtEl>
                                      </p:cBhvr>
                                    </p:animEffect>
                                  </p:childTnLst>
                                </p:cTn>
                              </p:par>
                            </p:childTnLst>
                          </p:cTn>
                        </p:par>
                        <p:par>
                          <p:cTn id="37" fill="hold">
                            <p:stCondLst>
                              <p:cond delay="4000"/>
                            </p:stCondLst>
                            <p:childTnLst>
                              <p:par>
                                <p:cTn id="38" presetID="22" presetClass="entr" presetSubtype="2" fill="hold" grpId="0" nodeType="afterEffect">
                                  <p:stCondLst>
                                    <p:cond delay="0"/>
                                  </p:stCondLst>
                                  <p:childTnLst>
                                    <p:set>
                                      <p:cBhvr>
                                        <p:cTn id="39" dur="1" fill="hold">
                                          <p:stCondLst>
                                            <p:cond delay="0"/>
                                          </p:stCondLst>
                                        </p:cTn>
                                        <p:tgtEl>
                                          <p:spTgt spid="25"/>
                                        </p:tgtEl>
                                        <p:attrNameLst>
                                          <p:attrName>style.visibility</p:attrName>
                                        </p:attrNameLst>
                                      </p:cBhvr>
                                      <p:to>
                                        <p:strVal val="visible"/>
                                      </p:to>
                                    </p:set>
                                    <p:animEffect transition="in" filter="wipe(right)">
                                      <p:cBhvr>
                                        <p:cTn id="40" dur="1000"/>
                                        <p:tgtEl>
                                          <p:spTgt spid="25"/>
                                        </p:tgtEl>
                                      </p:cBhvr>
                                    </p:animEffect>
                                  </p:childTnLst>
                                </p:cTn>
                              </p:par>
                            </p:childTnLst>
                          </p:cTn>
                        </p:par>
                        <p:par>
                          <p:cTn id="41" fill="hold">
                            <p:stCondLst>
                              <p:cond delay="5000"/>
                            </p:stCondLst>
                            <p:childTnLst>
                              <p:par>
                                <p:cTn id="42" presetID="22" presetClass="entr" presetSubtype="2" fill="hold" grpId="0" nodeType="afterEffect">
                                  <p:stCondLst>
                                    <p:cond delay="0"/>
                                  </p:stCondLst>
                                  <p:childTnLst>
                                    <p:set>
                                      <p:cBhvr>
                                        <p:cTn id="43" dur="1" fill="hold">
                                          <p:stCondLst>
                                            <p:cond delay="0"/>
                                          </p:stCondLst>
                                        </p:cTn>
                                        <p:tgtEl>
                                          <p:spTgt spid="26"/>
                                        </p:tgtEl>
                                        <p:attrNameLst>
                                          <p:attrName>style.visibility</p:attrName>
                                        </p:attrNameLst>
                                      </p:cBhvr>
                                      <p:to>
                                        <p:strVal val="visible"/>
                                      </p:to>
                                    </p:set>
                                    <p:animEffect transition="in" filter="wipe(right)">
                                      <p:cBhvr>
                                        <p:cTn id="44" dur="10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18" grpId="0" animBg="1"/>
      <p:bldP spid="19" grpId="0" animBg="1"/>
      <p:bldP spid="24" grpId="0"/>
      <p:bldP spid="25" grpId="0" animBg="1"/>
      <p:bldP spid="2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a:extLst>
              <a:ext uri="{FF2B5EF4-FFF2-40B4-BE49-F238E27FC236}">
                <a16:creationId xmlns:a16="http://schemas.microsoft.com/office/drawing/2014/main" id="{6F2F9885-205A-47D2-95BC-D95CB27D1E34}"/>
              </a:ext>
            </a:extLst>
          </p:cNvPr>
          <p:cNvPicPr>
            <a:picLocks noChangeAspect="1"/>
          </p:cNvPicPr>
          <p:nvPr/>
        </p:nvPicPr>
        <p:blipFill>
          <a:blip r:embed="rId2"/>
          <a:stretch>
            <a:fillRect/>
          </a:stretch>
        </p:blipFill>
        <p:spPr>
          <a:xfrm>
            <a:off x="2459596" y="2654649"/>
            <a:ext cx="9365792" cy="3833192"/>
          </a:xfrm>
          <a:prstGeom prst="rect">
            <a:avLst/>
          </a:prstGeom>
          <a:ln>
            <a:noFill/>
          </a:ln>
          <a:effectLst>
            <a:outerShdw blurRad="292100" dist="139700" dir="2700000" algn="tl" rotWithShape="0">
              <a:srgbClr val="333333">
                <a:alpha val="65000"/>
              </a:srgbClr>
            </a:outerShdw>
          </a:effectLst>
        </p:spPr>
      </p:pic>
      <p:sp>
        <p:nvSpPr>
          <p:cNvPr id="4" name="Naslov 3">
            <a:extLst>
              <a:ext uri="{FF2B5EF4-FFF2-40B4-BE49-F238E27FC236}">
                <a16:creationId xmlns:a16="http://schemas.microsoft.com/office/drawing/2014/main" id="{CB127FDF-1496-49CD-8B29-8B452721039A}"/>
              </a:ext>
            </a:extLst>
          </p:cNvPr>
          <p:cNvSpPr>
            <a:spLocks noGrp="1"/>
          </p:cNvSpPr>
          <p:nvPr>
            <p:ph type="title"/>
          </p:nvPr>
        </p:nvSpPr>
        <p:spPr>
          <a:xfrm>
            <a:off x="763253" y="148876"/>
            <a:ext cx="5244429" cy="874626"/>
          </a:xfrm>
        </p:spPr>
        <p:txBody>
          <a:bodyPr>
            <a:normAutofit/>
          </a:bodyPr>
          <a:lstStyle/>
          <a:p>
            <a:r>
              <a:rPr lang="sl-SI" dirty="0"/>
              <a:t>GLAVA RISBE</a:t>
            </a:r>
          </a:p>
        </p:txBody>
      </p:sp>
      <p:sp>
        <p:nvSpPr>
          <p:cNvPr id="7" name="PoljeZBesedilom 6">
            <a:extLst>
              <a:ext uri="{FF2B5EF4-FFF2-40B4-BE49-F238E27FC236}">
                <a16:creationId xmlns:a16="http://schemas.microsoft.com/office/drawing/2014/main" id="{CBE0EE41-B9B7-4D58-A3E4-9854B66C0486}"/>
              </a:ext>
            </a:extLst>
          </p:cNvPr>
          <p:cNvSpPr txBox="1"/>
          <p:nvPr/>
        </p:nvSpPr>
        <p:spPr>
          <a:xfrm flipH="1">
            <a:off x="407368" y="1527178"/>
            <a:ext cx="11573594" cy="369332"/>
          </a:xfrm>
          <a:prstGeom prst="rect">
            <a:avLst/>
          </a:prstGeom>
          <a:noFill/>
        </p:spPr>
        <p:txBody>
          <a:bodyPr wrap="square" rtlCol="0">
            <a:spAutoFit/>
          </a:bodyPr>
          <a:lstStyle/>
          <a:p>
            <a:r>
              <a:rPr lang="sl-SI" dirty="0"/>
              <a:t>V glavi risbe je obvezno navedeno tudi merilo, v katerem je risba narisana. </a:t>
            </a:r>
          </a:p>
        </p:txBody>
      </p:sp>
      <p:sp>
        <p:nvSpPr>
          <p:cNvPr id="8" name="PoljeZBesedilom 7">
            <a:extLst>
              <a:ext uri="{FF2B5EF4-FFF2-40B4-BE49-F238E27FC236}">
                <a16:creationId xmlns:a16="http://schemas.microsoft.com/office/drawing/2014/main" id="{881C88C9-12D4-4E66-B47E-A7AD496A23E4}"/>
              </a:ext>
            </a:extLst>
          </p:cNvPr>
          <p:cNvSpPr txBox="1"/>
          <p:nvPr/>
        </p:nvSpPr>
        <p:spPr>
          <a:xfrm flipH="1">
            <a:off x="407368" y="837844"/>
            <a:ext cx="11573594" cy="646331"/>
          </a:xfrm>
          <a:prstGeom prst="rect">
            <a:avLst/>
          </a:prstGeom>
          <a:noFill/>
        </p:spPr>
        <p:txBody>
          <a:bodyPr wrap="square" rtlCol="0">
            <a:spAutoFit/>
          </a:bodyPr>
          <a:lstStyle/>
          <a:p>
            <a:r>
              <a:rPr lang="sl-SI" dirty="0"/>
              <a:t>V glavi risbe so podatki o narisanem predmetu, o osebi, ki je predmet konstruirala – narisala in o osebi, ki je preverila skladnost narisanega predmeta s predpisi. Vsi podatki morajo biti napisani s tehnično pisavo.</a:t>
            </a:r>
          </a:p>
        </p:txBody>
      </p:sp>
      <p:sp>
        <p:nvSpPr>
          <p:cNvPr id="18" name="Oblaček govora: pravokotnik z zaobljenimi vogali 17">
            <a:extLst>
              <a:ext uri="{FF2B5EF4-FFF2-40B4-BE49-F238E27FC236}">
                <a16:creationId xmlns:a16="http://schemas.microsoft.com/office/drawing/2014/main" id="{D5F36AC9-05E3-409F-914B-43B94B7F6079}"/>
              </a:ext>
            </a:extLst>
          </p:cNvPr>
          <p:cNvSpPr/>
          <p:nvPr/>
        </p:nvSpPr>
        <p:spPr>
          <a:xfrm>
            <a:off x="763253" y="4917684"/>
            <a:ext cx="1450465" cy="1088239"/>
          </a:xfrm>
          <a:prstGeom prst="wedgeRoundRectCallout">
            <a:avLst>
              <a:gd name="adj1" fmla="val 123714"/>
              <a:gd name="adj2" fmla="val -43204"/>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Podatki o osebi, ki je preverila ustreznost načrta.</a:t>
            </a:r>
          </a:p>
        </p:txBody>
      </p:sp>
      <p:sp>
        <p:nvSpPr>
          <p:cNvPr id="19" name="Oblaček govora: pravokotnik z zaobljenimi vogali 18">
            <a:extLst>
              <a:ext uri="{FF2B5EF4-FFF2-40B4-BE49-F238E27FC236}">
                <a16:creationId xmlns:a16="http://schemas.microsoft.com/office/drawing/2014/main" id="{694C9809-DD6A-4053-8453-CC069CDCD46C}"/>
              </a:ext>
            </a:extLst>
          </p:cNvPr>
          <p:cNvSpPr/>
          <p:nvPr/>
        </p:nvSpPr>
        <p:spPr>
          <a:xfrm>
            <a:off x="765212" y="3717032"/>
            <a:ext cx="1450465" cy="1088239"/>
          </a:xfrm>
          <a:prstGeom prst="wedgeRoundRectCallout">
            <a:avLst>
              <a:gd name="adj1" fmla="val 129223"/>
              <a:gd name="adj2" fmla="val 38764"/>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Podatki o načrtovalcu izdelka </a:t>
            </a:r>
          </a:p>
        </p:txBody>
      </p:sp>
      <p:sp>
        <p:nvSpPr>
          <p:cNvPr id="26" name="Oblaček govora: pravokotnik z zaobljenimi vogali 25">
            <a:extLst>
              <a:ext uri="{FF2B5EF4-FFF2-40B4-BE49-F238E27FC236}">
                <a16:creationId xmlns:a16="http://schemas.microsoft.com/office/drawing/2014/main" id="{0CC2DE0C-DB03-4CC8-B7F1-935634B78DB0}"/>
              </a:ext>
            </a:extLst>
          </p:cNvPr>
          <p:cNvSpPr/>
          <p:nvPr/>
        </p:nvSpPr>
        <p:spPr>
          <a:xfrm>
            <a:off x="7717809" y="5159797"/>
            <a:ext cx="1366524" cy="1044116"/>
          </a:xfrm>
          <a:prstGeom prst="wedgeRoundRectCallout">
            <a:avLst>
              <a:gd name="adj1" fmla="val -70919"/>
              <a:gd name="adj2" fmla="val -15487"/>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IME IZDELKA (OBVEZNO SAMO VELIKE ČRKE!)</a:t>
            </a:r>
          </a:p>
        </p:txBody>
      </p:sp>
      <p:sp>
        <p:nvSpPr>
          <p:cNvPr id="25" name="Oblaček govora: pravokotnik z zaobljenimi vogali 24">
            <a:extLst>
              <a:ext uri="{FF2B5EF4-FFF2-40B4-BE49-F238E27FC236}">
                <a16:creationId xmlns:a16="http://schemas.microsoft.com/office/drawing/2014/main" id="{71DE94CD-1385-4DD9-A6EB-28BBBF46F236}"/>
              </a:ext>
            </a:extLst>
          </p:cNvPr>
          <p:cNvSpPr/>
          <p:nvPr/>
        </p:nvSpPr>
        <p:spPr>
          <a:xfrm>
            <a:off x="4259796" y="5423450"/>
            <a:ext cx="1450465" cy="780463"/>
          </a:xfrm>
          <a:prstGeom prst="wedgeRoundRectCallout">
            <a:avLst>
              <a:gd name="adj1" fmla="val -68472"/>
              <a:gd name="adj2" fmla="val -25603"/>
              <a:gd name="adj3" fmla="val 16667"/>
            </a:avLst>
          </a:prstGeom>
          <a:solidFill>
            <a:srgbClr val="FFFF00">
              <a:alpha val="40000"/>
            </a:srgb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ČE JE SKICA, NARIŠI /</a:t>
            </a:r>
          </a:p>
        </p:txBody>
      </p:sp>
      <p:sp>
        <p:nvSpPr>
          <p:cNvPr id="15" name="PoljeZBesedilom 14">
            <a:extLst>
              <a:ext uri="{FF2B5EF4-FFF2-40B4-BE49-F238E27FC236}">
                <a16:creationId xmlns:a16="http://schemas.microsoft.com/office/drawing/2014/main" id="{AADA693C-60B6-46EE-B023-E3CD6F7E36B8}"/>
              </a:ext>
            </a:extLst>
          </p:cNvPr>
          <p:cNvSpPr txBox="1"/>
          <p:nvPr/>
        </p:nvSpPr>
        <p:spPr>
          <a:xfrm flipH="1">
            <a:off x="407368" y="1939513"/>
            <a:ext cx="11573594" cy="369332"/>
          </a:xfrm>
          <a:prstGeom prst="rect">
            <a:avLst/>
          </a:prstGeom>
          <a:noFill/>
        </p:spPr>
        <p:txBody>
          <a:bodyPr wrap="square" rtlCol="0">
            <a:spAutoFit/>
          </a:bodyPr>
          <a:lstStyle/>
          <a:p>
            <a:r>
              <a:rPr lang="sl-SI" dirty="0"/>
              <a:t>Zapleten predmet je lahko narisan na več risbah, zato je obvezna tudi zaporedna številka risbe.</a:t>
            </a:r>
          </a:p>
        </p:txBody>
      </p:sp>
    </p:spTree>
    <p:extLst>
      <p:ext uri="{BB962C8B-B14F-4D97-AF65-F5344CB8AC3E}">
        <p14:creationId xmlns:p14="http://schemas.microsoft.com/office/powerpoint/2010/main" val="106695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500"/>
                            </p:stCondLst>
                            <p:childTnLst>
                              <p:par>
                                <p:cTn id="9" presetID="22" presetClass="entr" presetSubtype="8" fill="hold" grpId="0" nodeType="afterEffect">
                                  <p:stCondLst>
                                    <p:cond delay="500"/>
                                  </p:stCondLst>
                                  <p:childTnLst>
                                    <p:set>
                                      <p:cBhvr>
                                        <p:cTn id="10" dur="1" fill="hold">
                                          <p:stCondLst>
                                            <p:cond delay="0"/>
                                          </p:stCondLst>
                                        </p:cTn>
                                        <p:tgtEl>
                                          <p:spTgt spid="8"/>
                                        </p:tgtEl>
                                        <p:attrNameLst>
                                          <p:attrName>style.visibility</p:attrName>
                                        </p:attrNameLst>
                                      </p:cBhvr>
                                      <p:to>
                                        <p:strVal val="visible"/>
                                      </p:to>
                                    </p:set>
                                    <p:animEffect transition="in" filter="wipe(left)">
                                      <p:cBhvr>
                                        <p:cTn id="11" dur="3000"/>
                                        <p:tgtEl>
                                          <p:spTgt spid="8"/>
                                        </p:tgtEl>
                                      </p:cBhvr>
                                    </p:animEffect>
                                  </p:childTnLst>
                                </p:cTn>
                              </p:par>
                            </p:childTnLst>
                          </p:cTn>
                        </p:par>
                        <p:par>
                          <p:cTn id="12" fill="hold">
                            <p:stCondLst>
                              <p:cond delay="5000"/>
                            </p:stCondLst>
                            <p:childTnLst>
                              <p:par>
                                <p:cTn id="13" presetID="22" presetClass="entr" presetSubtype="4" fill="hold"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1000"/>
                                        <p:tgtEl>
                                          <p:spTgt spid="6"/>
                                        </p:tgtEl>
                                      </p:cBhvr>
                                    </p:animEffect>
                                  </p:childTnLst>
                                </p:cTn>
                              </p:par>
                            </p:childTnLst>
                          </p:cTn>
                        </p:par>
                        <p:par>
                          <p:cTn id="16" fill="hold">
                            <p:stCondLst>
                              <p:cond delay="6000"/>
                            </p:stCondLst>
                            <p:childTnLst>
                              <p:par>
                                <p:cTn id="17" presetID="22" presetClass="entr" presetSubtype="4" fill="hold" grpId="0" nodeType="afterEffect">
                                  <p:stCondLst>
                                    <p:cond delay="0"/>
                                  </p:stCondLst>
                                  <p:childTnLst>
                                    <p:set>
                                      <p:cBhvr>
                                        <p:cTn id="18" dur="1" fill="hold">
                                          <p:stCondLst>
                                            <p:cond delay="0"/>
                                          </p:stCondLst>
                                        </p:cTn>
                                        <p:tgtEl>
                                          <p:spTgt spid="26"/>
                                        </p:tgtEl>
                                        <p:attrNameLst>
                                          <p:attrName>style.visibility</p:attrName>
                                        </p:attrNameLst>
                                      </p:cBhvr>
                                      <p:to>
                                        <p:strVal val="visible"/>
                                      </p:to>
                                    </p:set>
                                    <p:animEffect transition="in" filter="wipe(down)">
                                      <p:cBhvr>
                                        <p:cTn id="19" dur="1000"/>
                                        <p:tgtEl>
                                          <p:spTgt spid="26"/>
                                        </p:tgtEl>
                                      </p:cBhvr>
                                    </p:animEffect>
                                  </p:childTnLst>
                                </p:cTn>
                              </p:par>
                            </p:childTnLst>
                          </p:cTn>
                        </p:par>
                        <p:par>
                          <p:cTn id="20" fill="hold">
                            <p:stCondLst>
                              <p:cond delay="7000"/>
                            </p:stCondLst>
                            <p:childTnLst>
                              <p:par>
                                <p:cTn id="21" presetID="22" presetClass="entr" presetSubtype="4" fill="hold" grpId="0" nodeType="after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down)">
                                      <p:cBhvr>
                                        <p:cTn id="23" dur="1000"/>
                                        <p:tgtEl>
                                          <p:spTgt spid="19"/>
                                        </p:tgtEl>
                                      </p:cBhvr>
                                    </p:animEffect>
                                  </p:childTnLst>
                                </p:cTn>
                              </p:par>
                            </p:childTnLst>
                          </p:cTn>
                        </p:par>
                        <p:par>
                          <p:cTn id="24" fill="hold">
                            <p:stCondLst>
                              <p:cond delay="8000"/>
                            </p:stCondLst>
                            <p:childTnLst>
                              <p:par>
                                <p:cTn id="25" presetID="22" presetClass="entr" presetSubtype="4" fill="hold" grpId="0" nodeType="after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wipe(down)">
                                      <p:cBhvr>
                                        <p:cTn id="27" dur="1000"/>
                                        <p:tgtEl>
                                          <p:spTgt spid="18"/>
                                        </p:tgtEl>
                                      </p:cBhvr>
                                    </p:animEffect>
                                  </p:childTnLst>
                                </p:cTn>
                              </p:par>
                            </p:childTnLst>
                          </p:cTn>
                        </p:par>
                        <p:par>
                          <p:cTn id="28" fill="hold">
                            <p:stCondLst>
                              <p:cond delay="9000"/>
                            </p:stCondLst>
                            <p:childTnLst>
                              <p:par>
                                <p:cTn id="29" presetID="22" presetClass="entr" presetSubtype="8" fill="hold" grpId="0" nodeType="afterEffect">
                                  <p:stCondLst>
                                    <p:cond delay="500"/>
                                  </p:stCondLst>
                                  <p:childTnLst>
                                    <p:set>
                                      <p:cBhvr>
                                        <p:cTn id="30" dur="1" fill="hold">
                                          <p:stCondLst>
                                            <p:cond delay="0"/>
                                          </p:stCondLst>
                                        </p:cTn>
                                        <p:tgtEl>
                                          <p:spTgt spid="7"/>
                                        </p:tgtEl>
                                        <p:attrNameLst>
                                          <p:attrName>style.visibility</p:attrName>
                                        </p:attrNameLst>
                                      </p:cBhvr>
                                      <p:to>
                                        <p:strVal val="visible"/>
                                      </p:to>
                                    </p:set>
                                    <p:animEffect transition="in" filter="wipe(left)">
                                      <p:cBhvr>
                                        <p:cTn id="31" dur="2000"/>
                                        <p:tgtEl>
                                          <p:spTgt spid="7"/>
                                        </p:tgtEl>
                                      </p:cBhvr>
                                    </p:animEffect>
                                  </p:childTnLst>
                                </p:cTn>
                              </p:par>
                            </p:childTnLst>
                          </p:cTn>
                        </p:par>
                        <p:par>
                          <p:cTn id="32" fill="hold">
                            <p:stCondLst>
                              <p:cond delay="11500"/>
                            </p:stCondLst>
                            <p:childTnLst>
                              <p:par>
                                <p:cTn id="33" presetID="22" presetClass="entr" presetSubtype="4" fill="hold" grpId="0" nodeType="afterEffect">
                                  <p:stCondLst>
                                    <p:cond delay="0"/>
                                  </p:stCondLst>
                                  <p:childTnLst>
                                    <p:set>
                                      <p:cBhvr>
                                        <p:cTn id="34" dur="1" fill="hold">
                                          <p:stCondLst>
                                            <p:cond delay="0"/>
                                          </p:stCondLst>
                                        </p:cTn>
                                        <p:tgtEl>
                                          <p:spTgt spid="25"/>
                                        </p:tgtEl>
                                        <p:attrNameLst>
                                          <p:attrName>style.visibility</p:attrName>
                                        </p:attrNameLst>
                                      </p:cBhvr>
                                      <p:to>
                                        <p:strVal val="visible"/>
                                      </p:to>
                                    </p:set>
                                    <p:animEffect transition="in" filter="wipe(down)">
                                      <p:cBhvr>
                                        <p:cTn id="35" dur="1000"/>
                                        <p:tgtEl>
                                          <p:spTgt spid="25"/>
                                        </p:tgtEl>
                                      </p:cBhvr>
                                    </p:animEffect>
                                  </p:childTnLst>
                                </p:cTn>
                              </p:par>
                            </p:childTnLst>
                          </p:cTn>
                        </p:par>
                        <p:par>
                          <p:cTn id="36" fill="hold">
                            <p:stCondLst>
                              <p:cond delay="12500"/>
                            </p:stCondLst>
                            <p:childTnLst>
                              <p:par>
                                <p:cTn id="37" presetID="22" presetClass="entr" presetSubtype="8" fill="hold" grpId="0" nodeType="afterEffect">
                                  <p:stCondLst>
                                    <p:cond delay="500"/>
                                  </p:stCondLst>
                                  <p:childTnLst>
                                    <p:set>
                                      <p:cBhvr>
                                        <p:cTn id="38" dur="1" fill="hold">
                                          <p:stCondLst>
                                            <p:cond delay="0"/>
                                          </p:stCondLst>
                                        </p:cTn>
                                        <p:tgtEl>
                                          <p:spTgt spid="15"/>
                                        </p:tgtEl>
                                        <p:attrNameLst>
                                          <p:attrName>style.visibility</p:attrName>
                                        </p:attrNameLst>
                                      </p:cBhvr>
                                      <p:to>
                                        <p:strVal val="visible"/>
                                      </p:to>
                                    </p:set>
                                    <p:animEffect transition="in" filter="wipe(left)">
                                      <p:cBhvr>
                                        <p:cTn id="39" dur="2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18" grpId="0" animBg="1"/>
      <p:bldP spid="19" grpId="0" animBg="1"/>
      <p:bldP spid="26" grpId="0" animBg="1"/>
      <p:bldP spid="25" grpId="0" animBg="1"/>
      <p:bldP spid="1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Slika 5">
            <a:extLst>
              <a:ext uri="{FF2B5EF4-FFF2-40B4-BE49-F238E27FC236}">
                <a16:creationId xmlns:a16="http://schemas.microsoft.com/office/drawing/2014/main" id="{1F27B056-8E1B-4C33-AD87-79500DB6B850}"/>
              </a:ext>
            </a:extLst>
          </p:cNvPr>
          <p:cNvPicPr>
            <a:picLocks noChangeAspect="1"/>
          </p:cNvPicPr>
          <p:nvPr/>
        </p:nvPicPr>
        <p:blipFill>
          <a:blip r:embed="rId2"/>
          <a:stretch>
            <a:fillRect/>
          </a:stretch>
        </p:blipFill>
        <p:spPr>
          <a:xfrm>
            <a:off x="4884370" y="2974673"/>
            <a:ext cx="6869408" cy="3450799"/>
          </a:xfrm>
          <a:prstGeom prst="rect">
            <a:avLst/>
          </a:prstGeom>
          <a:ln>
            <a:noFill/>
          </a:ln>
          <a:effectLst>
            <a:outerShdw blurRad="292100" dist="139700" dir="2700000" algn="tl" rotWithShape="0">
              <a:srgbClr val="333333">
                <a:alpha val="65000"/>
              </a:srgbClr>
            </a:outerShdw>
          </a:effectLst>
        </p:spPr>
      </p:pic>
      <p:sp>
        <p:nvSpPr>
          <p:cNvPr id="4" name="Naslov 3">
            <a:extLst>
              <a:ext uri="{FF2B5EF4-FFF2-40B4-BE49-F238E27FC236}">
                <a16:creationId xmlns:a16="http://schemas.microsoft.com/office/drawing/2014/main" id="{CB127FDF-1496-49CD-8B29-8B452721039A}"/>
              </a:ext>
            </a:extLst>
          </p:cNvPr>
          <p:cNvSpPr>
            <a:spLocks noGrp="1"/>
          </p:cNvSpPr>
          <p:nvPr>
            <p:ph type="title"/>
          </p:nvPr>
        </p:nvSpPr>
        <p:spPr>
          <a:xfrm>
            <a:off x="763253" y="148876"/>
            <a:ext cx="5244429" cy="874626"/>
          </a:xfrm>
        </p:spPr>
        <p:txBody>
          <a:bodyPr>
            <a:normAutofit/>
          </a:bodyPr>
          <a:lstStyle/>
          <a:p>
            <a:r>
              <a:rPr lang="sl-SI" dirty="0"/>
              <a:t>KOSOVNICA</a:t>
            </a:r>
          </a:p>
        </p:txBody>
      </p:sp>
      <p:sp>
        <p:nvSpPr>
          <p:cNvPr id="8" name="PoljeZBesedilom 7">
            <a:extLst>
              <a:ext uri="{FF2B5EF4-FFF2-40B4-BE49-F238E27FC236}">
                <a16:creationId xmlns:a16="http://schemas.microsoft.com/office/drawing/2014/main" id="{881C88C9-12D4-4E66-B47E-A7AD496A23E4}"/>
              </a:ext>
            </a:extLst>
          </p:cNvPr>
          <p:cNvSpPr txBox="1"/>
          <p:nvPr/>
        </p:nvSpPr>
        <p:spPr>
          <a:xfrm flipH="1">
            <a:off x="220201" y="1865479"/>
            <a:ext cx="4140459" cy="923330"/>
          </a:xfrm>
          <a:prstGeom prst="rect">
            <a:avLst/>
          </a:prstGeom>
          <a:noFill/>
        </p:spPr>
        <p:txBody>
          <a:bodyPr wrap="square" rtlCol="0">
            <a:spAutoFit/>
          </a:bodyPr>
          <a:lstStyle/>
          <a:p>
            <a:r>
              <a:rPr lang="sl-SI" dirty="0"/>
              <a:t>Naloga:</a:t>
            </a:r>
          </a:p>
          <a:p>
            <a:r>
              <a:rPr lang="sl-SI" dirty="0"/>
              <a:t>Nariši kosovnico za svoj izdelek in jo izpolni (na sliki je prikazan primer).</a:t>
            </a:r>
          </a:p>
        </p:txBody>
      </p:sp>
      <p:pic>
        <p:nvPicPr>
          <p:cNvPr id="3" name="Slika 2" descr="Slika, ki vsebuje besede besedilo, preslikava&#10;&#10;Opis je samodejno ustvarjen">
            <a:extLst>
              <a:ext uri="{FF2B5EF4-FFF2-40B4-BE49-F238E27FC236}">
                <a16:creationId xmlns:a16="http://schemas.microsoft.com/office/drawing/2014/main" id="{B423F332-E7CA-430F-95C4-4E7B9BBBBDD2}"/>
              </a:ext>
            </a:extLst>
          </p:cNvPr>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438222" y="3897052"/>
            <a:ext cx="4140460" cy="2528420"/>
          </a:xfrm>
          <a:prstGeom prst="rect">
            <a:avLst/>
          </a:prstGeom>
          <a:ln>
            <a:noFill/>
          </a:ln>
          <a:effectLst>
            <a:outerShdw blurRad="292100" dist="139700" dir="2700000" algn="tl" rotWithShape="0">
              <a:srgbClr val="333333">
                <a:alpha val="65000"/>
              </a:srgbClr>
            </a:outerShdw>
          </a:effectLst>
        </p:spPr>
      </p:pic>
      <p:sp>
        <p:nvSpPr>
          <p:cNvPr id="14" name="Oblaček govora: pravokotnik z zaobljenimi vogali 13">
            <a:extLst>
              <a:ext uri="{FF2B5EF4-FFF2-40B4-BE49-F238E27FC236}">
                <a16:creationId xmlns:a16="http://schemas.microsoft.com/office/drawing/2014/main" id="{34C0AE12-5112-4DBA-A5C6-10CA7A67B492}"/>
              </a:ext>
            </a:extLst>
          </p:cNvPr>
          <p:cNvSpPr/>
          <p:nvPr/>
        </p:nvSpPr>
        <p:spPr>
          <a:xfrm>
            <a:off x="7615111" y="2060848"/>
            <a:ext cx="1407926" cy="1320052"/>
          </a:xfrm>
          <a:prstGeom prst="wedgeRoundRectCallout">
            <a:avLst>
              <a:gd name="adj1" fmla="val 37154"/>
              <a:gd name="adj2" fmla="val 78688"/>
              <a:gd name="adj3" fmla="val 16667"/>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Pozicije vpisujemo od glave risbe navzgor, da jih je možno dodajati.</a:t>
            </a:r>
          </a:p>
        </p:txBody>
      </p:sp>
      <p:sp>
        <p:nvSpPr>
          <p:cNvPr id="16" name="Pravokotnik 15">
            <a:extLst>
              <a:ext uri="{FF2B5EF4-FFF2-40B4-BE49-F238E27FC236}">
                <a16:creationId xmlns:a16="http://schemas.microsoft.com/office/drawing/2014/main" id="{985DF47F-F66D-47E9-95D8-A3F3D6399CD2}"/>
              </a:ext>
            </a:extLst>
          </p:cNvPr>
          <p:cNvSpPr/>
          <p:nvPr/>
        </p:nvSpPr>
        <p:spPr>
          <a:xfrm>
            <a:off x="5519936" y="4797152"/>
            <a:ext cx="6084676" cy="1476164"/>
          </a:xfrm>
          <a:prstGeom prst="rect">
            <a:avLst/>
          </a:prstGeom>
          <a:solidFill>
            <a:srgbClr val="4472C4">
              <a:alpha val="3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p>
        </p:txBody>
      </p:sp>
      <p:sp>
        <p:nvSpPr>
          <p:cNvPr id="18" name="Oblaček govora: pravokotnik z zaobljenimi vogali 17">
            <a:extLst>
              <a:ext uri="{FF2B5EF4-FFF2-40B4-BE49-F238E27FC236}">
                <a16:creationId xmlns:a16="http://schemas.microsoft.com/office/drawing/2014/main" id="{DFEBE6DF-08E8-4B47-99AC-DB403F2E5AB9}"/>
              </a:ext>
            </a:extLst>
          </p:cNvPr>
          <p:cNvSpPr/>
          <p:nvPr/>
        </p:nvSpPr>
        <p:spPr>
          <a:xfrm>
            <a:off x="6096000" y="2060848"/>
            <a:ext cx="1407926" cy="1320052"/>
          </a:xfrm>
          <a:prstGeom prst="wedgeRoundRectCallout">
            <a:avLst>
              <a:gd name="adj1" fmla="val 4680"/>
              <a:gd name="adj2" fmla="val 78046"/>
              <a:gd name="adj3" fmla="val 16667"/>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Zapišemo ime posameznega dela izdelka.</a:t>
            </a:r>
          </a:p>
        </p:txBody>
      </p:sp>
      <p:sp>
        <p:nvSpPr>
          <p:cNvPr id="19" name="Oblaček govora: pravokotnik z zaobljenimi vogali 18">
            <a:extLst>
              <a:ext uri="{FF2B5EF4-FFF2-40B4-BE49-F238E27FC236}">
                <a16:creationId xmlns:a16="http://schemas.microsoft.com/office/drawing/2014/main" id="{D27D9AEB-CF38-4092-A902-867558AFEC4C}"/>
              </a:ext>
            </a:extLst>
          </p:cNvPr>
          <p:cNvSpPr/>
          <p:nvPr/>
        </p:nvSpPr>
        <p:spPr>
          <a:xfrm>
            <a:off x="4535230" y="2060848"/>
            <a:ext cx="1407926" cy="1320052"/>
          </a:xfrm>
          <a:prstGeom prst="wedgeRoundRectCallout">
            <a:avLst>
              <a:gd name="adj1" fmla="val 34147"/>
              <a:gd name="adj2" fmla="val 77405"/>
              <a:gd name="adj3" fmla="val 16667"/>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Zapišemo, koliko je enakih kosov posamezne pozicije.</a:t>
            </a:r>
          </a:p>
        </p:txBody>
      </p:sp>
      <p:sp>
        <p:nvSpPr>
          <p:cNvPr id="20" name="Oblaček govora: pravokotnik z zaobljenimi vogali 19">
            <a:extLst>
              <a:ext uri="{FF2B5EF4-FFF2-40B4-BE49-F238E27FC236}">
                <a16:creationId xmlns:a16="http://schemas.microsoft.com/office/drawing/2014/main" id="{9F6DCA3E-E5FA-4F5A-AA47-FB97DD374B23}"/>
              </a:ext>
            </a:extLst>
          </p:cNvPr>
          <p:cNvSpPr/>
          <p:nvPr/>
        </p:nvSpPr>
        <p:spPr>
          <a:xfrm>
            <a:off x="9134222" y="2060848"/>
            <a:ext cx="1407926" cy="1320052"/>
          </a:xfrm>
          <a:prstGeom prst="wedgeRoundRectCallout">
            <a:avLst>
              <a:gd name="adj1" fmla="val 15333"/>
              <a:gd name="adj2" fmla="val 76855"/>
              <a:gd name="adj3" fmla="val 16667"/>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Zapišemo vrsto materiala, iz katerega bo del izdelan.</a:t>
            </a:r>
          </a:p>
        </p:txBody>
      </p:sp>
      <p:sp>
        <p:nvSpPr>
          <p:cNvPr id="21" name="Oblaček govora: pravokotnik z zaobljenimi vogali 20">
            <a:extLst>
              <a:ext uri="{FF2B5EF4-FFF2-40B4-BE49-F238E27FC236}">
                <a16:creationId xmlns:a16="http://schemas.microsoft.com/office/drawing/2014/main" id="{8AC1FAD2-6A8D-478A-AED6-ECC8783689C9}"/>
              </a:ext>
            </a:extLst>
          </p:cNvPr>
          <p:cNvSpPr/>
          <p:nvPr/>
        </p:nvSpPr>
        <p:spPr>
          <a:xfrm>
            <a:off x="10653333" y="2060848"/>
            <a:ext cx="1407926" cy="1320052"/>
          </a:xfrm>
          <a:prstGeom prst="wedgeRoundRectCallout">
            <a:avLst>
              <a:gd name="adj1" fmla="val -18171"/>
              <a:gd name="adj2" fmla="val 76763"/>
              <a:gd name="adj3" fmla="val 16667"/>
            </a:avLst>
          </a:prstGeom>
          <a:solidFill>
            <a:schemeClr val="accent2">
              <a:lumMod val="60000"/>
              <a:lumOff val="40000"/>
            </a:schemeClr>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sl-SI" sz="1400" dirty="0"/>
              <a:t>Zapišemo mere sestavnega dela v mm.</a:t>
            </a:r>
          </a:p>
        </p:txBody>
      </p:sp>
      <p:sp>
        <p:nvSpPr>
          <p:cNvPr id="22" name="PoljeZBesedilom 21">
            <a:extLst>
              <a:ext uri="{FF2B5EF4-FFF2-40B4-BE49-F238E27FC236}">
                <a16:creationId xmlns:a16="http://schemas.microsoft.com/office/drawing/2014/main" id="{7386F402-408E-4315-AA51-71999BAA0D82}"/>
              </a:ext>
            </a:extLst>
          </p:cNvPr>
          <p:cNvSpPr txBox="1"/>
          <p:nvPr/>
        </p:nvSpPr>
        <p:spPr>
          <a:xfrm flipH="1">
            <a:off x="219558" y="849693"/>
            <a:ext cx="11741425" cy="923330"/>
          </a:xfrm>
          <a:prstGeom prst="rect">
            <a:avLst/>
          </a:prstGeom>
          <a:noFill/>
        </p:spPr>
        <p:txBody>
          <a:bodyPr wrap="square" rtlCol="0">
            <a:spAutoFit/>
          </a:bodyPr>
          <a:lstStyle/>
          <a:p>
            <a:r>
              <a:rPr lang="sl-SI" dirty="0"/>
              <a:t>Kosovnica je tabela, ki jo lahko narišemo nad glavo risbe, lahko pa je tudi na posebnem listu. Če je na posebnem listu, jo izpolnjujemo od zgoraj navzdol, če pa je nad glavo risbe, pa od glave navzgor, da lahko dodajmo vrstice za morebitne spremembe pri izdelku. V kosovnici so navedeni podatki o posameznem sestavnem delu izdelka.</a:t>
            </a:r>
          </a:p>
        </p:txBody>
      </p:sp>
    </p:spTree>
    <p:extLst>
      <p:ext uri="{BB962C8B-B14F-4D97-AF65-F5344CB8AC3E}">
        <p14:creationId xmlns:p14="http://schemas.microsoft.com/office/powerpoint/2010/main" val="1019400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50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500"/>
                            </p:stCondLst>
                            <p:childTnLst>
                              <p:par>
                                <p:cTn id="9" presetID="22" presetClass="entr" presetSubtype="8"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1000"/>
                                        <p:tgtEl>
                                          <p:spTgt spid="3"/>
                                        </p:tgtEl>
                                      </p:cBhvr>
                                    </p:animEffect>
                                  </p:childTnLst>
                                </p:cTn>
                              </p:par>
                            </p:childTnLst>
                          </p:cTn>
                        </p:par>
                        <p:par>
                          <p:cTn id="12" fill="hold">
                            <p:stCondLst>
                              <p:cond delay="2500"/>
                            </p:stCondLst>
                            <p:childTnLst>
                              <p:par>
                                <p:cTn id="13" presetID="22" presetClass="entr" presetSubtype="8" fill="hold" grpId="0"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wipe(left)">
                                      <p:cBhvr>
                                        <p:cTn id="15" dur="3000"/>
                                        <p:tgtEl>
                                          <p:spTgt spid="22"/>
                                        </p:tgtEl>
                                      </p:cBhvr>
                                    </p:animEffect>
                                  </p:childTnLst>
                                </p:cTn>
                              </p:par>
                            </p:childTnLst>
                          </p:cTn>
                        </p:par>
                        <p:par>
                          <p:cTn id="16" fill="hold">
                            <p:stCondLst>
                              <p:cond delay="5500"/>
                            </p:stCondLst>
                            <p:childTnLst>
                              <p:par>
                                <p:cTn id="17" presetID="22" presetClass="entr" presetSubtype="1"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up)">
                                      <p:cBhvr>
                                        <p:cTn id="19" dur="1000"/>
                                        <p:tgtEl>
                                          <p:spTgt spid="6"/>
                                        </p:tgtEl>
                                      </p:cBhvr>
                                    </p:animEffect>
                                  </p:childTnLst>
                                </p:cTn>
                              </p:par>
                              <p:par>
                                <p:cTn id="20" presetID="22" presetClass="entr" presetSubtype="1"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wipe(up)">
                                      <p:cBhvr>
                                        <p:cTn id="22" dur="1000"/>
                                        <p:tgtEl>
                                          <p:spTgt spid="16"/>
                                        </p:tgtEl>
                                      </p:cBhvr>
                                    </p:animEffect>
                                  </p:childTnLst>
                                </p:cTn>
                              </p:par>
                            </p:childTnLst>
                          </p:cTn>
                        </p:par>
                        <p:par>
                          <p:cTn id="23" fill="hold">
                            <p:stCondLst>
                              <p:cond delay="6500"/>
                            </p:stCondLst>
                            <p:childTnLst>
                              <p:par>
                                <p:cTn id="24" presetID="22" presetClass="entr" presetSubtype="1" fill="hold" grpId="0" nodeType="afterEffect">
                                  <p:stCondLst>
                                    <p:cond delay="0"/>
                                  </p:stCondLst>
                                  <p:childTnLst>
                                    <p:set>
                                      <p:cBhvr>
                                        <p:cTn id="25" dur="1" fill="hold">
                                          <p:stCondLst>
                                            <p:cond delay="0"/>
                                          </p:stCondLst>
                                        </p:cTn>
                                        <p:tgtEl>
                                          <p:spTgt spid="14"/>
                                        </p:tgtEl>
                                        <p:attrNameLst>
                                          <p:attrName>style.visibility</p:attrName>
                                        </p:attrNameLst>
                                      </p:cBhvr>
                                      <p:to>
                                        <p:strVal val="visible"/>
                                      </p:to>
                                    </p:set>
                                    <p:animEffect transition="in" filter="wipe(up)">
                                      <p:cBhvr>
                                        <p:cTn id="26" dur="2000"/>
                                        <p:tgtEl>
                                          <p:spTgt spid="14"/>
                                        </p:tgtEl>
                                      </p:cBhvr>
                                    </p:animEffect>
                                  </p:childTnLst>
                                </p:cTn>
                              </p:par>
                            </p:childTnLst>
                          </p:cTn>
                        </p:par>
                        <p:par>
                          <p:cTn id="27" fill="hold">
                            <p:stCondLst>
                              <p:cond delay="8500"/>
                            </p:stCondLst>
                            <p:childTnLst>
                              <p:par>
                                <p:cTn id="28" presetID="22" presetClass="entr" presetSubtype="1" fill="hold" grpId="0" nodeType="after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wipe(up)">
                                      <p:cBhvr>
                                        <p:cTn id="30" dur="2000"/>
                                        <p:tgtEl>
                                          <p:spTgt spid="19"/>
                                        </p:tgtEl>
                                      </p:cBhvr>
                                    </p:animEffect>
                                  </p:childTnLst>
                                </p:cTn>
                              </p:par>
                            </p:childTnLst>
                          </p:cTn>
                        </p:par>
                        <p:par>
                          <p:cTn id="31" fill="hold">
                            <p:stCondLst>
                              <p:cond delay="10500"/>
                            </p:stCondLst>
                            <p:childTnLst>
                              <p:par>
                                <p:cTn id="32" presetID="22" presetClass="entr" presetSubtype="1" fill="hold" grpId="0" nodeType="after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wipe(up)">
                                      <p:cBhvr>
                                        <p:cTn id="34" dur="2000"/>
                                        <p:tgtEl>
                                          <p:spTgt spid="18"/>
                                        </p:tgtEl>
                                      </p:cBhvr>
                                    </p:animEffect>
                                  </p:childTnLst>
                                </p:cTn>
                              </p:par>
                            </p:childTnLst>
                          </p:cTn>
                        </p:par>
                        <p:par>
                          <p:cTn id="35" fill="hold">
                            <p:stCondLst>
                              <p:cond delay="12500"/>
                            </p:stCondLst>
                            <p:childTnLst>
                              <p:par>
                                <p:cTn id="36" presetID="22" presetClass="entr" presetSubtype="1" fill="hold" grpId="0" nodeType="after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up)">
                                      <p:cBhvr>
                                        <p:cTn id="38" dur="2000"/>
                                        <p:tgtEl>
                                          <p:spTgt spid="20"/>
                                        </p:tgtEl>
                                      </p:cBhvr>
                                    </p:animEffect>
                                  </p:childTnLst>
                                </p:cTn>
                              </p:par>
                            </p:childTnLst>
                          </p:cTn>
                        </p:par>
                        <p:par>
                          <p:cTn id="39" fill="hold">
                            <p:stCondLst>
                              <p:cond delay="14500"/>
                            </p:stCondLst>
                            <p:childTnLst>
                              <p:par>
                                <p:cTn id="40" presetID="22" presetClass="entr" presetSubtype="1" fill="hold" grpId="0" nodeType="afterEffect">
                                  <p:stCondLst>
                                    <p:cond delay="0"/>
                                  </p:stCondLst>
                                  <p:childTnLst>
                                    <p:set>
                                      <p:cBhvr>
                                        <p:cTn id="41" dur="1" fill="hold">
                                          <p:stCondLst>
                                            <p:cond delay="0"/>
                                          </p:stCondLst>
                                        </p:cTn>
                                        <p:tgtEl>
                                          <p:spTgt spid="21"/>
                                        </p:tgtEl>
                                        <p:attrNameLst>
                                          <p:attrName>style.visibility</p:attrName>
                                        </p:attrNameLst>
                                      </p:cBhvr>
                                      <p:to>
                                        <p:strVal val="visible"/>
                                      </p:to>
                                    </p:set>
                                    <p:animEffect transition="in" filter="wipe(up)">
                                      <p:cBhvr>
                                        <p:cTn id="42" dur="2000"/>
                                        <p:tgtEl>
                                          <p:spTgt spid="21"/>
                                        </p:tgtEl>
                                      </p:cBhvr>
                                    </p:animEffect>
                                  </p:childTnLst>
                                </p:cTn>
                              </p:par>
                            </p:childTnLst>
                          </p:cTn>
                        </p:par>
                        <p:par>
                          <p:cTn id="43" fill="hold">
                            <p:stCondLst>
                              <p:cond delay="16500"/>
                            </p:stCondLst>
                            <p:childTnLst>
                              <p:par>
                                <p:cTn id="44" presetID="22" presetClass="entr" presetSubtype="1" fill="hold" grpId="0" nodeType="afterEffect">
                                  <p:stCondLst>
                                    <p:cond delay="0"/>
                                  </p:stCondLst>
                                  <p:childTnLst>
                                    <p:set>
                                      <p:cBhvr>
                                        <p:cTn id="45" dur="1" fill="hold">
                                          <p:stCondLst>
                                            <p:cond delay="0"/>
                                          </p:stCondLst>
                                        </p:cTn>
                                        <p:tgtEl>
                                          <p:spTgt spid="8"/>
                                        </p:tgtEl>
                                        <p:attrNameLst>
                                          <p:attrName>style.visibility</p:attrName>
                                        </p:attrNameLst>
                                      </p:cBhvr>
                                      <p:to>
                                        <p:strVal val="visible"/>
                                      </p:to>
                                    </p:set>
                                    <p:animEffect transition="in" filter="wipe(up)">
                                      <p:cBhvr>
                                        <p:cTn id="46"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4" grpId="0" animBg="1"/>
      <p:bldP spid="16" grpId="0" animBg="1"/>
      <p:bldP spid="18" grpId="0" animBg="1"/>
      <p:bldP spid="19" grpId="0" animBg="1"/>
      <p:bldP spid="20" grpId="0" animBg="1"/>
      <p:bldP spid="21"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8B5DA62-73C8-42AB-B05E-349B0D18BF58}"/>
              </a:ext>
            </a:extLst>
          </p:cNvPr>
          <p:cNvSpPr>
            <a:spLocks noGrp="1"/>
          </p:cNvSpPr>
          <p:nvPr>
            <p:ph type="title"/>
          </p:nvPr>
        </p:nvSpPr>
        <p:spPr/>
        <p:txBody>
          <a:bodyPr/>
          <a:lstStyle/>
          <a:p>
            <a:r>
              <a:rPr lang="sl-SI" dirty="0"/>
              <a:t>VESELO NA DELO! </a:t>
            </a:r>
            <a:r>
              <a:rPr lang="sl-SI" dirty="0">
                <a:sym typeface="Wingdings" panose="05000000000000000000" pitchFamily="2" charset="2"/>
              </a:rPr>
              <a:t></a:t>
            </a:r>
            <a:endParaRPr lang="sl-SI" dirty="0"/>
          </a:p>
        </p:txBody>
      </p:sp>
      <p:sp>
        <p:nvSpPr>
          <p:cNvPr id="3" name="PoljeZBesedilom 2">
            <a:extLst>
              <a:ext uri="{FF2B5EF4-FFF2-40B4-BE49-F238E27FC236}">
                <a16:creationId xmlns:a16="http://schemas.microsoft.com/office/drawing/2014/main" id="{1F8E8D45-A846-4990-BCA7-18CF185FFBEF}"/>
              </a:ext>
            </a:extLst>
          </p:cNvPr>
          <p:cNvSpPr txBox="1"/>
          <p:nvPr/>
        </p:nvSpPr>
        <p:spPr>
          <a:xfrm>
            <a:off x="3395700" y="2420888"/>
            <a:ext cx="4608512" cy="646331"/>
          </a:xfrm>
          <a:prstGeom prst="rect">
            <a:avLst/>
          </a:prstGeom>
          <a:noFill/>
        </p:spPr>
        <p:txBody>
          <a:bodyPr wrap="square" rtlCol="0">
            <a:spAutoFit/>
          </a:bodyPr>
          <a:lstStyle/>
          <a:p>
            <a:r>
              <a:rPr lang="sl-SI" dirty="0"/>
              <a:t>Če si narisal skice za tu predstavljen izdelek, lahko kosovnico prepišeš.</a:t>
            </a:r>
          </a:p>
        </p:txBody>
      </p:sp>
    </p:spTree>
    <p:extLst>
      <p:ext uri="{BB962C8B-B14F-4D97-AF65-F5344CB8AC3E}">
        <p14:creationId xmlns:p14="http://schemas.microsoft.com/office/powerpoint/2010/main" val="42608650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50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1000"/>
                                        <p:tgtEl>
                                          <p:spTgt spid="2"/>
                                        </p:tgtEl>
                                      </p:cBhvr>
                                    </p:animEffect>
                                  </p:childTnLst>
                                </p:cTn>
                              </p:par>
                            </p:childTnLst>
                          </p:cTn>
                        </p:par>
                        <p:par>
                          <p:cTn id="8" fill="hold">
                            <p:stCondLst>
                              <p:cond delay="1500"/>
                            </p:stCondLst>
                            <p:childTnLst>
                              <p:par>
                                <p:cTn id="9" presetID="22" presetClass="entr" presetSubtype="1" fill="hold" grpId="0" nodeType="afterEffect">
                                  <p:stCondLst>
                                    <p:cond delay="50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676</TotalTime>
  <Words>336</Words>
  <Application>Microsoft Office PowerPoint</Application>
  <PresentationFormat>Širokozaslonsko</PresentationFormat>
  <Paragraphs>30</Paragraphs>
  <Slides>5</Slides>
  <Notes>0</Notes>
  <HiddenSlides>0</HiddenSlides>
  <MMClips>0</MMClips>
  <ScaleCrop>false</ScaleCrop>
  <HeadingPairs>
    <vt:vector size="6" baseType="variant">
      <vt:variant>
        <vt:lpstr>Uporabljene pisave</vt:lpstr>
      </vt:variant>
      <vt:variant>
        <vt:i4>3</vt:i4>
      </vt:variant>
      <vt:variant>
        <vt:lpstr>Tema</vt:lpstr>
      </vt:variant>
      <vt:variant>
        <vt:i4>1</vt:i4>
      </vt:variant>
      <vt:variant>
        <vt:lpstr>Naslovi diapozitivov</vt:lpstr>
      </vt:variant>
      <vt:variant>
        <vt:i4>5</vt:i4>
      </vt:variant>
    </vt:vector>
  </HeadingPairs>
  <TitlesOfParts>
    <vt:vector size="9" baseType="lpstr">
      <vt:lpstr>Arial</vt:lpstr>
      <vt:lpstr>Calibri</vt:lpstr>
      <vt:lpstr>Calibri Light</vt:lpstr>
      <vt:lpstr>Officeova tema</vt:lpstr>
      <vt:lpstr>GLAVA RISBE IN KOSOVNICA</vt:lpstr>
      <vt:lpstr>GLAVA RISBE</vt:lpstr>
      <vt:lpstr>GLAVA RISBE</vt:lpstr>
      <vt:lpstr>KOSOVNICA</vt:lpstr>
      <vt:lpstr>VESELO NA DELO!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NAČRTOVANJE IZDELKA IZ VEZANE PLOŠČE</dc:title>
  <dc:creator>Martin Knuplež</dc:creator>
  <cp:lastModifiedBy>Martin Knuplež</cp:lastModifiedBy>
  <cp:revision>24</cp:revision>
  <dcterms:created xsi:type="dcterms:W3CDTF">2020-03-30T18:28:04Z</dcterms:created>
  <dcterms:modified xsi:type="dcterms:W3CDTF">2020-04-06T21:08:17Z</dcterms:modified>
</cp:coreProperties>
</file>