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6" r:id="rId8"/>
    <p:sldId id="267" r:id="rId9"/>
    <p:sldId id="268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184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6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91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1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10/20/2022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8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4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5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3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08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53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4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1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l.ijs.si/e-zrc/bs/wav/bsWV-mon.2.wav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4E0B88-68AB-428E-ABCC-A74F1EE3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PISMENSTVO je …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7941A1A-AA03-4C7D-B611-CE60922CC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5"/>
            <a:ext cx="9001760" cy="4020791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sl-SI" altLang="sl-SI" sz="3200" dirty="0">
                <a:solidFill>
                  <a:srgbClr val="CC3300"/>
                </a:solidFill>
              </a:rPr>
              <a:t>pisménstvo tudi</a:t>
            </a:r>
            <a:r>
              <a:rPr lang="sl-SI" altLang="sl-SI" sz="3200" dirty="0"/>
              <a:t> písmenstvo -a </a:t>
            </a:r>
            <a:r>
              <a:rPr lang="sl-SI" altLang="sl-SI" sz="3200" dirty="0">
                <a:solidFill>
                  <a:srgbClr val="CC3300"/>
                </a:solidFill>
              </a:rPr>
              <a:t>s</a:t>
            </a:r>
            <a:r>
              <a:rPr lang="sl-SI" altLang="sl-SI" sz="3200" dirty="0"/>
              <a:t> (ẹ; i) </a:t>
            </a:r>
          </a:p>
          <a:p>
            <a:r>
              <a:rPr lang="sl-SI" altLang="sl-SI" sz="2400" dirty="0"/>
              <a:t>1. </a:t>
            </a:r>
            <a:r>
              <a:rPr lang="sl-SI" altLang="sl-SI" sz="2400" dirty="0">
                <a:solidFill>
                  <a:srgbClr val="CC3300"/>
                </a:solidFill>
              </a:rPr>
              <a:t>lit.</a:t>
            </a:r>
            <a:r>
              <a:rPr lang="sl-SI" altLang="sl-SI" sz="2400" dirty="0"/>
              <a:t> </a:t>
            </a:r>
            <a:r>
              <a:rPr lang="sl-SI" altLang="sl-SI" sz="2400" dirty="0">
                <a:solidFill>
                  <a:schemeClr val="accent2"/>
                </a:solidFill>
              </a:rPr>
              <a:t>rokopisno slovstvo</a:t>
            </a:r>
            <a:r>
              <a:rPr lang="sl-SI" altLang="sl-SI" sz="2400" dirty="0"/>
              <a:t>: zbirati </a:t>
            </a:r>
          </a:p>
          <a:p>
            <a:pPr>
              <a:buFontTx/>
              <a:buNone/>
            </a:pPr>
            <a:r>
              <a:rPr lang="sl-SI" altLang="sl-SI" sz="2400" dirty="0"/>
              <a:t>spomenike pismenstva </a:t>
            </a:r>
          </a:p>
          <a:p>
            <a:r>
              <a:rPr lang="sl-SI" altLang="sl-SI" sz="2400" dirty="0"/>
              <a:t>2. </a:t>
            </a:r>
            <a:r>
              <a:rPr lang="sl-SI" altLang="sl-SI" sz="2400" dirty="0">
                <a:solidFill>
                  <a:srgbClr val="CC3300"/>
                </a:solidFill>
              </a:rPr>
              <a:t>knjiž.</a:t>
            </a:r>
            <a:r>
              <a:rPr lang="sl-SI" altLang="sl-SI" sz="2400" dirty="0"/>
              <a:t> </a:t>
            </a:r>
            <a:r>
              <a:rPr lang="sl-SI" altLang="sl-SI" sz="2400" dirty="0">
                <a:solidFill>
                  <a:schemeClr val="accent2"/>
                </a:solidFill>
              </a:rPr>
              <a:t>književnost, slovstvo</a:t>
            </a:r>
            <a:r>
              <a:rPr lang="sl-SI" altLang="sl-SI" sz="2400" dirty="0"/>
              <a:t>: razvoj </a:t>
            </a:r>
          </a:p>
          <a:p>
            <a:pPr>
              <a:buFontTx/>
              <a:buNone/>
            </a:pPr>
            <a:r>
              <a:rPr lang="sl-SI" altLang="sl-SI" sz="2400" dirty="0"/>
              <a:t>slovenskega pismenstva</a:t>
            </a:r>
          </a:p>
          <a:p>
            <a:pPr marL="342900" indent="-342900">
              <a:buAutoNum type="arabicPeriod"/>
            </a:pPr>
            <a:endParaRPr lang="sl-SI" sz="2400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18D82E2-7F0F-4825-89B8-30D5D44B794E}"/>
              </a:ext>
            </a:extLst>
          </p:cNvPr>
          <p:cNvSpPr txBox="1"/>
          <p:nvPr/>
        </p:nvSpPr>
        <p:spPr>
          <a:xfrm>
            <a:off x="1693333" y="2446867"/>
            <a:ext cx="9431867" cy="33701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1200"/>
              </a:spcBef>
            </a:pPr>
            <a:endParaRPr lang="sl-SI" sz="1400" spc="1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sl-SI" sz="2800" spc="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Kaj mislite, kaj pomeni ta beseda?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sl-SI" sz="2800" spc="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Preverite pomen v SSKJ</a:t>
            </a:r>
            <a:r>
              <a:rPr lang="sl-SI" sz="2800" dirty="0"/>
              <a:t>.</a:t>
            </a:r>
            <a:endParaRPr lang="sl-SI" sz="3200" dirty="0"/>
          </a:p>
          <a:p>
            <a:pPr>
              <a:lnSpc>
                <a:spcPct val="200000"/>
              </a:lnSpc>
            </a:pP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74195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FAC885-F6E1-4146-8AA1-B65CA70AE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OSTALI POMEMBNI ROKOPISI V OBDOBJU PISMENSTVA</a:t>
            </a:r>
            <a:endParaRPr lang="sl-SI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62936D5-6014-44AE-92A8-DA6C4ED5F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240" y="2286437"/>
            <a:ext cx="7613226" cy="4359458"/>
          </a:xfrm>
        </p:spPr>
        <p:txBody>
          <a:bodyPr>
            <a:normAutofit lnSpcReduction="10000"/>
          </a:bodyPr>
          <a:lstStyle/>
          <a:p>
            <a:r>
              <a:rPr lang="sl-SI" sz="2800" b="1" dirty="0">
                <a:solidFill>
                  <a:schemeClr val="accent4">
                    <a:lumMod val="75000"/>
                  </a:schemeClr>
                </a:solidFill>
              </a:rPr>
              <a:t>CELOVŠKI ali RATEŠKI ROKOPIS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drugi najstarejši za BS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polovica 14. stol.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najden v Ratečah, hranjen v Celovcu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 obrazci: očenaš, zdravamarija, apostolska vera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gorenjsko narečje s sledovi koroških in dolenjskih narečij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46F5DB7-1DEB-4F34-B947-C2A99AE75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33"/>
            <a:ext cx="3682331" cy="47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46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FAC885-F6E1-4146-8AA1-B65CA70AE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OSTALI POMEMBNI ROKOPISI V OBDOBJU PISMENSTVA</a:t>
            </a:r>
            <a:endParaRPr lang="sl-SI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62936D5-6014-44AE-92A8-DA6C4ED5F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240" y="2286437"/>
            <a:ext cx="7613226" cy="4359458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chemeClr val="accent4">
                    <a:lumMod val="75000"/>
                  </a:schemeClr>
                </a:solidFill>
              </a:rPr>
              <a:t>STIŠKI ROKOPIS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 strani slovenskih besedil, ostala latinska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polovica 15. stol.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nastal v samostanu Stična na Dolenjskem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hranjen v NUK-u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dolenjsko narečje, vpliv češkega jezika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4B15C4B-26DA-4449-8750-B2160E5AC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0400"/>
            <a:ext cx="3869267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7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FAC885-F6E1-4146-8AA1-B65CA70AE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OSTALI POMEMBNI ROKOPISI V OBDOBJU PISMENSTVA</a:t>
            </a:r>
            <a:endParaRPr lang="sl-SI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62936D5-6014-44AE-92A8-DA6C4ED5F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240" y="2286437"/>
            <a:ext cx="7613226" cy="4359458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chemeClr val="accent4">
                    <a:lumMod val="75000"/>
                  </a:schemeClr>
                </a:solidFill>
              </a:rPr>
              <a:t>STAROGORSKI ROKOPIS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Stara gora nad Čedadom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Konec 15. stoletja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Gorenjsko narečje, primorsko-kraške narečne prvine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sl-SI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sl-SI" sz="2400" b="1" dirty="0">
                <a:solidFill>
                  <a:schemeClr val="accent4">
                    <a:lumMod val="75000"/>
                  </a:schemeClr>
                </a:solidFill>
              </a:rPr>
              <a:t>ŠKOFJELOŠKI ROKOPIS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sl-SI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78B6F4D-B917-4B2E-88E8-0E66EE3E2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8419"/>
            <a:ext cx="3812427" cy="487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4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8A0CA1-D9EC-45BE-A8F0-2DDA6BB9AC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PISMENSTVO in BRIŽINSKI SPOMENIKI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B78C2B-D422-45BA-8C65-D11FA56D3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9. razred</a:t>
            </a:r>
          </a:p>
        </p:txBody>
      </p:sp>
    </p:spTree>
    <p:extLst>
      <p:ext uri="{BB962C8B-B14F-4D97-AF65-F5344CB8AC3E}">
        <p14:creationId xmlns:p14="http://schemas.microsoft.com/office/powerpoint/2010/main" val="3529473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01326A-E515-4489-8F17-9DB92125E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07" y="509954"/>
            <a:ext cx="8770571" cy="1345269"/>
          </a:xfrm>
        </p:spPr>
        <p:txBody>
          <a:bodyPr/>
          <a:lstStyle/>
          <a:p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PISMENSTVO </a:t>
            </a:r>
            <a:r>
              <a:rPr lang="sl-SI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(obdobje)</a:t>
            </a:r>
            <a:endParaRPr lang="sl-SI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1CA0468-E185-442E-BCD9-E7378CF95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07" y="2365177"/>
            <a:ext cx="9611359" cy="365150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Traja </a:t>
            </a:r>
            <a:r>
              <a:rPr lang="sl-S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od 9. do konca 15. stoletja.</a:t>
            </a: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Prvi ohranjeni zapisi v slovenskem jeziku.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Gre za </a:t>
            </a:r>
            <a:r>
              <a:rPr lang="sl-S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cerkveno slovstvo, cerkvena besedila</a:t>
            </a: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Besedila so nastala </a:t>
            </a:r>
            <a:r>
              <a:rPr lang="sl-S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 vplivom Cerkve in pokristjanjevanja</a:t>
            </a: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Kratki zapisi (</a:t>
            </a:r>
            <a:r>
              <a:rPr lang="sl-S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rokopisi</a:t>
            </a: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ki so jih pisali (tuji) </a:t>
            </a:r>
            <a:r>
              <a:rPr lang="sl-S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menihi</a:t>
            </a: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97DBA13-4C0B-4250-A60D-2787F662D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190" y="-1"/>
            <a:ext cx="3645810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6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81D517-C90C-4325-9CE1-53BFB0441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07" y="418846"/>
            <a:ext cx="8770571" cy="1345269"/>
          </a:xfrm>
        </p:spPr>
        <p:txBody>
          <a:bodyPr/>
          <a:lstStyle/>
          <a:p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BRIŽINSKI SPOMENIKI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81ECC3C-9291-45E8-B35C-E1258B155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107" y="2405409"/>
            <a:ext cx="8891693" cy="3651504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Najstarejši ohranjeni zapisi v slovenskem jeziku </a:t>
            </a: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(in prvi zapis slovanskega jezika nasploh).</a:t>
            </a:r>
          </a:p>
          <a:p>
            <a:pPr marL="285750" indent="-28575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Uporabljali so jih nemški duhovniki pri svojem delovanju med Slovenci.</a:t>
            </a:r>
          </a:p>
          <a:p>
            <a:pPr marL="285750" indent="-28575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Nastali </a:t>
            </a:r>
            <a:r>
              <a:rPr lang="sl-S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okrog leta 1000 </a:t>
            </a: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 okolici </a:t>
            </a:r>
            <a:r>
              <a:rPr lang="sl-S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Vrbskega jezera </a:t>
            </a: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(blizu Celovca).</a:t>
            </a:r>
          </a:p>
          <a:p>
            <a:pPr marL="285750" indent="-28575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Najdeni v </a:t>
            </a:r>
            <a:r>
              <a:rPr lang="sl-S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Freisingu (</a:t>
            </a:r>
            <a:r>
              <a:rPr lang="sl-SI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Brižinj</a:t>
            </a:r>
            <a:r>
              <a:rPr lang="sl-S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leta 1803.</a:t>
            </a:r>
          </a:p>
          <a:p>
            <a:pPr marL="285750" indent="-28575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Hrani jih Bavarska državna knjižnica v Münchnu.</a:t>
            </a:r>
            <a:endParaRPr lang="sl-SI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2BA39F0-F7AD-4854-B072-C6E3EDD82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9193" y="0"/>
            <a:ext cx="2742806" cy="27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5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1DCB1B2-2181-406C-819F-FCE9599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" t="1033"/>
          <a:stretch/>
        </p:blipFill>
        <p:spPr>
          <a:xfrm>
            <a:off x="364067" y="254000"/>
            <a:ext cx="7376572" cy="6484864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4256434-676F-4721-AA02-CBF63EF06E6A}"/>
              </a:ext>
            </a:extLst>
          </p:cNvPr>
          <p:cNvSpPr txBox="1"/>
          <p:nvPr/>
        </p:nvSpPr>
        <p:spPr>
          <a:xfrm>
            <a:off x="8102600" y="3429000"/>
            <a:ext cx="347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Geografska umestitev Brižinskih spomenikov</a:t>
            </a:r>
          </a:p>
        </p:txBody>
      </p:sp>
    </p:spTree>
    <p:extLst>
      <p:ext uri="{BB962C8B-B14F-4D97-AF65-F5344CB8AC3E}">
        <p14:creationId xmlns:p14="http://schemas.microsoft.com/office/powerpoint/2010/main" val="13204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E3E682-2C11-4DE2-9BA1-09A4C71CF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40" y="493020"/>
            <a:ext cx="8770571" cy="1345269"/>
          </a:xfrm>
        </p:spPr>
        <p:txBody>
          <a:bodyPr/>
          <a:lstStyle/>
          <a:p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VSEBINA BRIŽINSKIH SPOMENIKOV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49F24AB-8954-4B71-9465-0B27040E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67" y="2312276"/>
            <a:ext cx="10236199" cy="365150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VERSKA VSEBINA</a:t>
            </a: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3 besedila v slovenščini med ostalimi latinskimi besedili v kodeksu na pergamentnih listih:</a:t>
            </a:r>
          </a:p>
          <a:p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- 1. in 3. spomenik sta obrazca splošne spovedi</a:t>
            </a:r>
          </a:p>
          <a:p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- 2. spomenik je pridiga o grehu in pokori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JEZIK: čisto </a:t>
            </a:r>
            <a:r>
              <a:rPr lang="sl-S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zgodnja slovenščina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PISAVA: </a:t>
            </a:r>
            <a:r>
              <a:rPr lang="sl-S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karolinška minuskula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20434CF-B8CB-4C88-ABAD-017FC6FE0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326" y="3589867"/>
            <a:ext cx="2949673" cy="32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46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E3E682-2C11-4DE2-9BA1-09A4C71CF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40" y="493020"/>
            <a:ext cx="8770571" cy="1345269"/>
          </a:xfrm>
        </p:spPr>
        <p:txBody>
          <a:bodyPr/>
          <a:lstStyle/>
          <a:p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II. BRIŽINSKI SPOMENIK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49F24AB-8954-4B71-9465-0B27040E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68" y="2312275"/>
            <a:ext cx="9516532" cy="4325591"/>
          </a:xfrm>
        </p:spPr>
        <p:txBody>
          <a:bodyPr>
            <a:normAutofit fontScale="47500" lnSpcReduction="20000"/>
          </a:bodyPr>
          <a:lstStyle/>
          <a:p>
            <a:r>
              <a:rPr lang="sl-S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Sporočilo BS II: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Če bi človek ne grešil, bi lahko veno živel v raju.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Pridigar opozarja, da ljudje grešimo, grehov pa pred Bogom ne moremo skriti.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 zgled nam pridigar postavi svetnike, ki so delili sama dobra dela, in obljublja raj, če bomo sami ravnali enako.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Ker Bog vse vidi, se moramo svojih grehov spovedati, se jih pokesati, kajti na sodni dan se bo treba za svoja dejanja zagovarjati.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Kristus nam je dal zdravilo za grehe to je v obliki božje spovedi.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Pridigar se spominja prvih kristjanov in njihovega trpljenja zaradi vere. Nam ni treba več tako trpeti, kajti imamo se možnost izpovedati duhovnikom – božjim namestnikom. Na koncu tako pridigar vse poziva h kesanju.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20434CF-B8CB-4C88-ABAD-017FC6FE0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586" y="1"/>
            <a:ext cx="2590516" cy="287020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9FDB1ED-89DA-444B-9960-B048F199BA36}"/>
              </a:ext>
            </a:extLst>
          </p:cNvPr>
          <p:cNvSpPr txBox="1"/>
          <p:nvPr/>
        </p:nvSpPr>
        <p:spPr>
          <a:xfrm>
            <a:off x="575735" y="2692400"/>
            <a:ext cx="9516532" cy="36471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endParaRPr lang="sl-SI" sz="1100" spc="1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2400"/>
              </a:spcBef>
            </a:pPr>
            <a:r>
              <a:rPr lang="sl-SI" sz="3200" spc="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Besedilo skušajte prebrati v originalnem zapisu. Nato besedilo tudi </a:t>
            </a:r>
            <a:r>
              <a:rPr lang="sl-SI" sz="3200" spc="150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poslušajte</a:t>
            </a:r>
            <a:r>
              <a:rPr lang="sl-SI" sz="3200" spc="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spcBef>
                <a:spcPts val="2400"/>
              </a:spcBef>
            </a:pPr>
            <a:r>
              <a:rPr lang="sl-SI" sz="3200" spc="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Nato preberite zapis v sodobni slovenščini.</a:t>
            </a:r>
          </a:p>
          <a:p>
            <a:pPr>
              <a:spcBef>
                <a:spcPts val="2400"/>
              </a:spcBef>
            </a:pPr>
            <a:r>
              <a:rPr lang="sl-SI" sz="3200" spc="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Pogovorite se o sporočilu besedila.</a:t>
            </a:r>
          </a:p>
        </p:txBody>
      </p:sp>
    </p:spTree>
    <p:extLst>
      <p:ext uri="{BB962C8B-B14F-4D97-AF65-F5344CB8AC3E}">
        <p14:creationId xmlns:p14="http://schemas.microsoft.com/office/powerpoint/2010/main" val="30847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567AD6A-0A83-48DD-A815-998B09209E7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96" y="156633"/>
            <a:ext cx="10802937" cy="654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8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97DFBDD-9E71-4848-A53D-47B6E49FA7D5}"/>
              </a:ext>
            </a:extLst>
          </p:cNvPr>
          <p:cNvSpPr txBox="1"/>
          <p:nvPr/>
        </p:nvSpPr>
        <p:spPr>
          <a:xfrm>
            <a:off x="431800" y="593908"/>
            <a:ext cx="1132839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l-SI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Brižinski spomeniki so pomembni zato, ker so  _________ ohranjeni zapisi slovenskega jezika in najstarejši slovanski tekst napisan v ____________. </a:t>
            </a:r>
            <a:endParaRPr lang="sl-SI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l-SI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l-SI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l-SI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Sestava Brižinskih spomenikov in njihova tematika</a:t>
            </a:r>
            <a:endParaRPr lang="sl-SI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l-SI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1. del: </a:t>
            </a:r>
          </a:p>
          <a:p>
            <a:pPr algn="just"/>
            <a:r>
              <a:rPr lang="sl-SI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2. del:</a:t>
            </a:r>
            <a:endParaRPr lang="sl-SI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l-SI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3. del:</a:t>
            </a:r>
            <a:endParaRPr lang="sl-SI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l-SI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l-SI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l-SI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Tematika Brižinskih spomenikov je ___________. Teksti niso izvirni, ampak prevedeni po ____________ in ____________ predlogah. Potrebovali so jih nemški duhovniki pri svojem delovanju med Slovenci, saj je morala po sklepu Karla _____________ duhovščina moliti v ljudskem jeziku, kar je pomenilo v _______________ govoru. </a:t>
            </a:r>
            <a:endParaRPr lang="sl-SI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l-SI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l-SI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408940" algn="l"/>
                <a:tab pos="450215" algn="l"/>
              </a:tabLst>
            </a:pPr>
            <a:r>
              <a:rPr lang="sl-SI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Pomen Brižinskih spomenikov.</a:t>
            </a:r>
            <a:endParaRPr lang="sl-SI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50213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Skicirane črte</Template>
  <TotalTime>90</TotalTime>
  <Words>601</Words>
  <Application>Microsoft Office PowerPoint</Application>
  <PresentationFormat>Širokozaslonsko</PresentationFormat>
  <Paragraphs>73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Meiryo</vt:lpstr>
      <vt:lpstr>Arial</vt:lpstr>
      <vt:lpstr>Corbel</vt:lpstr>
      <vt:lpstr>Times New Roman</vt:lpstr>
      <vt:lpstr>SketchLinesVTI</vt:lpstr>
      <vt:lpstr>PISMENSTVO je …</vt:lpstr>
      <vt:lpstr>PISMENSTVO in BRIŽINSKI SPOMENIKI</vt:lpstr>
      <vt:lpstr>PISMENSTVO (obdobje)</vt:lpstr>
      <vt:lpstr>BRIŽINSKI SPOMENIKI</vt:lpstr>
      <vt:lpstr>PowerPointova predstavitev</vt:lpstr>
      <vt:lpstr>VSEBINA BRIŽINSKIH SPOMENIKOV</vt:lpstr>
      <vt:lpstr>II. BRIŽINSKI SPOMENIK</vt:lpstr>
      <vt:lpstr>PowerPointova predstavitev</vt:lpstr>
      <vt:lpstr>PowerPointova predstavitev</vt:lpstr>
      <vt:lpstr>OSTALI POMEMBNI ROKOPISI V OBDOBJU PISMENSTVA</vt:lpstr>
      <vt:lpstr>OSTALI POMEMBNI ROKOPISI V OBDOBJU PISMENSTVA</vt:lpstr>
      <vt:lpstr>OSTALI POMEMBNI ROKOPISI V OBDOBJU PISMENSTVA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PISMENSTVO in BRIŽINSKI SPOMENIKI</dc:title>
  <dc:creator>Uporabnik</dc:creator>
  <cp:lastModifiedBy>Uporabnik</cp:lastModifiedBy>
  <cp:revision>12</cp:revision>
  <dcterms:created xsi:type="dcterms:W3CDTF">2022-10-16T21:57:17Z</dcterms:created>
  <dcterms:modified xsi:type="dcterms:W3CDTF">2022-10-20T07:42:58Z</dcterms:modified>
</cp:coreProperties>
</file>