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88" r:id="rId18"/>
    <p:sldId id="274" r:id="rId19"/>
    <p:sldId id="275" r:id="rId20"/>
    <p:sldId id="289" r:id="rId21"/>
    <p:sldId id="281" r:id="rId22"/>
    <p:sldId id="282" r:id="rId23"/>
    <p:sldId id="283" r:id="rId24"/>
    <p:sldId id="284" r:id="rId25"/>
    <p:sldId id="285" r:id="rId26"/>
    <p:sldId id="286" r:id="rId27"/>
    <p:sldId id="287" r:id="rId28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7473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75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navpičnega besedila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04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5127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144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9396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7" name="Označba mest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8" name="Označba mest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Označba mest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781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1631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3" name="Označba mest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Označba mest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569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1648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slik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značba mest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149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GB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GB"/>
          </a:p>
        </p:txBody>
      </p:sp>
      <p:sp>
        <p:nvSpPr>
          <p:cNvPr id="4" name="Označba mesta datum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44DED-F3C1-4890-B663-1BBF55E362C5}" type="datetimeFigureOut">
              <a:rPr lang="en-GB" smtClean="0"/>
              <a:t>28/03/2022</a:t>
            </a:fld>
            <a:endParaRPr lang="en-GB"/>
          </a:p>
        </p:txBody>
      </p:sp>
      <p:sp>
        <p:nvSpPr>
          <p:cNvPr id="5" name="Označba mesta no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Označba mest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6D599-25C1-4309-8FBB-738EB588400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2535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altLang="sl-SI" sz="3200" dirty="0">
                <a:latin typeface="Garamond" panose="02020404030301010803" pitchFamily="18" charset="0"/>
              </a:rPr>
              <a:t>Didaktika matematike 1 – </a:t>
            </a:r>
            <a:br>
              <a:rPr lang="sl-SI" altLang="sl-SI" sz="3200" dirty="0">
                <a:latin typeface="Garamond" panose="02020404030301010803" pitchFamily="18" charset="0"/>
              </a:rPr>
            </a:br>
            <a:r>
              <a:rPr lang="sl-SI" altLang="sl-SI" sz="3200" dirty="0">
                <a:latin typeface="Garamond" panose="02020404030301010803" pitchFamily="18" charset="0"/>
              </a:rPr>
              <a:t>2. strokovno-didaktična obravnava matematičnih pojmov po vsebinskih sklopih: </a:t>
            </a:r>
            <a:r>
              <a:rPr lang="sl-SI" altLang="sl-SI" sz="3200" b="1" dirty="0" smtClean="0">
                <a:latin typeface="Garamond" panose="02020404030301010803" pitchFamily="18" charset="0"/>
              </a:rPr>
              <a:t>razvoj pojmov v geometriji</a:t>
            </a:r>
            <a:r>
              <a:rPr lang="sl-SI" altLang="sl-SI" sz="3200" dirty="0" smtClean="0">
                <a:latin typeface="Garamond" panose="02020404030301010803" pitchFamily="18" charset="0"/>
              </a:rPr>
              <a:t> </a:t>
            </a:r>
            <a:r>
              <a:rPr lang="sl-SI" altLang="sl-SI" sz="3200" dirty="0" smtClean="0">
                <a:latin typeface="Garamond" panose="02020404030301010803" pitchFamily="18" charset="0"/>
              </a:rPr>
              <a:t>(izročki za predavanja pri predmetu didaktika matematike, 2. l., RP)</a:t>
            </a:r>
            <a:endParaRPr lang="en-GB" sz="3200" dirty="0">
              <a:latin typeface="Garamond" panose="02020404030301010803" pitchFamily="18" charset="0"/>
            </a:endParaRP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altLang="sl-SI" dirty="0" smtClean="0"/>
          </a:p>
          <a:p>
            <a:endParaRPr lang="sl-SI" altLang="sl-SI" dirty="0"/>
          </a:p>
          <a:p>
            <a:r>
              <a:rPr lang="sl-SI" altLang="sl-SI" dirty="0" smtClean="0"/>
              <a:t>Prof. dr. Tatjana Hodnik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96327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3600" dirty="0">
                <a:latin typeface="Garamond" panose="02020404030301010803" pitchFamily="18" charset="0"/>
              </a:rPr>
              <a:t>1. stopnja: vizualna stopnja</a:t>
            </a:r>
          </a:p>
        </p:txBody>
      </p:sp>
      <p:sp>
        <p:nvSpPr>
          <p:cNvPr id="2253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Predmet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razmišljanja so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oblike.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Oblikovanje skupin na podlagi videza (“ te sem dala skupaj, ker so si podobni.”)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Rezultat razmišljanja: skupine oblik, ki so si podobne.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Način pridobivanja spoznanj: rokovanje z različnimi modeli </a:t>
            </a:r>
            <a:r>
              <a:rPr lang="sl-SI" altLang="sl-SI" dirty="0" err="1" smtClean="0">
                <a:latin typeface="Garamond" panose="02020404030301010803" pitchFamily="18" charset="0"/>
              </a:rPr>
              <a:t>geo</a:t>
            </a:r>
            <a:r>
              <a:rPr lang="sl-SI" altLang="sl-SI" dirty="0" smtClean="0">
                <a:latin typeface="Garamond" panose="02020404030301010803" pitchFamily="18" charset="0"/>
              </a:rPr>
              <a:t>. </a:t>
            </a:r>
            <a:r>
              <a:rPr lang="sl-SI" altLang="sl-SI" dirty="0">
                <a:latin typeface="Garamond" panose="02020404030301010803" pitchFamily="18" charset="0"/>
              </a:rPr>
              <a:t>l</a:t>
            </a:r>
            <a:r>
              <a:rPr lang="sl-SI" altLang="sl-SI" dirty="0" smtClean="0">
                <a:latin typeface="Garamond" panose="02020404030301010803" pitchFamily="18" charset="0"/>
              </a:rPr>
              <a:t>ikov in teles, razvrščanje, oblikovanje različnih figur iz geom. likov in teles, opisovanje, ki ne vključuje še matematične terminologije…</a:t>
            </a:r>
          </a:p>
        </p:txBody>
      </p:sp>
      <p:sp>
        <p:nvSpPr>
          <p:cNvPr id="29700" name="Ograda noge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9701" name="Ograda številke diapozitiva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326D74F-939A-4F3D-AA56-052EB962C35C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10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406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3600" dirty="0">
                <a:latin typeface="Garamond" panose="02020404030301010803" pitchFamily="18" charset="0"/>
              </a:rPr>
              <a:t>2. stopnja: opisna stopnja</a:t>
            </a:r>
          </a:p>
        </p:txBody>
      </p:sp>
      <p:sp>
        <p:nvSpPr>
          <p:cNvPr id="26629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Predmet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razmišljanja so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skupine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oblik.</a:t>
            </a:r>
            <a:endParaRPr lang="sl-SI" altLang="sl-SI" dirty="0" smtClean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Otrok/učenec prepozna in zna določiti oblike glede na njihove lastnosti (“Kvadrat je lik s 4 enako dolgimi stranicami”).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Rezultat razmišljanja:  lastnosti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oblik.</a:t>
            </a:r>
            <a:endParaRPr lang="sl-SI" altLang="sl-SI" dirty="0" smtClean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Način pridobivanja spoznanj: enako kot pri 1. </a:t>
            </a:r>
            <a:r>
              <a:rPr lang="sl-SI" altLang="sl-SI" dirty="0" smtClean="0">
                <a:latin typeface="Garamond" panose="02020404030301010803" pitchFamily="18" charset="0"/>
              </a:rPr>
              <a:t>stopnji, le da je na tej stopnji pomembno vključiti matematični jezik, opise </a:t>
            </a:r>
            <a:r>
              <a:rPr lang="sl-SI" altLang="sl-SI" dirty="0" smtClean="0">
                <a:latin typeface="Garamond" panose="02020404030301010803" pitchFamily="18" charset="0"/>
              </a:rPr>
              <a:t>geometrijskih objektov</a:t>
            </a:r>
            <a:r>
              <a:rPr lang="sl-SI" altLang="sl-SI" dirty="0" smtClean="0">
                <a:latin typeface="Garamond" panose="02020404030301010803" pitchFamily="18" charset="0"/>
              </a:rPr>
              <a:t>…</a:t>
            </a:r>
          </a:p>
        </p:txBody>
      </p:sp>
      <p:sp>
        <p:nvSpPr>
          <p:cNvPr id="30724" name="Ograda noge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0725" name="Ograda številke diapozitiva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64CDAEF9-431C-4BF3-A79D-E36A0BB57FC1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11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39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slov 3"/>
          <p:cNvSpPr>
            <a:spLocks noGrp="1"/>
          </p:cNvSpPr>
          <p:nvPr>
            <p:ph type="title"/>
          </p:nvPr>
        </p:nvSpPr>
        <p:spPr>
          <a:xfrm>
            <a:off x="2154238" y="365126"/>
            <a:ext cx="7886700" cy="1325563"/>
          </a:xfrm>
        </p:spPr>
        <p:txBody>
          <a:bodyPr/>
          <a:lstStyle/>
          <a:p>
            <a:pPr eaLnBrk="1" hangingPunct="1"/>
            <a:r>
              <a:rPr lang="sl-SI" altLang="sl-SI" sz="3600" dirty="0">
                <a:latin typeface="Garamond" panose="02020404030301010803" pitchFamily="18" charset="0"/>
              </a:rPr>
              <a:t>Primerjava</a:t>
            </a:r>
          </a:p>
        </p:txBody>
      </p:sp>
      <p:sp>
        <p:nvSpPr>
          <p:cNvPr id="31747" name="Ograda besedila 4"/>
          <p:cNvSpPr>
            <a:spLocks noGrp="1"/>
          </p:cNvSpPr>
          <p:nvPr>
            <p:ph type="body" idx="1"/>
          </p:nvPr>
        </p:nvSpPr>
        <p:spPr>
          <a:xfrm>
            <a:off x="2154239" y="1681163"/>
            <a:ext cx="3868737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Vizualna stopnja</a:t>
            </a:r>
          </a:p>
        </p:txBody>
      </p:sp>
      <p:sp>
        <p:nvSpPr>
          <p:cNvPr id="31748" name="Ograda vsebine 5"/>
          <p:cNvSpPr>
            <a:spLocks noGrp="1"/>
          </p:cNvSpPr>
          <p:nvPr>
            <p:ph sz="half" idx="2"/>
          </p:nvPr>
        </p:nvSpPr>
        <p:spPr>
          <a:xfrm>
            <a:off x="1897063" y="2505076"/>
            <a:ext cx="4114800" cy="2549525"/>
          </a:xfrm>
        </p:spPr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Lega in velikost sta pomembni </a:t>
            </a:r>
          </a:p>
        </p:txBody>
      </p:sp>
      <p:sp>
        <p:nvSpPr>
          <p:cNvPr id="31749" name="Ograda besedila 6"/>
          <p:cNvSpPr>
            <a:spLocks noGrp="1"/>
          </p:cNvSpPr>
          <p:nvPr>
            <p:ph type="body" sz="quarter" idx="3"/>
          </p:nvPr>
        </p:nvSpPr>
        <p:spPr>
          <a:xfrm>
            <a:off x="6153150" y="1681163"/>
            <a:ext cx="3887788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Opisna stopnja</a:t>
            </a:r>
          </a:p>
        </p:txBody>
      </p:sp>
      <p:sp>
        <p:nvSpPr>
          <p:cNvPr id="31750" name="Ograda vsebine 7"/>
          <p:cNvSpPr>
            <a:spLocks noGrp="1"/>
          </p:cNvSpPr>
          <p:nvPr>
            <p:ph sz="quarter" idx="4"/>
          </p:nvPr>
        </p:nvSpPr>
        <p:spPr>
          <a:xfrm>
            <a:off x="6145213" y="2473325"/>
            <a:ext cx="4043362" cy="2693988"/>
          </a:xfrm>
        </p:spPr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Lega in velikost nista pomembni.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Zmožnost posplošitve na vse oblike z določeno skupno lastnostjo. </a:t>
            </a:r>
          </a:p>
        </p:txBody>
      </p:sp>
      <p:sp>
        <p:nvSpPr>
          <p:cNvPr id="31751" name="Ograda noge 9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1752" name="Ograda številke diapozitiva 12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3AADAA0-AB47-4037-97B2-E709075938F5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12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9" name="Pravokotnik 8"/>
          <p:cNvSpPr/>
          <p:nvPr/>
        </p:nvSpPr>
        <p:spPr>
          <a:xfrm>
            <a:off x="2376489" y="3551239"/>
            <a:ext cx="649287" cy="649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1" name="Pravokotnik 10"/>
          <p:cNvSpPr/>
          <p:nvPr/>
        </p:nvSpPr>
        <p:spPr>
          <a:xfrm rot="8204128">
            <a:off x="3825875" y="3522664"/>
            <a:ext cx="649288" cy="6492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31755" name="Ograda vsebine 5"/>
          <p:cNvSpPr txBox="1">
            <a:spLocks/>
          </p:cNvSpPr>
          <p:nvPr/>
        </p:nvSpPr>
        <p:spPr bwMode="auto">
          <a:xfrm>
            <a:off x="1992314" y="4292600"/>
            <a:ext cx="7343775" cy="175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endParaRPr lang="sl-SI" altLang="sl-SI" sz="2400" dirty="0">
              <a:latin typeface="Perpetua" panose="02020502060401020303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  <a:buFontTx/>
              <a:buNone/>
            </a:pPr>
            <a:r>
              <a:rPr lang="sl-SI" altLang="sl-SI" sz="2400" dirty="0"/>
              <a:t>Ugotovitev: lastnosti, ki so bile na prejšnji stopnji bistvene, na naslednji niso več.</a:t>
            </a:r>
          </a:p>
        </p:txBody>
      </p:sp>
    </p:spTree>
    <p:extLst>
      <p:ext uri="{BB962C8B-B14F-4D97-AF65-F5344CB8AC3E}">
        <p14:creationId xmlns:p14="http://schemas.microsoft.com/office/powerpoint/2010/main" val="1696826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sl-SI" dirty="0" smtClean="0"/>
              <a:t/>
            </a:r>
            <a:br>
              <a:rPr lang="sl-SI" dirty="0" smtClean="0"/>
            </a:br>
            <a:r>
              <a:rPr lang="sl-SI" dirty="0">
                <a:latin typeface="Garamond" panose="02020404030301010803" pitchFamily="18" charset="0"/>
              </a:rPr>
              <a:t>3. stopnja: abstraktno relacijska stopnja</a:t>
            </a:r>
            <a:r>
              <a:rPr lang="sl-SI" dirty="0" smtClean="0">
                <a:latin typeface="Garamond" panose="02020404030301010803" pitchFamily="18" charset="0"/>
              </a:rPr>
              <a:t/>
            </a:r>
            <a:br>
              <a:rPr lang="sl-SI" dirty="0" smtClean="0">
                <a:latin typeface="Garamond" panose="02020404030301010803" pitchFamily="18" charset="0"/>
              </a:rPr>
            </a:br>
            <a:r>
              <a:rPr lang="sl-SI" dirty="0" smtClean="0">
                <a:latin typeface="Garamond" panose="02020404030301010803" pitchFamily="18" charset="0"/>
              </a:rPr>
              <a:t/>
            </a:r>
            <a:br>
              <a:rPr lang="sl-SI" dirty="0" smtClean="0">
                <a:latin typeface="Garamond" panose="02020404030301010803" pitchFamily="18" charset="0"/>
              </a:rPr>
            </a:b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29701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Predmet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razmišljanja so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lastnosti oblik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Učenec je zmožen razmišljati o lastnostih oblik tudi v odsotnosti le-te. Zaznajo odnose med različnimi oblikami.</a:t>
            </a: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Rezultat razmišljanja: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odnosi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med lastnostmi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oblik.</a:t>
            </a:r>
            <a:endParaRPr lang="sl-SI" altLang="sl-SI" dirty="0" smtClean="0">
              <a:solidFill>
                <a:srgbClr val="FF0000"/>
              </a:solidFill>
              <a:latin typeface="Garamond" panose="02020404030301010803" pitchFamily="18" charset="0"/>
            </a:endParaRP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Način  pridobivanja spoznanj: logično sklepanje na osnovi opisov oz. na osnovi opisov vpeljevanje hierarhije med pojmi.</a:t>
            </a:r>
          </a:p>
        </p:txBody>
      </p:sp>
      <p:sp>
        <p:nvSpPr>
          <p:cNvPr id="32772" name="Ograda noge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2773" name="Ograda številke diapozitiva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F08E4639-3B47-4E64-8A0F-8BEC85D3CE1A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13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846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Naslov 3"/>
          <p:cNvSpPr>
            <a:spLocks noGrp="1"/>
          </p:cNvSpPr>
          <p:nvPr>
            <p:ph type="title"/>
          </p:nvPr>
        </p:nvSpPr>
        <p:spPr>
          <a:xfrm>
            <a:off x="2154238" y="365126"/>
            <a:ext cx="7886700" cy="1325563"/>
          </a:xfrm>
        </p:spPr>
        <p:txBody>
          <a:bodyPr/>
          <a:lstStyle/>
          <a:p>
            <a:pPr eaLnBrk="1" hangingPunct="1"/>
            <a:r>
              <a:rPr lang="sl-SI" altLang="sl-SI" sz="2800" dirty="0">
                <a:latin typeface="Garamond" panose="02020404030301010803" pitchFamily="18" charset="0"/>
              </a:rPr>
              <a:t>Primerjava</a:t>
            </a:r>
          </a:p>
        </p:txBody>
      </p:sp>
      <p:sp>
        <p:nvSpPr>
          <p:cNvPr id="33795" name="Ograda besedila 4"/>
          <p:cNvSpPr>
            <a:spLocks noGrp="1"/>
          </p:cNvSpPr>
          <p:nvPr>
            <p:ph type="body" idx="1"/>
          </p:nvPr>
        </p:nvSpPr>
        <p:spPr>
          <a:xfrm>
            <a:off x="2154239" y="1681163"/>
            <a:ext cx="3868737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Opisna  stopnja</a:t>
            </a:r>
          </a:p>
        </p:txBody>
      </p:sp>
      <p:sp>
        <p:nvSpPr>
          <p:cNvPr id="33796" name="Ograda vsebine 5"/>
          <p:cNvSpPr>
            <a:spLocks noGrp="1"/>
          </p:cNvSpPr>
          <p:nvPr>
            <p:ph sz="half" idx="2"/>
          </p:nvPr>
        </p:nvSpPr>
        <p:spPr>
          <a:xfrm>
            <a:off x="2154239" y="2505075"/>
            <a:ext cx="3868737" cy="3684588"/>
          </a:xfrm>
        </p:spPr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Otrok/učenec zna našteti vse lastnosti kvadrata in pravokotnika, vendar ne zazna odnosa med tema dvema skupinama likov</a:t>
            </a:r>
          </a:p>
        </p:txBody>
      </p:sp>
      <p:sp>
        <p:nvSpPr>
          <p:cNvPr id="33797" name="Ograda besedila 6"/>
          <p:cNvSpPr>
            <a:spLocks noGrp="1"/>
          </p:cNvSpPr>
          <p:nvPr>
            <p:ph type="body" sz="quarter" idx="3"/>
          </p:nvPr>
        </p:nvSpPr>
        <p:spPr>
          <a:xfrm>
            <a:off x="6096000" y="401638"/>
            <a:ext cx="3887788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Abstraktno relacijska stopnja</a:t>
            </a:r>
          </a:p>
        </p:txBody>
      </p:sp>
      <p:sp>
        <p:nvSpPr>
          <p:cNvPr id="8" name="Ograda vsebine 7"/>
          <p:cNvSpPr>
            <a:spLocks noGrp="1"/>
          </p:cNvSpPr>
          <p:nvPr>
            <p:ph sz="quarter" idx="4"/>
          </p:nvPr>
        </p:nvSpPr>
        <p:spPr>
          <a:xfrm>
            <a:off x="6153150" y="2505075"/>
            <a:ext cx="3887788" cy="3684588"/>
          </a:xfrm>
        </p:spPr>
        <p:txBody>
          <a:bodyPr rtlCol="0">
            <a:normAutofit fontScale="77500" lnSpcReduction="20000"/>
          </a:bodyPr>
          <a:lstStyle/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/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sl-SI" sz="2400" dirty="0">
                <a:latin typeface="Garamond" panose="02020404030301010803" pitchFamily="18" charset="0"/>
              </a:rPr>
              <a:t>Če ‚postavimo‘ kvadrat k opisu pravokotnika, je mogoče ugotoviti, da izpolnjuje vse pogoje, obratno pa ne drži. Zato rečemo, da kvadrat  spada med pravokotnike.</a:t>
            </a:r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/>
          </a:p>
        </p:txBody>
      </p:sp>
      <p:sp>
        <p:nvSpPr>
          <p:cNvPr id="33799" name="Ograda noge 8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3800" name="Ograda številke diapozitiva 10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A85A141E-611D-4B8F-A2A7-1A3943FDE24C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14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3066503"/>
              </p:ext>
            </p:extLst>
          </p:nvPr>
        </p:nvGraphicFramePr>
        <p:xfrm>
          <a:off x="6096000" y="1392238"/>
          <a:ext cx="4032250" cy="34862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6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1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8730"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pravokotnik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kvadrat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8730"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Ima 4 stranice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Ima 4 stranice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333"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Paroma vzporedne</a:t>
                      </a:r>
                      <a:r>
                        <a:rPr lang="sl-SI" sz="1800" baseline="0" dirty="0" smtClean="0">
                          <a:latin typeface="Garamond" panose="02020404030301010803" pitchFamily="18" charset="0"/>
                        </a:rPr>
                        <a:t> stranice in enako dolge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Paroma vzporedne</a:t>
                      </a:r>
                      <a:r>
                        <a:rPr lang="sl-SI" sz="1800" baseline="0" dirty="0" smtClean="0">
                          <a:latin typeface="Garamond" panose="02020404030301010803" pitchFamily="18" charset="0"/>
                        </a:rPr>
                        <a:t> stranice in enako dolge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333">
                <a:tc>
                  <a:txBody>
                    <a:bodyPr/>
                    <a:lstStyle/>
                    <a:p>
                      <a:r>
                        <a:rPr lang="sl-SI" sz="1800" dirty="0" err="1" smtClean="0">
                          <a:latin typeface="Garamond" panose="02020404030301010803" pitchFamily="18" charset="0"/>
                        </a:rPr>
                        <a:t>Sos</a:t>
                      </a:r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. stranici sta pravokotni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800" dirty="0" err="1" smtClean="0">
                          <a:latin typeface="Garamond" panose="02020404030301010803" pitchFamily="18" charset="0"/>
                        </a:rPr>
                        <a:t>Sos</a:t>
                      </a:r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. stranici sta pravokotni</a:t>
                      </a:r>
                    </a:p>
                    <a:p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extLst>
                  <a:ext uri="{0D108BD9-81ED-4DB2-BD59-A6C34878D82A}">
                    <a16:rowId xmlns:a16="http://schemas.microsoft.com/office/drawing/2014/main" val="763629824"/>
                  </a:ext>
                </a:extLst>
              </a:tr>
              <a:tr h="640024">
                <a:tc>
                  <a:txBody>
                    <a:bodyPr/>
                    <a:lstStyle/>
                    <a:p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tc>
                  <a:txBody>
                    <a:bodyPr/>
                    <a:lstStyle/>
                    <a:p>
                      <a:r>
                        <a:rPr lang="sl-SI" sz="1800" dirty="0" smtClean="0">
                          <a:latin typeface="Garamond" panose="02020404030301010803" pitchFamily="18" charset="0"/>
                        </a:rPr>
                        <a:t>Vse stranice so enako dolge</a:t>
                      </a:r>
                      <a:endParaRPr lang="sl-SI" sz="1800" dirty="0">
                        <a:latin typeface="Garamond" panose="02020404030301010803" pitchFamily="18" charset="0"/>
                      </a:endParaRPr>
                    </a:p>
                  </a:txBody>
                  <a:tcPr marL="91436" marR="91436" marT="45702" marB="45702"/>
                </a:tc>
                <a:extLst>
                  <a:ext uri="{0D108BD9-81ED-4DB2-BD59-A6C34878D82A}">
                    <a16:rowId xmlns:a16="http://schemas.microsoft.com/office/drawing/2014/main" val="14387250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98335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>
                <a:latin typeface="Garamond" panose="02020404030301010803" pitchFamily="18" charset="0"/>
              </a:rPr>
              <a:t>4. stopnja: formalno deduktivna stopnja </a:t>
            </a:r>
          </a:p>
        </p:txBody>
      </p:sp>
      <p:sp>
        <p:nvSpPr>
          <p:cNvPr id="3481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Predmet razmišljanja: </a:t>
            </a:r>
            <a:r>
              <a:rPr lang="sl-SI" altLang="sl-SI" dirty="0" smtClean="0">
                <a:latin typeface="Garamond" panose="02020404030301010803" pitchFamily="18" charset="0"/>
              </a:rPr>
              <a:t>odnosi </a:t>
            </a:r>
            <a:r>
              <a:rPr lang="sl-SI" altLang="sl-SI" dirty="0" smtClean="0">
                <a:latin typeface="Garamond" panose="02020404030301010803" pitchFamily="18" charset="0"/>
              </a:rPr>
              <a:t>med lastnostmi oblik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Znajo razviti dokaz na osnovi aksiomov in definicij. Znajo dokazati, da opisa: “Štirikotniki, pri katerih so vse stranice enako dolge in koti enako veliki,” ter “Štirikotniki, pri katerih so koti pravokotni in sosednji stranici enako dolgi,” definirata isti lik: kvadrat.</a:t>
            </a:r>
          </a:p>
          <a:p>
            <a:pPr eaLnBrk="1" hangingPunct="1"/>
            <a:endParaRPr lang="sl-SI" altLang="sl-SI" dirty="0" smtClean="0"/>
          </a:p>
        </p:txBody>
      </p:sp>
      <p:sp>
        <p:nvSpPr>
          <p:cNvPr id="34820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4821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C03E85FC-EA80-49B9-800E-3C25FC52FDFF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15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26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>
                <a:latin typeface="Garamond" panose="02020404030301010803" pitchFamily="18" charset="0"/>
              </a:rPr>
              <a:t>5. stopnja: strogo matematična stopnja</a:t>
            </a:r>
          </a:p>
        </p:txBody>
      </p:sp>
      <p:sp>
        <p:nvSpPr>
          <p:cNvPr id="3584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Predmet </a:t>
            </a:r>
            <a:r>
              <a:rPr lang="sl-SI" altLang="sl-SI" dirty="0" smtClean="0">
                <a:latin typeface="Garamond" panose="02020404030301010803" pitchFamily="18" charset="0"/>
              </a:rPr>
              <a:t>razmišljanja so aksiomski </a:t>
            </a:r>
            <a:r>
              <a:rPr lang="sl-SI" altLang="sl-SI" dirty="0" smtClean="0">
                <a:latin typeface="Garamond" panose="02020404030301010803" pitchFamily="18" charset="0"/>
              </a:rPr>
              <a:t>sistemi </a:t>
            </a:r>
            <a:r>
              <a:rPr lang="sl-SI" altLang="sl-SI" dirty="0">
                <a:latin typeface="Garamond" panose="02020404030301010803" pitchFamily="18" charset="0"/>
              </a:rPr>
              <a:t>v</a:t>
            </a:r>
            <a:r>
              <a:rPr lang="sl-SI" altLang="sl-SI" dirty="0" smtClean="0">
                <a:latin typeface="Garamond" panose="02020404030301010803" pitchFamily="18" charset="0"/>
              </a:rPr>
              <a:t> geometriji.</a:t>
            </a:r>
            <a:endParaRPr lang="sl-SI" altLang="sl-SI" dirty="0" smtClean="0">
              <a:latin typeface="Garamond" panose="02020404030301010803" pitchFamily="18" charset="0"/>
            </a:endParaRP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Značilna za visokošolski študij matematike. Razumejo tudi neevklidske sisteme. 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Rezultat razmišljanja: primerjava med različnimi aksiomskimi sistemi geometrije</a:t>
            </a:r>
          </a:p>
        </p:txBody>
      </p:sp>
      <p:sp>
        <p:nvSpPr>
          <p:cNvPr id="35844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5845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D4A78615-8DC7-4327-AFD2-543E0154A181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16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62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Naslov 1"/>
          <p:cNvSpPr>
            <a:spLocks noGrp="1"/>
          </p:cNvSpPr>
          <p:nvPr>
            <p:ph type="title"/>
          </p:nvPr>
        </p:nvSpPr>
        <p:spPr>
          <a:xfrm>
            <a:off x="2154238" y="365126"/>
            <a:ext cx="7886700" cy="1325563"/>
          </a:xfrm>
        </p:spPr>
        <p:txBody>
          <a:bodyPr/>
          <a:lstStyle/>
          <a:p>
            <a:pPr eaLnBrk="1" hangingPunct="1"/>
            <a:r>
              <a:rPr lang="sl-SI" altLang="sl-SI" sz="2800" dirty="0" smtClean="0">
                <a:latin typeface="Garamond" panose="02020404030301010803" pitchFamily="18" charset="0"/>
              </a:rPr>
              <a:t>Poenostavljena </a:t>
            </a:r>
            <a:r>
              <a:rPr lang="sl-SI" altLang="sl-SI" sz="2800" dirty="0">
                <a:latin typeface="Garamond" panose="02020404030301010803" pitchFamily="18" charset="0"/>
              </a:rPr>
              <a:t>primerjava obeh teorij</a:t>
            </a:r>
          </a:p>
        </p:txBody>
      </p:sp>
      <p:sp>
        <p:nvSpPr>
          <p:cNvPr id="36867" name="Ograda besedila 2"/>
          <p:cNvSpPr>
            <a:spLocks noGrp="1"/>
          </p:cNvSpPr>
          <p:nvPr>
            <p:ph type="body" idx="1"/>
          </p:nvPr>
        </p:nvSpPr>
        <p:spPr>
          <a:xfrm>
            <a:off x="2154239" y="1681163"/>
            <a:ext cx="3868737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Piaget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2154239" y="2505075"/>
            <a:ext cx="3868737" cy="3684588"/>
          </a:xfrm>
        </p:spPr>
        <p:txBody>
          <a:bodyPr rtlCol="0">
            <a:normAutofit fontScale="92500" lnSpcReduction="20000"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Stopnje so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časovno opredeljene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Prehod med stopnjami je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naraven</a:t>
            </a:r>
            <a:r>
              <a:rPr lang="sl-SI" dirty="0" smtClean="0">
                <a:latin typeface="Garamond" panose="02020404030301010803" pitchFamily="18" charset="0"/>
              </a:rPr>
              <a:t> proces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Prehod med stopnjami je posledica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otrokove aktivnosti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Namen teorije: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opisovanje</a:t>
            </a:r>
            <a:r>
              <a:rPr lang="sl-SI" dirty="0" smtClean="0">
                <a:latin typeface="Garamond" panose="02020404030301010803" pitchFamily="18" charset="0"/>
              </a:rPr>
              <a:t> napredka otrokovega razmišljanja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Teorija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razvoja</a:t>
            </a:r>
            <a:endParaRPr lang="sl-SI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6869" name="Ograda besedila 4"/>
          <p:cNvSpPr>
            <a:spLocks noGrp="1"/>
          </p:cNvSpPr>
          <p:nvPr>
            <p:ph type="body" sz="quarter" idx="3"/>
          </p:nvPr>
        </p:nvSpPr>
        <p:spPr>
          <a:xfrm>
            <a:off x="6153150" y="1681163"/>
            <a:ext cx="3887788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Van </a:t>
            </a:r>
            <a:r>
              <a:rPr lang="sl-SI" altLang="sl-SI" dirty="0" err="1" smtClean="0">
                <a:latin typeface="Garamond" panose="02020404030301010803" pitchFamily="18" charset="0"/>
              </a:rPr>
              <a:t>Hiele</a:t>
            </a:r>
            <a:endParaRPr lang="sl-SI" altLang="sl-SI" dirty="0" smtClean="0">
              <a:latin typeface="Garamond" panose="02020404030301010803" pitchFamily="18" charset="0"/>
            </a:endParaRP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6153150" y="2505075"/>
            <a:ext cx="3887788" cy="3684588"/>
          </a:xfrm>
        </p:spPr>
        <p:txBody>
          <a:bodyPr rtlCol="0">
            <a:normAutofit fontScale="77500" lnSpcReduction="20000"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Posamezna stopnja opredeljena z načinom razmišljanja in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ni vezana na starost</a:t>
            </a:r>
            <a:r>
              <a:rPr lang="sl-SI" dirty="0" smtClean="0">
                <a:latin typeface="Garamond" panose="02020404030301010803" pitchFamily="18" charset="0"/>
              </a:rPr>
              <a:t> otrok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Prehod med stopnjami pod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vplivom učenja in poučevanja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Na prehod med stopnjami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vpliva jezik </a:t>
            </a:r>
            <a:r>
              <a:rPr lang="sl-SI" dirty="0" smtClean="0">
                <a:latin typeface="Garamond" panose="02020404030301010803" pitchFamily="18" charset="0"/>
              </a:rPr>
              <a:t>sporazumevanja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Namen teorije: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pomoč učiteljem</a:t>
            </a:r>
            <a:r>
              <a:rPr lang="sl-SI" dirty="0" smtClean="0">
                <a:latin typeface="Garamond" panose="02020404030301010803" pitchFamily="18" charset="0"/>
              </a:rPr>
              <a:t> pri izboljšanju kvalitete poučevanja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Teorija z implikacijami na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poučevanje</a:t>
            </a:r>
            <a:endParaRPr lang="sl-SI" dirty="0">
              <a:solidFill>
                <a:srgbClr val="FF0000"/>
              </a:solidFill>
              <a:latin typeface="Garamond" panose="02020404030301010803" pitchFamily="18" charset="0"/>
            </a:endParaRPr>
          </a:p>
        </p:txBody>
      </p:sp>
      <p:sp>
        <p:nvSpPr>
          <p:cNvPr id="36871" name="Ograda noge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6872" name="Ograda številke diapozitiva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CA58159E-EAFB-47D0-BC1E-E0B89491CAE0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17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47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Naslov 1"/>
          <p:cNvSpPr>
            <a:spLocks noGrp="1"/>
          </p:cNvSpPr>
          <p:nvPr>
            <p:ph type="title"/>
          </p:nvPr>
        </p:nvSpPr>
        <p:spPr>
          <a:xfrm>
            <a:off x="2162175" y="287338"/>
            <a:ext cx="7886700" cy="1325562"/>
          </a:xfrm>
        </p:spPr>
        <p:txBody>
          <a:bodyPr/>
          <a:lstStyle/>
          <a:p>
            <a:pPr eaLnBrk="1" hangingPunct="1"/>
            <a:r>
              <a:rPr lang="sl-SI" altLang="sl-SI" sz="2800" dirty="0" smtClean="0">
                <a:latin typeface="Garamond" panose="02020404030301010803" pitchFamily="18" charset="0"/>
              </a:rPr>
              <a:t>Poučevanje </a:t>
            </a:r>
            <a:r>
              <a:rPr lang="sl-SI" altLang="sl-SI" sz="2800" dirty="0">
                <a:latin typeface="Garamond" panose="02020404030301010803" pitchFamily="18" charset="0"/>
              </a:rPr>
              <a:t>geometrijskih pojmov</a:t>
            </a:r>
            <a:br>
              <a:rPr lang="sl-SI" altLang="sl-SI" sz="2800" dirty="0">
                <a:latin typeface="Garamond" panose="02020404030301010803" pitchFamily="18" charset="0"/>
              </a:rPr>
            </a:br>
            <a:endParaRPr lang="sl-SI" altLang="sl-SI" sz="2800" dirty="0">
              <a:latin typeface="Garamond" panose="02020404030301010803" pitchFamily="18" charset="0"/>
            </a:endParaRPr>
          </a:p>
        </p:txBody>
      </p:sp>
      <p:sp>
        <p:nvSpPr>
          <p:cNvPr id="27651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Faze</a:t>
            </a:r>
            <a:r>
              <a:rPr lang="sl-SI" altLang="sl-SI" dirty="0" smtClean="0">
                <a:latin typeface="Garamond" panose="02020404030301010803" pitchFamily="18" charset="0"/>
              </a:rPr>
              <a:t> </a:t>
            </a:r>
            <a:r>
              <a:rPr lang="sl-SI" altLang="sl-SI" dirty="0">
                <a:latin typeface="Garamond" panose="02020404030301010803" pitchFamily="18" charset="0"/>
              </a:rPr>
              <a:t>poučevanja po Van </a:t>
            </a:r>
            <a:r>
              <a:rPr lang="sl-SI" altLang="sl-SI" dirty="0" err="1">
                <a:latin typeface="Garamond" panose="02020404030301010803" pitchFamily="18" charset="0"/>
              </a:rPr>
              <a:t>Hielu</a:t>
            </a:r>
            <a:endParaRPr lang="sl-SI" altLang="sl-SI" dirty="0" smtClean="0">
              <a:latin typeface="Garamond" panose="02020404030301010803" pitchFamily="18" charset="0"/>
            </a:endParaRPr>
          </a:p>
          <a:p>
            <a:pPr eaLnBrk="1" hangingPunct="1"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Informacija</a:t>
            </a:r>
          </a:p>
          <a:p>
            <a:pPr eaLnBrk="1" hangingPunct="1"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Vodeno odkrivanje</a:t>
            </a:r>
          </a:p>
          <a:p>
            <a:pPr eaLnBrk="1" hangingPunct="1"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Razlaga/pogovor</a:t>
            </a:r>
          </a:p>
          <a:p>
            <a:pPr eaLnBrk="1" hangingPunct="1"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Prosto odkrivanje</a:t>
            </a:r>
          </a:p>
          <a:p>
            <a:pPr eaLnBrk="1" hangingPunct="1"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Integracija/uporaba znanja v novi situaciji</a:t>
            </a:r>
          </a:p>
          <a:p>
            <a:pPr eaLnBrk="1" hangingPunct="1">
              <a:buFont typeface="Wingdings 2" panose="05020102010507070707" pitchFamily="18" charset="2"/>
              <a:buNone/>
              <a:defRPr/>
            </a:pPr>
            <a:endParaRPr lang="sl-SI" altLang="sl-SI" dirty="0" smtClean="0"/>
          </a:p>
        </p:txBody>
      </p:sp>
      <p:sp>
        <p:nvSpPr>
          <p:cNvPr id="37892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7893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3E5BF236-7353-48F0-A81B-7408A8C58D5C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18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90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altLang="sl-SI" smtClean="0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hr-HR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69C918-D206-465B-AF19-7E0888C86CAB}" type="slidenum">
              <a:rPr lang="hr-HR" altLang="sl-SI" smtClean="0"/>
              <a:pPr>
                <a:defRPr/>
              </a:pPr>
              <a:t>19</a:t>
            </a:fld>
            <a:endParaRPr lang="hr-HR" altLang="sl-SI"/>
          </a:p>
        </p:txBody>
      </p:sp>
      <p:pic>
        <p:nvPicPr>
          <p:cNvPr id="38917" name="Slika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168" t="34300" r="57082" b="38400"/>
          <a:stretch>
            <a:fillRect/>
          </a:stretch>
        </p:blipFill>
        <p:spPr bwMode="auto">
          <a:xfrm>
            <a:off x="4224339" y="2276475"/>
            <a:ext cx="2879725" cy="2808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45159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slov 1"/>
          <p:cNvSpPr>
            <a:spLocks noGrp="1"/>
          </p:cNvSpPr>
          <p:nvPr>
            <p:ph type="title"/>
          </p:nvPr>
        </p:nvSpPr>
        <p:spPr>
          <a:xfrm>
            <a:off x="2154238" y="365126"/>
            <a:ext cx="7886700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sl-SI" altLang="sl-SI" sz="3200" dirty="0" smtClean="0">
                <a:latin typeface="Garamond" panose="02020404030301010803" pitchFamily="18" charset="0"/>
              </a:rPr>
              <a:t>Razvoj </a:t>
            </a:r>
            <a:r>
              <a:rPr lang="sl-SI" altLang="sl-SI" sz="3200" dirty="0">
                <a:latin typeface="Garamond" panose="02020404030301010803" pitchFamily="18" charset="0"/>
              </a:rPr>
              <a:t>geometrijskih pojmov</a:t>
            </a:r>
            <a:br>
              <a:rPr lang="sl-SI" altLang="sl-SI" sz="3200" dirty="0">
                <a:latin typeface="Garamond" panose="02020404030301010803" pitchFamily="18" charset="0"/>
              </a:rPr>
            </a:br>
            <a:r>
              <a:rPr lang="sl-SI" altLang="sl-SI" sz="2800" dirty="0" smtClean="0">
                <a:latin typeface="Garamond" panose="02020404030301010803" pitchFamily="18" charset="0"/>
              </a:rPr>
              <a:t>Primerjava </a:t>
            </a:r>
            <a:r>
              <a:rPr lang="sl-SI" altLang="sl-SI" sz="2800" dirty="0">
                <a:latin typeface="Garamond" panose="02020404030301010803" pitchFamily="18" charset="0"/>
              </a:rPr>
              <a:t>učenja in poučevanja aritmetike in geometrije</a:t>
            </a:r>
          </a:p>
        </p:txBody>
      </p:sp>
      <p:sp>
        <p:nvSpPr>
          <p:cNvPr id="21507" name="Ograda besedila 2"/>
          <p:cNvSpPr>
            <a:spLocks noGrp="1"/>
          </p:cNvSpPr>
          <p:nvPr>
            <p:ph type="body" idx="1"/>
          </p:nvPr>
        </p:nvSpPr>
        <p:spPr>
          <a:xfrm>
            <a:off x="2154239" y="1681163"/>
            <a:ext cx="3868737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aritmetika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half" idx="2"/>
          </p:nvPr>
        </p:nvSpPr>
        <p:spPr>
          <a:xfrm>
            <a:off x="2154239" y="2505075"/>
            <a:ext cx="3868737" cy="3684588"/>
          </a:xfrm>
        </p:spPr>
        <p:txBody>
          <a:bodyPr rtlCol="0">
            <a:normAutofit fontScale="92500" lnSpcReduction="10000"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osredno</a:t>
            </a:r>
            <a:r>
              <a:rPr lang="sl-SI" dirty="0" smtClean="0">
                <a:latin typeface="Garamond" panose="02020404030301010803" pitchFamily="18" charset="0"/>
              </a:rPr>
              <a:t> povezana s fizičnim svetom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>
                <a:latin typeface="Garamond" panose="02020404030301010803" pitchFamily="18" charset="0"/>
              </a:rPr>
              <a:t>p</a:t>
            </a:r>
            <a:r>
              <a:rPr lang="sl-SI" dirty="0" smtClean="0">
                <a:latin typeface="Garamond" panose="02020404030301010803" pitchFamily="18" charset="0"/>
              </a:rPr>
              <a:t>omembni so 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postopki z objekti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>
                <a:latin typeface="Garamond" panose="02020404030301010803" pitchFamily="18" charset="0"/>
              </a:rPr>
              <a:t>o</a:t>
            </a:r>
            <a:r>
              <a:rPr lang="sl-SI" dirty="0" smtClean="0">
                <a:latin typeface="Garamond" panose="02020404030301010803" pitchFamily="18" charset="0"/>
              </a:rPr>
              <a:t>blikovanje </a:t>
            </a:r>
            <a:r>
              <a:rPr lang="sl-SI" dirty="0" err="1" smtClean="0">
                <a:latin typeface="Garamond" panose="02020404030301010803" pitchFamily="18" charset="0"/>
              </a:rPr>
              <a:t>aritmet</a:t>
            </a:r>
            <a:r>
              <a:rPr lang="sl-SI" dirty="0" smtClean="0">
                <a:latin typeface="Garamond" panose="02020404030301010803" pitchFamily="18" charset="0"/>
              </a:rPr>
              <a:t>. pojma - abstrakcija, ki se nanaša na postopke z objekti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err="1">
                <a:solidFill>
                  <a:srgbClr val="FF0000"/>
                </a:solidFill>
                <a:latin typeface="Garamond" panose="02020404030301010803" pitchFamily="18" charset="0"/>
              </a:rPr>
              <a:t>p</a:t>
            </a:r>
            <a:r>
              <a:rPr lang="sl-SI" dirty="0" err="1" smtClean="0">
                <a:solidFill>
                  <a:srgbClr val="FF0000"/>
                </a:solidFill>
                <a:latin typeface="Garamond" panose="02020404030301010803" pitchFamily="18" charset="0"/>
              </a:rPr>
              <a:t>sevdoempirično</a:t>
            </a:r>
            <a:r>
              <a:rPr 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 </a:t>
            </a:r>
            <a:r>
              <a:rPr lang="sl-SI" dirty="0" smtClean="0">
                <a:latin typeface="Garamond" panose="02020404030301010803" pitchFamily="18" charset="0"/>
              </a:rPr>
              <a:t>abstrahiranje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21509" name="Ograda besedila 3"/>
          <p:cNvSpPr>
            <a:spLocks noGrp="1"/>
          </p:cNvSpPr>
          <p:nvPr>
            <p:ph type="body" sz="quarter" idx="3"/>
          </p:nvPr>
        </p:nvSpPr>
        <p:spPr>
          <a:xfrm>
            <a:off x="6153150" y="1681163"/>
            <a:ext cx="3887788" cy="823912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dirty="0" smtClean="0">
                <a:latin typeface="Garamond" panose="02020404030301010803" pitchFamily="18" charset="0"/>
              </a:rPr>
              <a:t>geometrija</a:t>
            </a:r>
          </a:p>
        </p:txBody>
      </p:sp>
      <p:sp>
        <p:nvSpPr>
          <p:cNvPr id="21510" name="Ograda vsebine 5"/>
          <p:cNvSpPr>
            <a:spLocks noGrp="1"/>
          </p:cNvSpPr>
          <p:nvPr>
            <p:ph sz="quarter" idx="4"/>
          </p:nvPr>
        </p:nvSpPr>
        <p:spPr>
          <a:xfrm>
            <a:off x="6153150" y="2505075"/>
            <a:ext cx="3887788" cy="3684588"/>
          </a:xfrm>
        </p:spPr>
        <p:txBody>
          <a:bodyPr>
            <a:normAutofit/>
          </a:bodyPr>
          <a:lstStyle/>
          <a:p>
            <a:pPr eaLnBrk="1" hangingPunct="1"/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neposredno</a:t>
            </a:r>
            <a:r>
              <a:rPr lang="sl-SI" altLang="sl-SI" dirty="0" smtClean="0">
                <a:latin typeface="Garamond" panose="02020404030301010803" pitchFamily="18" charset="0"/>
              </a:rPr>
              <a:t> povezana s fizičnim svetom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pomembne so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lastnosti objektov</a:t>
            </a:r>
            <a:r>
              <a:rPr lang="sl-SI" altLang="sl-SI" dirty="0" smtClean="0">
                <a:latin typeface="Garamond" panose="02020404030301010803" pitchFamily="18" charset="0"/>
              </a:rPr>
              <a:t> 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oblikovanje </a:t>
            </a:r>
            <a:r>
              <a:rPr lang="sl-SI" altLang="sl-SI" dirty="0" err="1" smtClean="0">
                <a:latin typeface="Garamond" panose="02020404030301010803" pitchFamily="18" charset="0"/>
              </a:rPr>
              <a:t>geom.pojma</a:t>
            </a:r>
            <a:r>
              <a:rPr lang="sl-SI" altLang="sl-SI" dirty="0" smtClean="0">
                <a:latin typeface="Garamond" panose="02020404030301010803" pitchFamily="18" charset="0"/>
              </a:rPr>
              <a:t> - abstrakcija, ki se nanaša na objekte</a:t>
            </a:r>
          </a:p>
          <a:p>
            <a:pPr eaLnBrk="1" hangingPunct="1"/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empirično</a:t>
            </a:r>
            <a:r>
              <a:rPr lang="sl-SI" altLang="sl-SI" dirty="0" smtClean="0">
                <a:latin typeface="Garamond" panose="02020404030301010803" pitchFamily="18" charset="0"/>
              </a:rPr>
              <a:t> abstrahiranje</a:t>
            </a:r>
          </a:p>
        </p:txBody>
      </p:sp>
      <p:sp>
        <p:nvSpPr>
          <p:cNvPr id="21511" name="Ograda noge 6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1512" name="Ograda številke diapozitiva 7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D1B1A4A-3022-4431-ADC7-B34CC84B187F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992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838200" y="1089891"/>
            <a:ext cx="10515600" cy="5430981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  <a:defRPr/>
            </a:pPr>
            <a:r>
              <a:rPr lang="sl-SI" altLang="sl-SI" sz="4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Informacija: </a:t>
            </a:r>
            <a:r>
              <a:rPr lang="sl-SI" altLang="sl-SI" sz="4000" dirty="0" smtClean="0">
                <a:latin typeface="Garamond" panose="02020404030301010803" pitchFamily="18" charset="0"/>
              </a:rPr>
              <a:t>Spoznavanje </a:t>
            </a:r>
            <a:r>
              <a:rPr lang="sl-SI" altLang="sl-SI" sz="4000" dirty="0">
                <a:latin typeface="Garamond" panose="02020404030301010803" pitchFamily="18" charset="0"/>
              </a:rPr>
              <a:t>likov, odkrivanje njegovih lastnosti, podobnosti, razlik, velikostnih odnosov med </a:t>
            </a:r>
            <a:r>
              <a:rPr lang="sl-SI" altLang="sl-SI" sz="4000" dirty="0" smtClean="0">
                <a:latin typeface="Garamond" panose="02020404030301010803" pitchFamily="18" charset="0"/>
              </a:rPr>
              <a:t>liki. Učitelj </a:t>
            </a:r>
            <a:r>
              <a:rPr lang="sl-SI" altLang="sl-SI" sz="4000" dirty="0">
                <a:latin typeface="Garamond" panose="02020404030301010803" pitchFamily="18" charset="0"/>
              </a:rPr>
              <a:t>pridobi informacijo o učenčevem predznanju</a:t>
            </a:r>
            <a:r>
              <a:rPr lang="sl-SI" altLang="sl-SI" sz="4000" dirty="0" smtClean="0">
                <a:latin typeface="Garamond" panose="02020404030301010803" pitchFamily="18" charset="0"/>
              </a:rPr>
              <a:t>.</a:t>
            </a:r>
          </a:p>
          <a:p>
            <a:pPr marL="0" indent="0">
              <a:buNone/>
              <a:defRPr/>
            </a:pPr>
            <a:r>
              <a:rPr lang="sl-SI" altLang="sl-SI" sz="4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Vodeno odkrivanje:</a:t>
            </a:r>
            <a:r>
              <a:rPr lang="sl-SI" altLang="sl-SI" sz="4000" dirty="0" smtClean="0">
                <a:latin typeface="Garamond" panose="02020404030301010803" pitchFamily="18" charset="0"/>
              </a:rPr>
              <a:t> </a:t>
            </a:r>
            <a:r>
              <a:rPr lang="sl-SI" altLang="sl-SI" sz="4000" dirty="0">
                <a:latin typeface="Garamond" panose="02020404030301010803" pitchFamily="18" charset="0"/>
              </a:rPr>
              <a:t>Učitelj učence usmerja, da ugotovijo velikostne odnose med posameznimi liki</a:t>
            </a:r>
            <a:r>
              <a:rPr lang="sl-SI" altLang="sl-SI" sz="4000" dirty="0" smtClean="0">
                <a:latin typeface="Garamond" panose="02020404030301010803" pitchFamily="18" charset="0"/>
              </a:rPr>
              <a:t>.</a:t>
            </a:r>
          </a:p>
          <a:p>
            <a:pPr marL="0" indent="0">
              <a:buNone/>
              <a:defRPr/>
            </a:pPr>
            <a:r>
              <a:rPr lang="sl-SI" altLang="sl-SI" sz="4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Razlaga in razgovor: </a:t>
            </a:r>
            <a:r>
              <a:rPr lang="sl-SI" altLang="sl-SI" sz="4000" dirty="0">
                <a:latin typeface="Garamond" panose="02020404030301010803" pitchFamily="18" charset="0"/>
              </a:rPr>
              <a:t>Učitelj z metodo razlage in razgovora obravnava ploščinsko enakost likov. Vpelje ustrezno matematično terminologijo</a:t>
            </a:r>
            <a:r>
              <a:rPr lang="sl-SI" altLang="sl-SI" sz="4000" dirty="0" smtClean="0">
                <a:latin typeface="Garamond" panose="02020404030301010803" pitchFamily="18" charset="0"/>
              </a:rPr>
              <a:t>.</a:t>
            </a:r>
          </a:p>
          <a:p>
            <a:pPr marL="0" indent="0">
              <a:buNone/>
              <a:defRPr/>
            </a:pPr>
            <a:r>
              <a:rPr lang="sl-SI" altLang="sl-SI" sz="4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Prosto odkrivanje: </a:t>
            </a:r>
            <a:r>
              <a:rPr lang="sl-SI" altLang="sl-SI" sz="4000" dirty="0">
                <a:latin typeface="Garamond" panose="02020404030301010803" pitchFamily="18" charset="0"/>
              </a:rPr>
              <a:t>Učenci iz likov </a:t>
            </a:r>
            <a:r>
              <a:rPr lang="sl-SI" altLang="sl-SI" sz="4000" dirty="0" err="1">
                <a:latin typeface="Garamond" panose="02020404030301010803" pitchFamily="18" charset="0"/>
              </a:rPr>
              <a:t>tangrama</a:t>
            </a:r>
            <a:r>
              <a:rPr lang="sl-SI" altLang="sl-SI" sz="4000" dirty="0">
                <a:latin typeface="Garamond" panose="02020404030301010803" pitchFamily="18" charset="0"/>
              </a:rPr>
              <a:t> oblikujejo kvadrat in ga preoblikujejo v ploščinsko enak trikotnik, </a:t>
            </a:r>
            <a:r>
              <a:rPr lang="sl-SI" altLang="sl-SI" sz="4000" dirty="0" smtClean="0">
                <a:latin typeface="Garamond" panose="02020404030301010803" pitchFamily="18" charset="0"/>
              </a:rPr>
              <a:t>pravokotnik…</a:t>
            </a:r>
          </a:p>
          <a:p>
            <a:pPr marL="0" indent="0">
              <a:buNone/>
              <a:defRPr/>
            </a:pPr>
            <a:r>
              <a:rPr lang="sl-SI" altLang="sl-SI" sz="4000" dirty="0" smtClean="0">
                <a:solidFill>
                  <a:srgbClr val="FF0000"/>
                </a:solidFill>
                <a:latin typeface="Garamond" panose="02020404030301010803" pitchFamily="18" charset="0"/>
              </a:rPr>
              <a:t>Integracija/uporaba znanja v novi situaciji: </a:t>
            </a:r>
            <a:r>
              <a:rPr lang="sl-SI" altLang="sl-SI" sz="4000" dirty="0" smtClean="0">
                <a:latin typeface="Garamond" panose="02020404030301010803" pitchFamily="18" charset="0"/>
              </a:rPr>
              <a:t>Učenci </a:t>
            </a:r>
            <a:r>
              <a:rPr lang="sl-SI" altLang="sl-SI" sz="4000" dirty="0">
                <a:latin typeface="Garamond" panose="02020404030301010803" pitchFamily="18" charset="0"/>
              </a:rPr>
              <a:t>izdelajo svoj </a:t>
            </a:r>
            <a:r>
              <a:rPr lang="sl-SI" altLang="sl-SI" sz="4000" dirty="0" err="1">
                <a:latin typeface="Garamond" panose="02020404030301010803" pitchFamily="18" charset="0"/>
              </a:rPr>
              <a:t>tangram</a:t>
            </a:r>
            <a:r>
              <a:rPr lang="sl-SI" altLang="sl-SI" sz="4000" dirty="0">
                <a:latin typeface="Garamond" panose="02020404030301010803" pitchFamily="18" charset="0"/>
              </a:rPr>
              <a:t>, ki bo omogočal ugotavljanje ploščinske enakosti likov</a:t>
            </a:r>
          </a:p>
          <a:p>
            <a:pPr marL="0" indent="0">
              <a:buNone/>
              <a:defRPr/>
            </a:pPr>
            <a:endParaRPr lang="sl-SI" altLang="sl-SI" sz="4000" dirty="0">
              <a:latin typeface="Garamond" panose="02020404030301010803" pitchFamily="18" charset="0"/>
            </a:endParaRPr>
          </a:p>
          <a:p>
            <a:pPr marL="0" indent="0"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 </a:t>
            </a:r>
            <a:endParaRPr lang="sl-SI" altLang="sl-SI" dirty="0">
              <a:latin typeface="Garamond" panose="02020404030301010803" pitchFamily="18" charset="0"/>
            </a:endParaRPr>
          </a:p>
          <a:p>
            <a:pPr marL="0" indent="0"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  </a:t>
            </a:r>
            <a:endParaRPr lang="sl-SI" altLang="sl-SI" dirty="0">
              <a:latin typeface="Garamond" panose="02020404030301010803" pitchFamily="18" charset="0"/>
            </a:endParaRPr>
          </a:p>
          <a:p>
            <a:pPr marL="0" indent="0">
              <a:buNone/>
              <a:defRPr/>
            </a:pPr>
            <a:r>
              <a:rPr lang="sl-SI" altLang="sl-SI" dirty="0">
                <a:latin typeface="Garamond" panose="02020404030301010803" pitchFamily="18" charset="0"/>
              </a:rPr>
              <a:t/>
            </a:r>
            <a:br>
              <a:rPr lang="sl-SI" altLang="sl-SI" dirty="0">
                <a:latin typeface="Garamond" panose="02020404030301010803" pitchFamily="18" charset="0"/>
              </a:rPr>
            </a:br>
            <a:endParaRPr lang="sl-SI" altLang="sl-SI" dirty="0">
              <a:latin typeface="Garamond" panose="02020404030301010803" pitchFamily="18" charset="0"/>
            </a:endParaRP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503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 smtClean="0">
                <a:latin typeface="Garamond" panose="02020404030301010803" pitchFamily="18" charset="0"/>
              </a:rPr>
              <a:t>Učenje geometrije pri nas</a:t>
            </a:r>
            <a:endParaRPr lang="sl-SI" altLang="sl-SI" sz="2800" dirty="0">
              <a:latin typeface="Garamond" panose="02020404030301010803" pitchFamily="18" charset="0"/>
            </a:endParaRPr>
          </a:p>
        </p:txBody>
      </p:sp>
      <p:sp>
        <p:nvSpPr>
          <p:cNvPr id="4505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Sledimo Van </a:t>
            </a:r>
            <a:r>
              <a:rPr lang="sl-SI" altLang="sl-SI" dirty="0" err="1" smtClean="0">
                <a:latin typeface="Garamond" panose="02020404030301010803" pitchFamily="18" charset="0"/>
              </a:rPr>
              <a:t>Hielovim</a:t>
            </a:r>
            <a:r>
              <a:rPr lang="sl-SI" altLang="sl-SI" dirty="0" smtClean="0">
                <a:latin typeface="Garamond" panose="02020404030301010803" pitchFamily="18" charset="0"/>
              </a:rPr>
              <a:t> stopnjam pri obravnavi izbranega geometrijskega pojma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Vrstni red obravnave  geometrijskih pojmov: od telesa k točki 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Od intuitivnega </a:t>
            </a:r>
            <a:r>
              <a:rPr lang="sl-SI" altLang="sl-SI" dirty="0" smtClean="0">
                <a:latin typeface="Garamond" panose="02020404030301010803" pitchFamily="18" charset="0"/>
              </a:rPr>
              <a:t>zaznavanja </a:t>
            </a:r>
            <a:r>
              <a:rPr lang="sl-SI" altLang="sl-SI" dirty="0" smtClean="0">
                <a:latin typeface="Garamond" panose="02020404030301010803" pitchFamily="18" charset="0"/>
              </a:rPr>
              <a:t>k </a:t>
            </a:r>
            <a:r>
              <a:rPr lang="sl-SI" altLang="sl-SI" dirty="0" smtClean="0">
                <a:solidFill>
                  <a:srgbClr val="FF0000"/>
                </a:solidFill>
                <a:latin typeface="Garamond" panose="02020404030301010803" pitchFamily="18" charset="0"/>
              </a:rPr>
              <a:t>matematičnim definicijam </a:t>
            </a:r>
            <a:r>
              <a:rPr lang="sl-SI" altLang="sl-SI" dirty="0" smtClean="0">
                <a:latin typeface="Garamond" panose="02020404030301010803" pitchFamily="18" charset="0"/>
              </a:rPr>
              <a:t>(postopno uvajanje mat. terminologije, definicij)</a:t>
            </a:r>
          </a:p>
        </p:txBody>
      </p:sp>
      <p:sp>
        <p:nvSpPr>
          <p:cNvPr id="45060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5061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DBB9C1B-3595-4DDE-9260-3647A1BB30F2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21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4649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Naslov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>
                <a:latin typeface="Garamond" panose="02020404030301010803" pitchFamily="18" charset="0"/>
              </a:rPr>
              <a:t>Zakaj definicije?</a:t>
            </a:r>
          </a:p>
        </p:txBody>
      </p:sp>
      <p:sp>
        <p:nvSpPr>
          <p:cNvPr id="4608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Natančna opredelitev matematičnega pojma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Jasno začrtana meja med primerom in </a:t>
            </a:r>
            <a:r>
              <a:rPr lang="sl-SI" altLang="sl-SI" dirty="0" err="1" smtClean="0">
                <a:latin typeface="Garamond" panose="02020404030301010803" pitchFamily="18" charset="0"/>
              </a:rPr>
              <a:t>protiprimerom</a:t>
            </a:r>
            <a:r>
              <a:rPr lang="sl-SI" altLang="sl-SI" dirty="0" smtClean="0">
                <a:latin typeface="Garamond" panose="02020404030301010803" pitchFamily="18" charset="0"/>
              </a:rPr>
              <a:t> danega matematičnega pojma </a:t>
            </a:r>
          </a:p>
        </p:txBody>
      </p:sp>
      <p:sp>
        <p:nvSpPr>
          <p:cNvPr id="46084" name="Ograda noge 8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6085" name="Ograda številke diapozitiva 9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A868A8D1-43D8-42A2-96B4-17421D481BD2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22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42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Naslov 1"/>
          <p:cNvSpPr>
            <a:spLocks noGrp="1"/>
          </p:cNvSpPr>
          <p:nvPr>
            <p:ph type="title"/>
          </p:nvPr>
        </p:nvSpPr>
        <p:spPr>
          <a:xfrm>
            <a:off x="838200" y="427831"/>
            <a:ext cx="10515600" cy="1325563"/>
          </a:xfrm>
        </p:spPr>
        <p:txBody>
          <a:bodyPr/>
          <a:lstStyle/>
          <a:p>
            <a:pPr eaLnBrk="1" hangingPunct="1"/>
            <a:endParaRPr lang="sl-SI" altLang="sl-SI" sz="36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274320" indent="-274320">
              <a:spcBef>
                <a:spcPts val="580"/>
              </a:spcBef>
              <a:buNone/>
              <a:defRPr/>
            </a:pPr>
            <a:r>
              <a:rPr lang="sl-SI" dirty="0" smtClean="0">
                <a:latin typeface="Garamond" panose="02020404030301010803" pitchFamily="18" charset="0"/>
              </a:rPr>
              <a:t>Ali je to trikotnik?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sl-SI" dirty="0" smtClean="0">
              <a:latin typeface="Garamond" panose="02020404030301010803" pitchFamily="18" charset="0"/>
            </a:endParaRP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sl-SI" dirty="0" smtClean="0">
              <a:latin typeface="Garamond" panose="02020404030301010803" pitchFamily="18" charset="0"/>
            </a:endParaRP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sl-SI" dirty="0" smtClean="0">
              <a:latin typeface="Garamond" panose="02020404030301010803" pitchFamily="18" charset="0"/>
            </a:endParaRP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sl-SI" dirty="0" smtClean="0">
              <a:latin typeface="Garamond" panose="02020404030301010803" pitchFamily="18" charset="0"/>
            </a:endParaRP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sl-SI" dirty="0" smtClean="0">
              <a:latin typeface="Garamond" panose="02020404030301010803" pitchFamily="18" charset="0"/>
            </a:endParaRP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endParaRPr lang="sl-SI" dirty="0" smtClean="0">
              <a:latin typeface="Garamond" panose="02020404030301010803" pitchFamily="18" charset="0"/>
            </a:endParaRPr>
          </a:p>
          <a:p>
            <a:pPr marL="274320" indent="-274320">
              <a:spcBef>
                <a:spcPts val="580"/>
              </a:spcBef>
              <a:buNone/>
              <a:defRPr/>
            </a:pPr>
            <a:endParaRPr lang="sl-SI" dirty="0" smtClean="0">
              <a:latin typeface="Garamond" panose="02020404030301010803" pitchFamily="18" charset="0"/>
            </a:endParaRPr>
          </a:p>
          <a:p>
            <a:pPr marL="274320" indent="-274320">
              <a:spcBef>
                <a:spcPts val="580"/>
              </a:spcBef>
              <a:buNone/>
              <a:defRPr/>
            </a:pPr>
            <a:r>
              <a:rPr lang="sl-SI" dirty="0" smtClean="0">
                <a:latin typeface="Garamond" panose="02020404030301010803" pitchFamily="18" charset="0"/>
              </a:rPr>
              <a:t>Razhajanje med intuitivnim dojemanjem mat. pojmov in matematičnimi definicijami pojmov (ohlapno/površinsko razumevanje mat. pojmov).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47108" name="Ograda noge 10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7109" name="Ograda številke diapozitiva 11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BF964CA6-043A-4C42-9AB7-507744E06751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23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" name="Pravokotni trikotnik 3"/>
          <p:cNvSpPr/>
          <p:nvPr/>
        </p:nvSpPr>
        <p:spPr>
          <a:xfrm>
            <a:off x="3719513" y="2276476"/>
            <a:ext cx="3600450" cy="576263"/>
          </a:xfrm>
          <a:prstGeom prst="rt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47111" name="PoljeZBesedilom 4"/>
          <p:cNvSpPr txBox="1">
            <a:spLocks noChangeArrowheads="1"/>
          </p:cNvSpPr>
          <p:nvPr/>
        </p:nvSpPr>
        <p:spPr bwMode="auto">
          <a:xfrm>
            <a:off x="2279651" y="3644900"/>
            <a:ext cx="2879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sl-SI" altLang="sl-SI" sz="1800">
              <a:latin typeface="Perpetua" panose="02020502060401020303" pitchFamily="18" charset="0"/>
            </a:endParaRPr>
          </a:p>
        </p:txBody>
      </p:sp>
      <p:sp>
        <p:nvSpPr>
          <p:cNvPr id="8" name="Oblak 7"/>
          <p:cNvSpPr/>
          <p:nvPr/>
        </p:nvSpPr>
        <p:spPr>
          <a:xfrm>
            <a:off x="2135188" y="3500438"/>
            <a:ext cx="2952750" cy="1223962"/>
          </a:xfrm>
          <a:prstGeom prst="cloud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sl-SI" dirty="0"/>
              <a:t>Ne, ker  je preveč ozek.</a:t>
            </a:r>
          </a:p>
        </p:txBody>
      </p:sp>
      <p:sp>
        <p:nvSpPr>
          <p:cNvPr id="10" name="Oblak 9"/>
          <p:cNvSpPr/>
          <p:nvPr/>
        </p:nvSpPr>
        <p:spPr>
          <a:xfrm>
            <a:off x="6816726" y="3500438"/>
            <a:ext cx="2951163" cy="1223962"/>
          </a:xfrm>
          <a:prstGeom prst="cloud">
            <a:avLst/>
          </a:prstGeom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sl-SI" dirty="0"/>
              <a:t>Da, ker  je omejen s tremi stranicami.</a:t>
            </a:r>
          </a:p>
          <a:p>
            <a:pPr>
              <a:defRPr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23635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>
                <a:latin typeface="Garamond" panose="02020404030301010803" pitchFamily="18" charset="0"/>
              </a:rPr>
              <a:t>Primer: pojem trikotnika</a:t>
            </a:r>
          </a:p>
        </p:txBody>
      </p:sp>
      <p:sp>
        <p:nvSpPr>
          <p:cNvPr id="48133" name="Ograda vsebine 3"/>
          <p:cNvSpPr>
            <a:spLocks noGrp="1"/>
          </p:cNvSpPr>
          <p:nvPr>
            <p:ph sz="half" idx="1"/>
          </p:nvPr>
        </p:nvSpPr>
        <p:spPr>
          <a:xfrm>
            <a:off x="1981200" y="2997201"/>
            <a:ext cx="3898900" cy="3128963"/>
          </a:xfrm>
        </p:spPr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Matematični vidik problema: temelji na matematičnih </a:t>
            </a:r>
            <a:r>
              <a:rPr lang="sl-SI" altLang="sl-SI" dirty="0" smtClean="0">
                <a:latin typeface="Garamond" panose="02020404030301010803" pitchFamily="18" charset="0"/>
              </a:rPr>
              <a:t>definicijah</a:t>
            </a: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primeri               </a:t>
            </a:r>
          </a:p>
          <a:p>
            <a:pPr>
              <a:buNone/>
              <a:defRPr/>
            </a:pPr>
            <a:endParaRPr lang="sl-SI" altLang="sl-SI" dirty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err="1" smtClean="0">
                <a:latin typeface="Garamond" panose="02020404030301010803" pitchFamily="18" charset="0"/>
              </a:rPr>
              <a:t>protiprimeri</a:t>
            </a:r>
            <a:endParaRPr lang="sl-SI" altLang="sl-SI" dirty="0" smtClean="0">
              <a:latin typeface="Garamond" panose="02020404030301010803" pitchFamily="18" charset="0"/>
            </a:endParaRPr>
          </a:p>
        </p:txBody>
      </p:sp>
      <p:sp>
        <p:nvSpPr>
          <p:cNvPr id="48134" name="Ograda vsebine 4"/>
          <p:cNvSpPr>
            <a:spLocks noGrp="1"/>
          </p:cNvSpPr>
          <p:nvPr>
            <p:ph sz="half" idx="2"/>
          </p:nvPr>
        </p:nvSpPr>
        <p:spPr>
          <a:xfrm>
            <a:off x="6456364" y="3068639"/>
            <a:ext cx="3754437" cy="3057525"/>
          </a:xfrm>
        </p:spPr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Zaznavni </a:t>
            </a:r>
            <a:r>
              <a:rPr lang="sl-SI" altLang="sl-SI" dirty="0" smtClean="0">
                <a:latin typeface="Garamond" panose="02020404030301010803" pitchFamily="18" charset="0"/>
              </a:rPr>
              <a:t>vidik </a:t>
            </a:r>
            <a:r>
              <a:rPr lang="sl-SI" altLang="sl-SI" dirty="0" smtClean="0">
                <a:latin typeface="Garamond" panose="02020404030301010803" pitchFamily="18" charset="0"/>
              </a:rPr>
              <a:t>problema: temelji na izkušnjah, zaznavanju na podlagi izkušenj</a:t>
            </a:r>
            <a:endParaRPr lang="sl-SI" altLang="sl-SI" dirty="0" smtClean="0">
              <a:latin typeface="Garamond" panose="02020404030301010803" pitchFamily="18" charset="0"/>
            </a:endParaRPr>
          </a:p>
          <a:p>
            <a:pPr>
              <a:buNone/>
              <a:defRPr/>
            </a:pPr>
            <a:endParaRPr lang="sl-SI" altLang="sl-SI" dirty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intuitivno        </a:t>
            </a:r>
          </a:p>
          <a:p>
            <a:pPr>
              <a:buNone/>
              <a:defRPr/>
            </a:pPr>
            <a:endParaRPr lang="sl-SI" altLang="sl-SI" dirty="0">
              <a:latin typeface="Garamond" panose="02020404030301010803" pitchFamily="18" charset="0"/>
            </a:endParaRPr>
          </a:p>
          <a:p>
            <a:pPr>
              <a:buNone/>
              <a:defRPr/>
            </a:pPr>
            <a:r>
              <a:rPr lang="sl-SI" altLang="sl-SI" dirty="0" err="1" smtClean="0">
                <a:latin typeface="Garamond" panose="02020404030301010803" pitchFamily="18" charset="0"/>
              </a:rPr>
              <a:t>neintuitivno</a:t>
            </a:r>
            <a:endParaRPr lang="sl-SI" altLang="sl-SI" dirty="0" smtClean="0">
              <a:latin typeface="Garamond" panose="02020404030301010803" pitchFamily="18" charset="0"/>
            </a:endParaRPr>
          </a:p>
        </p:txBody>
      </p:sp>
      <p:sp>
        <p:nvSpPr>
          <p:cNvPr id="2" name="Ograda noge 8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" name="Ograda številke diapozitiva 9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429A9F4-4DF9-4565-A910-EF454E37FA5D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24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36871" name="Ograda vsebine 4"/>
          <p:cNvSpPr txBox="1">
            <a:spLocks/>
          </p:cNvSpPr>
          <p:nvPr/>
        </p:nvSpPr>
        <p:spPr bwMode="auto">
          <a:xfrm>
            <a:off x="833437" y="1476484"/>
            <a:ext cx="7777163" cy="1223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marL="0" indent="0">
              <a:lnSpc>
                <a:spcPct val="100000"/>
              </a:lnSpc>
              <a:spcBef>
                <a:spcPct val="20000"/>
              </a:spcBef>
              <a:buNone/>
              <a:defRPr/>
            </a:pPr>
            <a:r>
              <a:rPr lang="sl-SI" altLang="sl-SI" dirty="0"/>
              <a:t>Izhodiščni problem: dana je množica likov. Kateri med njimi so trikotniki?</a:t>
            </a:r>
          </a:p>
        </p:txBody>
      </p:sp>
    </p:spTree>
    <p:extLst>
      <p:ext uri="{BB962C8B-B14F-4D97-AF65-F5344CB8AC3E}">
        <p14:creationId xmlns:p14="http://schemas.microsoft.com/office/powerpoint/2010/main" val="219951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Naslov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l-SI" altLang="sl-SI" smtClean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5666321"/>
              </p:ext>
            </p:extLst>
          </p:nvPr>
        </p:nvGraphicFramePr>
        <p:xfrm>
          <a:off x="2495550" y="1557339"/>
          <a:ext cx="7772400" cy="43783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6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1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4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555"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trikotnik</a:t>
                      </a:r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ni </a:t>
                      </a:r>
                      <a:r>
                        <a:rPr lang="sl-SI" sz="1800" dirty="0" smtClean="0"/>
                        <a:t>trikotnik</a:t>
                      </a:r>
                      <a:endParaRPr lang="sl-SI" sz="1800" dirty="0"/>
                    </a:p>
                  </a:txBody>
                  <a:tcPr marL="85829" marR="85829" marT="45712" marB="45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3277"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intuitivno</a:t>
                      </a:r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 marL="85829" marR="85829" marT="45712" marB="4571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0492">
                <a:tc>
                  <a:txBody>
                    <a:bodyPr/>
                    <a:lstStyle/>
                    <a:p>
                      <a:r>
                        <a:rPr lang="sl-SI" sz="1800" dirty="0" err="1" smtClean="0"/>
                        <a:t>neintuitivno</a:t>
                      </a:r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endParaRPr lang="sl-SI" sz="1800" dirty="0" smtClean="0"/>
                    </a:p>
                    <a:p>
                      <a:endParaRPr lang="sl-SI" sz="1800" dirty="0" smtClean="0"/>
                    </a:p>
                    <a:p>
                      <a:endParaRPr lang="sl-SI" sz="1800" dirty="0" smtClean="0"/>
                    </a:p>
                    <a:p>
                      <a:endParaRPr lang="sl-SI" sz="1800" dirty="0" smtClean="0"/>
                    </a:p>
                    <a:p>
                      <a:endParaRPr lang="sl-SI" sz="1800" dirty="0" smtClean="0"/>
                    </a:p>
                    <a:p>
                      <a:endParaRPr lang="sl-SI" sz="1800" dirty="0"/>
                    </a:p>
                  </a:txBody>
                  <a:tcPr marL="85829" marR="85829" marT="45712" marB="4571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9173" name="Ograda noge 1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49174" name="Ograda številke diapozitiva 1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F599A351-09CA-40BF-9096-2FD863997525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25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93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Naslov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sl-SI" altLang="sl-SI" smtClean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</p:nvPr>
        </p:nvGraphicFramePr>
        <p:xfrm>
          <a:off x="2495550" y="1557339"/>
          <a:ext cx="7772400" cy="437832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167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10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45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555"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trikotnik</a:t>
                      </a:r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Ni trikotnik</a:t>
                      </a:r>
                      <a:endParaRPr lang="sl-SI" sz="1800" dirty="0"/>
                    </a:p>
                  </a:txBody>
                  <a:tcPr marL="85829" marR="85829" marT="45712" marB="4571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43277">
                <a:tc>
                  <a:txBody>
                    <a:bodyPr/>
                    <a:lstStyle/>
                    <a:p>
                      <a:r>
                        <a:rPr lang="sl-SI" sz="1800" dirty="0" smtClean="0"/>
                        <a:t>Intuitivno</a:t>
                      </a:r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 marL="85829" marR="85829" marT="45712" marB="4571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30492">
                <a:tc>
                  <a:txBody>
                    <a:bodyPr/>
                    <a:lstStyle/>
                    <a:p>
                      <a:r>
                        <a:rPr lang="sl-SI" sz="1800" dirty="0" err="1" smtClean="0"/>
                        <a:t>neintuitivno</a:t>
                      </a:r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endParaRPr lang="sl-SI" sz="1800" dirty="0"/>
                    </a:p>
                  </a:txBody>
                  <a:tcPr marL="85829" marR="85829" marT="45712" marB="45712"/>
                </a:tc>
                <a:tc>
                  <a:txBody>
                    <a:bodyPr/>
                    <a:lstStyle/>
                    <a:p>
                      <a:endParaRPr lang="sl-SI" sz="1800" dirty="0" smtClean="0"/>
                    </a:p>
                    <a:p>
                      <a:endParaRPr lang="sl-SI" sz="1800" dirty="0" smtClean="0"/>
                    </a:p>
                    <a:p>
                      <a:endParaRPr lang="sl-SI" sz="1800" dirty="0" smtClean="0"/>
                    </a:p>
                    <a:p>
                      <a:endParaRPr lang="sl-SI" sz="1800" dirty="0" smtClean="0"/>
                    </a:p>
                    <a:p>
                      <a:endParaRPr lang="sl-SI" sz="1800" dirty="0" smtClean="0"/>
                    </a:p>
                    <a:p>
                      <a:endParaRPr lang="sl-SI" sz="1800" dirty="0"/>
                    </a:p>
                  </a:txBody>
                  <a:tcPr marL="85829" marR="85829" marT="45712" marB="4571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0197" name="Ograda noge 1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0198" name="Ograda številke diapozitiva 1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4B8DA5DD-152D-4512-BCE1-077C79E3B64D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26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" name="Enakokraki trikotnik 4"/>
          <p:cNvSpPr/>
          <p:nvPr/>
        </p:nvSpPr>
        <p:spPr>
          <a:xfrm>
            <a:off x="4008439" y="2349500"/>
            <a:ext cx="574675" cy="6477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6" name="Enakokraki trikotnik 5"/>
          <p:cNvSpPr/>
          <p:nvPr/>
        </p:nvSpPr>
        <p:spPr>
          <a:xfrm>
            <a:off x="4295776" y="3068638"/>
            <a:ext cx="1008063" cy="792162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7" name="Enakokraki trikotnik 6"/>
          <p:cNvSpPr/>
          <p:nvPr/>
        </p:nvSpPr>
        <p:spPr>
          <a:xfrm>
            <a:off x="5591176" y="2492375"/>
            <a:ext cx="792163" cy="4318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8" name="Pravokotnik 7"/>
          <p:cNvSpPr/>
          <p:nvPr/>
        </p:nvSpPr>
        <p:spPr>
          <a:xfrm>
            <a:off x="7464426" y="2420938"/>
            <a:ext cx="576263" cy="5762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9" name="Pravokotnik 8"/>
          <p:cNvSpPr/>
          <p:nvPr/>
        </p:nvSpPr>
        <p:spPr>
          <a:xfrm>
            <a:off x="8759826" y="2349500"/>
            <a:ext cx="1008063" cy="431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1" name="Elipsa 10"/>
          <p:cNvSpPr/>
          <p:nvPr/>
        </p:nvSpPr>
        <p:spPr>
          <a:xfrm>
            <a:off x="9048750" y="3068639"/>
            <a:ext cx="719138" cy="72072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2" name="Šestkotnik 11"/>
          <p:cNvSpPr/>
          <p:nvPr/>
        </p:nvSpPr>
        <p:spPr>
          <a:xfrm>
            <a:off x="7608889" y="3213100"/>
            <a:ext cx="719137" cy="647700"/>
          </a:xfrm>
          <a:prstGeom prst="hexagon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4" name="Pravokotni trikotnik 13"/>
          <p:cNvSpPr/>
          <p:nvPr/>
        </p:nvSpPr>
        <p:spPr>
          <a:xfrm rot="10594598">
            <a:off x="5483225" y="4329113"/>
            <a:ext cx="865188" cy="8636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5" name="Enakokraki trikotnik 14"/>
          <p:cNvSpPr/>
          <p:nvPr/>
        </p:nvSpPr>
        <p:spPr>
          <a:xfrm rot="10800000">
            <a:off x="4583114" y="4365625"/>
            <a:ext cx="649287" cy="1295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8" name="Pravokotni trikotnik 17"/>
          <p:cNvSpPr/>
          <p:nvPr/>
        </p:nvSpPr>
        <p:spPr>
          <a:xfrm rot="2360428">
            <a:off x="4229101" y="4721226"/>
            <a:ext cx="200025" cy="1223963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9" name="Enakokraki trikotnik 18"/>
          <p:cNvSpPr/>
          <p:nvPr/>
        </p:nvSpPr>
        <p:spPr>
          <a:xfrm rot="13815897">
            <a:off x="4981575" y="5156200"/>
            <a:ext cx="1511300" cy="431800"/>
          </a:xfrm>
          <a:prstGeom prst="triangle">
            <a:avLst>
              <a:gd name="adj" fmla="val 71083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pic>
        <p:nvPicPr>
          <p:cNvPr id="50210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163" y="4221163"/>
            <a:ext cx="1333500" cy="7239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1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5084763"/>
            <a:ext cx="865188" cy="747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1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12125" y="4724400"/>
            <a:ext cx="719138" cy="1106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213" name="Picture 6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289" y="4149726"/>
            <a:ext cx="1196975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1081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mtClean="0"/>
              <a:t>Literatura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smtClean="0">
                <a:latin typeface="Garamond" panose="02020404030301010803" pitchFamily="18" charset="0"/>
              </a:rPr>
              <a:t>Cotič</a:t>
            </a:r>
            <a:r>
              <a:rPr lang="sl-SI" dirty="0" smtClean="0">
                <a:latin typeface="Garamond" panose="02020404030301010803" pitchFamily="18" charset="0"/>
              </a:rPr>
              <a:t>, M., Hodnik Čadež, T. </a:t>
            </a:r>
            <a:r>
              <a:rPr lang="sl-SI" dirty="0" smtClean="0">
                <a:latin typeface="Garamond" panose="02020404030301010803" pitchFamily="18" charset="0"/>
              </a:rPr>
              <a:t>(2002) </a:t>
            </a:r>
            <a:r>
              <a:rPr lang="sl-SI" i="1" dirty="0" smtClean="0">
                <a:latin typeface="Garamond" panose="02020404030301010803" pitchFamily="18" charset="0"/>
              </a:rPr>
              <a:t>Teoretična zasnova modela sprememb začetnega pouka matematike v devetletni osnovni šoli.</a:t>
            </a:r>
            <a:r>
              <a:rPr lang="sl-SI" dirty="0" smtClean="0">
                <a:latin typeface="Garamond" panose="02020404030301010803" pitchFamily="18" charset="0"/>
              </a:rPr>
              <a:t> Sodobna pedagogika, 53 (2), str. 8 – 24.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err="1" smtClean="0">
                <a:latin typeface="Garamond" panose="02020404030301010803" pitchFamily="18" charset="0"/>
              </a:rPr>
              <a:t>Dickson</a:t>
            </a:r>
            <a:r>
              <a:rPr lang="sl-SI" dirty="0" smtClean="0">
                <a:latin typeface="Garamond" panose="02020404030301010803" pitchFamily="18" charset="0"/>
              </a:rPr>
              <a:t>, L., Brown, M. in Gibson, O. (1984). </a:t>
            </a:r>
            <a:r>
              <a:rPr lang="sl-SI" i="1" dirty="0" err="1" smtClean="0">
                <a:latin typeface="Garamond" panose="02020404030301010803" pitchFamily="18" charset="0"/>
              </a:rPr>
              <a:t>Children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learning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mathematics</a:t>
            </a:r>
            <a:r>
              <a:rPr lang="sl-SI" dirty="0" smtClean="0">
                <a:latin typeface="Garamond" panose="02020404030301010803" pitchFamily="18" charset="0"/>
              </a:rPr>
              <a:t>. </a:t>
            </a:r>
            <a:r>
              <a:rPr lang="sl-SI" dirty="0" err="1" smtClean="0">
                <a:latin typeface="Garamond" panose="02020404030301010803" pitchFamily="18" charset="0"/>
              </a:rPr>
              <a:t>Cassell</a:t>
            </a:r>
            <a:r>
              <a:rPr lang="sl-SI" dirty="0" smtClean="0">
                <a:latin typeface="Garamond" panose="02020404030301010803" pitchFamily="18" charset="0"/>
              </a:rPr>
              <a:t>: London. Str. 12 – 51.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err="1" smtClean="0">
                <a:latin typeface="Garamond" panose="02020404030301010803" pitchFamily="18" charset="0"/>
              </a:rPr>
              <a:t>Tsamir</a:t>
            </a:r>
            <a:r>
              <a:rPr lang="sl-SI" dirty="0" smtClean="0">
                <a:latin typeface="Garamond" panose="02020404030301010803" pitchFamily="18" charset="0"/>
              </a:rPr>
              <a:t>, P. in </a:t>
            </a:r>
            <a:r>
              <a:rPr lang="sl-SI" dirty="0" err="1" smtClean="0">
                <a:latin typeface="Garamond" panose="02020404030301010803" pitchFamily="18" charset="0"/>
              </a:rPr>
              <a:t>Tirosh</a:t>
            </a:r>
            <a:r>
              <a:rPr lang="sl-SI" dirty="0" smtClean="0">
                <a:latin typeface="Garamond" panose="02020404030301010803" pitchFamily="18" charset="0"/>
              </a:rPr>
              <a:t>, D. (2010). </a:t>
            </a:r>
            <a:r>
              <a:rPr lang="sl-SI" dirty="0" err="1" smtClean="0">
                <a:latin typeface="Garamond" panose="02020404030301010803" pitchFamily="18" charset="0"/>
              </a:rPr>
              <a:t>Defining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and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proving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with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teachers</a:t>
            </a:r>
            <a:r>
              <a:rPr lang="sl-SI" dirty="0" smtClean="0">
                <a:latin typeface="Garamond" panose="02020404030301010803" pitchFamily="18" charset="0"/>
              </a:rPr>
              <a:t>: </a:t>
            </a:r>
            <a:r>
              <a:rPr lang="sl-SI" dirty="0" err="1" smtClean="0">
                <a:latin typeface="Garamond" panose="02020404030301010803" pitchFamily="18" charset="0"/>
              </a:rPr>
              <a:t>from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preschool</a:t>
            </a:r>
            <a:r>
              <a:rPr lang="sl-SI" dirty="0" smtClean="0">
                <a:latin typeface="Garamond" panose="02020404030301010803" pitchFamily="18" charset="0"/>
              </a:rPr>
              <a:t> to </a:t>
            </a:r>
            <a:r>
              <a:rPr lang="sl-SI" dirty="0" err="1" smtClean="0">
                <a:latin typeface="Garamond" panose="02020404030301010803" pitchFamily="18" charset="0"/>
              </a:rPr>
              <a:t>secondary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school</a:t>
            </a:r>
            <a:r>
              <a:rPr lang="sl-SI" dirty="0" smtClean="0">
                <a:latin typeface="Garamond" panose="02020404030301010803" pitchFamily="18" charset="0"/>
              </a:rPr>
              <a:t>. V: Maj, B. </a:t>
            </a:r>
            <a:r>
              <a:rPr lang="sl-SI" dirty="0" err="1" smtClean="0">
                <a:latin typeface="Garamond" panose="02020404030301010803" pitchFamily="18" charset="0"/>
              </a:rPr>
              <a:t>Swoboda</a:t>
            </a:r>
            <a:r>
              <a:rPr lang="sl-SI" dirty="0" smtClean="0">
                <a:latin typeface="Garamond" panose="02020404030301010803" pitchFamily="18" charset="0"/>
              </a:rPr>
              <a:t>, E. in </a:t>
            </a:r>
            <a:r>
              <a:rPr lang="sl-SI" dirty="0" err="1" smtClean="0">
                <a:latin typeface="Garamond" panose="02020404030301010803" pitchFamily="18" charset="0"/>
              </a:rPr>
              <a:t>Tatsis</a:t>
            </a:r>
            <a:r>
              <a:rPr lang="sl-SI" dirty="0" smtClean="0">
                <a:latin typeface="Garamond" panose="02020404030301010803" pitchFamily="18" charset="0"/>
              </a:rPr>
              <a:t>, K. (ur.). </a:t>
            </a:r>
            <a:r>
              <a:rPr lang="sl-SI" i="1" dirty="0" err="1" smtClean="0">
                <a:latin typeface="Garamond" panose="02020404030301010803" pitchFamily="18" charset="0"/>
              </a:rPr>
              <a:t>Motivation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via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natural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differentiation</a:t>
            </a:r>
            <a:r>
              <a:rPr lang="sl-SI" i="1" dirty="0" smtClean="0">
                <a:latin typeface="Garamond" panose="02020404030301010803" pitchFamily="18" charset="0"/>
              </a:rPr>
              <a:t> in </a:t>
            </a:r>
            <a:r>
              <a:rPr lang="sl-SI" i="1" dirty="0" err="1" smtClean="0">
                <a:latin typeface="Garamond" panose="02020404030301010803" pitchFamily="18" charset="0"/>
              </a:rPr>
              <a:t>mathematics</a:t>
            </a:r>
            <a:r>
              <a:rPr lang="sl-SI" dirty="0" smtClean="0">
                <a:latin typeface="Garamond" panose="02020404030301010803" pitchFamily="18" charset="0"/>
              </a:rPr>
              <a:t>. </a:t>
            </a:r>
            <a:r>
              <a:rPr lang="sl-SI" dirty="0" err="1" smtClean="0">
                <a:latin typeface="Garamond" panose="02020404030301010803" pitchFamily="18" charset="0"/>
              </a:rPr>
              <a:t>University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of</a:t>
            </a:r>
            <a:r>
              <a:rPr lang="sl-SI" dirty="0" smtClean="0">
                <a:latin typeface="Garamond" panose="02020404030301010803" pitchFamily="18" charset="0"/>
              </a:rPr>
              <a:t> Rzeszow: </a:t>
            </a:r>
            <a:r>
              <a:rPr lang="sl-SI" dirty="0" err="1" smtClean="0">
                <a:latin typeface="Garamond" panose="02020404030301010803" pitchFamily="18" charset="0"/>
              </a:rPr>
              <a:t>Rzeszow</a:t>
            </a:r>
            <a:r>
              <a:rPr lang="sl-SI" dirty="0" smtClean="0">
                <a:latin typeface="Garamond" panose="02020404030301010803" pitchFamily="18" charset="0"/>
              </a:rPr>
              <a:t>. Str. 207 – 227</a:t>
            </a:r>
          </a:p>
          <a:p>
            <a:pPr marL="274320" indent="-274320">
              <a:spcBef>
                <a:spcPts val="580"/>
              </a:spcBef>
              <a:buFont typeface="Wingdings 2"/>
              <a:buChar char=""/>
              <a:defRPr/>
            </a:pPr>
            <a:r>
              <a:rPr lang="sl-SI" dirty="0" err="1" smtClean="0">
                <a:latin typeface="Garamond" panose="02020404030301010803" pitchFamily="18" charset="0"/>
              </a:rPr>
              <a:t>Knight</a:t>
            </a:r>
            <a:r>
              <a:rPr lang="sl-SI" dirty="0" smtClean="0">
                <a:latin typeface="Garamond" panose="02020404030301010803" pitchFamily="18" charset="0"/>
              </a:rPr>
              <a:t>, K.CC. (1981). </a:t>
            </a:r>
            <a:r>
              <a:rPr lang="sl-SI" i="1" dirty="0" smtClean="0">
                <a:latin typeface="Garamond" panose="02020404030301010803" pitchFamily="18" charset="0"/>
              </a:rPr>
              <a:t>An </a:t>
            </a:r>
            <a:r>
              <a:rPr lang="sl-SI" i="1" dirty="0" err="1" smtClean="0">
                <a:latin typeface="Garamond" panose="02020404030301010803" pitchFamily="18" charset="0"/>
              </a:rPr>
              <a:t>investigation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into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the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change</a:t>
            </a:r>
            <a:r>
              <a:rPr lang="sl-SI" i="1" dirty="0" smtClean="0">
                <a:latin typeface="Garamond" panose="02020404030301010803" pitchFamily="18" charset="0"/>
              </a:rPr>
              <a:t> in </a:t>
            </a:r>
            <a:r>
              <a:rPr lang="sl-SI" i="1" dirty="0" err="1" smtClean="0">
                <a:latin typeface="Garamond" panose="02020404030301010803" pitchFamily="18" charset="0"/>
              </a:rPr>
              <a:t>the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van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Hiele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levels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of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understanding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geometry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of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pre</a:t>
            </a:r>
            <a:r>
              <a:rPr lang="sl-SI" i="1" dirty="0" smtClean="0">
                <a:latin typeface="Garamond" panose="02020404030301010803" pitchFamily="18" charset="0"/>
              </a:rPr>
              <a:t>-</a:t>
            </a:r>
            <a:r>
              <a:rPr lang="sl-SI" i="1" dirty="0" err="1" smtClean="0">
                <a:latin typeface="Garamond" panose="02020404030301010803" pitchFamily="18" charset="0"/>
              </a:rPr>
              <a:t>service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elementary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and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secondary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mathematics</a:t>
            </a:r>
            <a:r>
              <a:rPr lang="sl-SI" i="1" dirty="0" smtClean="0">
                <a:latin typeface="Garamond" panose="02020404030301010803" pitchFamily="18" charset="0"/>
              </a:rPr>
              <a:t> </a:t>
            </a:r>
            <a:r>
              <a:rPr lang="sl-SI" i="1" dirty="0" err="1" smtClean="0">
                <a:latin typeface="Garamond" panose="02020404030301010803" pitchFamily="18" charset="0"/>
              </a:rPr>
              <a:t>teachers</a:t>
            </a:r>
            <a:r>
              <a:rPr lang="sl-SI" i="1" dirty="0" smtClean="0">
                <a:latin typeface="Garamond" panose="02020404030301010803" pitchFamily="18" charset="0"/>
              </a:rPr>
              <a:t>. </a:t>
            </a:r>
            <a:r>
              <a:rPr lang="sl-SI" dirty="0" smtClean="0">
                <a:latin typeface="Garamond" panose="02020404030301010803" pitchFamily="18" charset="0"/>
              </a:rPr>
              <a:t>B. S. Maine </a:t>
            </a:r>
            <a:r>
              <a:rPr lang="sl-SI" dirty="0" err="1" smtClean="0">
                <a:latin typeface="Garamond" panose="02020404030301010803" pitchFamily="18" charset="0"/>
              </a:rPr>
              <a:t>Maritime</a:t>
            </a:r>
            <a:r>
              <a:rPr lang="sl-SI" dirty="0" smtClean="0">
                <a:latin typeface="Garamond" panose="02020404030301010803" pitchFamily="18" charset="0"/>
              </a:rPr>
              <a:t> </a:t>
            </a:r>
            <a:r>
              <a:rPr lang="sl-SI" dirty="0" err="1" smtClean="0">
                <a:latin typeface="Garamond" panose="02020404030301010803" pitchFamily="18" charset="0"/>
              </a:rPr>
              <a:t>Academy</a:t>
            </a:r>
            <a:r>
              <a:rPr lang="sl-SI" dirty="0" smtClean="0">
                <a:latin typeface="Garamond" panose="02020404030301010803" pitchFamily="18" charset="0"/>
              </a:rPr>
              <a:t>. </a:t>
            </a:r>
            <a:endParaRPr lang="sl-SI" dirty="0">
              <a:latin typeface="Garamond" panose="02020404030301010803" pitchFamily="18" charset="0"/>
            </a:endParaRPr>
          </a:p>
        </p:txBody>
      </p:sp>
      <p:sp>
        <p:nvSpPr>
          <p:cNvPr id="51204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51205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11176811-5F42-49F0-BDAF-C119835F9F73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27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624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 smtClean="0">
                <a:latin typeface="Garamond" panose="02020404030301010803" pitchFamily="18" charset="0"/>
              </a:rPr>
              <a:t>Piaget</a:t>
            </a:r>
            <a:endParaRPr lang="sl-SI" altLang="sl-SI" sz="2800" dirty="0">
              <a:latin typeface="Garamond" panose="02020404030301010803" pitchFamily="18" charset="0"/>
            </a:endParaRPr>
          </a:p>
        </p:txBody>
      </p:sp>
      <p:sp>
        <p:nvSpPr>
          <p:cNvPr id="921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Dve </a:t>
            </a:r>
            <a:r>
              <a:rPr lang="sl-SI" altLang="sl-SI" dirty="0" smtClean="0">
                <a:latin typeface="Garamond" panose="02020404030301010803" pitchFamily="18" charset="0"/>
              </a:rPr>
              <a:t>ključni stopnji pri pridobivanju geometrijskih predstav</a:t>
            </a:r>
          </a:p>
          <a:p>
            <a:pPr eaLnBrk="1" hangingPunct="1">
              <a:defRPr/>
            </a:pPr>
            <a:r>
              <a:rPr lang="sl-SI" altLang="sl-SI" dirty="0">
                <a:latin typeface="Garamond" panose="02020404030301010803" pitchFamily="18" charset="0"/>
              </a:rPr>
              <a:t>1</a:t>
            </a:r>
            <a:r>
              <a:rPr lang="sl-SI" altLang="sl-SI" dirty="0" smtClean="0">
                <a:latin typeface="Garamond" panose="02020404030301010803" pitchFamily="18" charset="0"/>
              </a:rPr>
              <a:t>. </a:t>
            </a:r>
            <a:r>
              <a:rPr lang="sl-SI" altLang="sl-SI" dirty="0" smtClean="0">
                <a:latin typeface="Garamond" panose="02020404030301010803" pitchFamily="18" charset="0"/>
              </a:rPr>
              <a:t>stopnja: zaznavanje : pridobivanje znanja prek aktivne manipulacije s predmeti – do </a:t>
            </a:r>
            <a:r>
              <a:rPr lang="sl-SI" altLang="sl-SI" dirty="0" smtClean="0">
                <a:latin typeface="Garamond" panose="02020404030301010803" pitchFamily="18" charset="0"/>
              </a:rPr>
              <a:t>dveh </a:t>
            </a:r>
            <a:r>
              <a:rPr lang="sl-SI" altLang="sl-SI" dirty="0" smtClean="0">
                <a:latin typeface="Garamond" panose="02020404030301010803" pitchFamily="18" charset="0"/>
              </a:rPr>
              <a:t>let</a:t>
            </a:r>
          </a:p>
          <a:p>
            <a:pPr eaLnBrk="1" hangingPunct="1"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2. </a:t>
            </a:r>
            <a:r>
              <a:rPr lang="sl-SI" altLang="sl-SI" dirty="0" smtClean="0">
                <a:latin typeface="Garamond" panose="02020404030301010803" pitchFamily="18" charset="0"/>
              </a:rPr>
              <a:t>stopnja: reprezentacija: ponotranjenje fizičnih aktivnosti in zmožnost manipuliranja z miselnimi predstavami o objektih  (predstavljanje objektov tudi v njihovi odsotnosti) – okrog </a:t>
            </a:r>
            <a:r>
              <a:rPr lang="sl-SI" altLang="sl-SI" dirty="0" smtClean="0">
                <a:latin typeface="Garamond" panose="02020404030301010803" pitchFamily="18" charset="0"/>
              </a:rPr>
              <a:t>sedmega </a:t>
            </a:r>
            <a:r>
              <a:rPr lang="sl-SI" altLang="sl-SI" dirty="0" smtClean="0">
                <a:latin typeface="Garamond" panose="02020404030301010803" pitchFamily="18" charset="0"/>
              </a:rPr>
              <a:t>leta starosti</a:t>
            </a:r>
          </a:p>
        </p:txBody>
      </p:sp>
      <p:sp>
        <p:nvSpPr>
          <p:cNvPr id="22532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2533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A848B818-B92E-4307-B359-65709C0B52F4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3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630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 smtClean="0">
                <a:latin typeface="Garamond" panose="02020404030301010803" pitchFamily="18" charset="0"/>
              </a:rPr>
              <a:t>Razlikovanje </a:t>
            </a:r>
            <a:r>
              <a:rPr lang="sl-SI" altLang="sl-SI" sz="2800" dirty="0">
                <a:latin typeface="Garamond" panose="02020404030301010803" pitchFamily="18" charset="0"/>
              </a:rPr>
              <a:t>geometrijskih </a:t>
            </a:r>
            <a:r>
              <a:rPr lang="sl-SI" altLang="sl-SI" sz="2800" dirty="0" smtClean="0">
                <a:latin typeface="Garamond" panose="02020404030301010803" pitchFamily="18" charset="0"/>
              </a:rPr>
              <a:t>lastnosti pri otroku (Piaget)</a:t>
            </a:r>
            <a:endParaRPr lang="sl-SI" altLang="sl-SI" sz="2800" dirty="0">
              <a:latin typeface="Garamond" panose="02020404030301010803" pitchFamily="18" charset="0"/>
            </a:endParaRPr>
          </a:p>
        </p:txBody>
      </p:sp>
      <p:sp>
        <p:nvSpPr>
          <p:cNvPr id="23555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Topološke lastnosti 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Projektivne lastnosti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Evklidske lastnosti </a:t>
            </a:r>
          </a:p>
        </p:txBody>
      </p:sp>
      <p:sp>
        <p:nvSpPr>
          <p:cNvPr id="23556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3557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0C21B9EC-20A9-4887-9B65-6F4647857DB2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4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2308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>
                <a:latin typeface="Garamond" panose="02020404030301010803" pitchFamily="18" charset="0"/>
              </a:rPr>
              <a:t>Topološke lastnosti</a:t>
            </a:r>
          </a:p>
        </p:txBody>
      </p:sp>
      <p:sp>
        <p:nvSpPr>
          <p:cNvPr id="2457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Lastnosti objektov, ki so neodvisne od velikosti in oblike, npr.:</a:t>
            </a:r>
          </a:p>
          <a:p>
            <a:pPr lvl="1" eaLnBrk="1" hangingPunct="1"/>
            <a:r>
              <a:rPr lang="sl-SI" altLang="sl-SI" dirty="0" smtClean="0">
                <a:latin typeface="Garamond" panose="02020404030301010803" pitchFamily="18" charset="0"/>
              </a:rPr>
              <a:t>Bližina (otrok ve, da mora narisati oči človeka skupaj)</a:t>
            </a:r>
          </a:p>
          <a:p>
            <a:pPr lvl="1" eaLnBrk="1" hangingPunct="1"/>
            <a:r>
              <a:rPr lang="sl-SI" altLang="sl-SI" dirty="0" smtClean="0">
                <a:latin typeface="Garamond" panose="02020404030301010803" pitchFamily="18" charset="0"/>
              </a:rPr>
              <a:t>Ločevanje (glava in trup človeka se ne prekrivata)</a:t>
            </a:r>
          </a:p>
          <a:p>
            <a:pPr lvl="1" eaLnBrk="1" hangingPunct="1"/>
            <a:r>
              <a:rPr lang="sl-SI" altLang="sl-SI" dirty="0" smtClean="0">
                <a:latin typeface="Garamond" panose="02020404030301010803" pitchFamily="18" charset="0"/>
              </a:rPr>
              <a:t>Urejenost (nos je pod očmi in nad usti)</a:t>
            </a:r>
          </a:p>
          <a:p>
            <a:pPr lvl="1" eaLnBrk="1" hangingPunct="1"/>
            <a:r>
              <a:rPr lang="sl-SI" altLang="sl-SI" dirty="0" smtClean="0">
                <a:latin typeface="Garamond" panose="02020404030301010803" pitchFamily="18" charset="0"/>
              </a:rPr>
              <a:t>Vsebovanost (oči so ‚znotraj‘ glave)</a:t>
            </a:r>
          </a:p>
          <a:p>
            <a:pPr lvl="1" eaLnBrk="1" hangingPunct="1"/>
            <a:r>
              <a:rPr lang="sl-SI" altLang="sl-SI" dirty="0" smtClean="0">
                <a:latin typeface="Garamond" panose="02020404030301010803" pitchFamily="18" charset="0"/>
              </a:rPr>
              <a:t>Zveznost (roke so povezane s trupom)</a:t>
            </a:r>
          </a:p>
          <a:p>
            <a:pPr lvl="1" eaLnBrk="1" hangingPunct="1"/>
            <a:endParaRPr lang="sl-SI" altLang="sl-SI" dirty="0" smtClean="0"/>
          </a:p>
        </p:txBody>
      </p:sp>
      <p:sp>
        <p:nvSpPr>
          <p:cNvPr id="24580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4581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E2ACA043-7135-47A9-9333-481529C28E74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5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423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16200000">
            <a:off x="3783360" y="2069232"/>
            <a:ext cx="3429000" cy="3124200"/>
          </a:xfrm>
          <a:ln>
            <a:solidFill>
              <a:srgbClr val="92D050"/>
            </a:solidFill>
          </a:ln>
        </p:spPr>
      </p:pic>
      <p:sp>
        <p:nvSpPr>
          <p:cNvPr id="25603" name="Ograda besedila 5"/>
          <p:cNvSpPr>
            <a:spLocks noGrp="1"/>
          </p:cNvSpPr>
          <p:nvPr>
            <p:ph sz="half" idx="2"/>
          </p:nvPr>
        </p:nvSpPr>
        <p:spPr>
          <a:xfrm>
            <a:off x="2279651" y="908051"/>
            <a:ext cx="6911975" cy="115252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sl-SI" altLang="sl-SI" dirty="0" smtClean="0">
                <a:latin typeface="Garamond" panose="02020404030301010803" pitchFamily="18" charset="0"/>
              </a:rPr>
              <a:t>Katere lastnosti so/niso bile upoštevane pri risanju?</a:t>
            </a:r>
          </a:p>
          <a:p>
            <a:pPr eaLnBrk="1" hangingPunct="1"/>
            <a:endParaRPr lang="sl-SI" altLang="sl-SI" dirty="0" smtClean="0"/>
          </a:p>
        </p:txBody>
      </p:sp>
      <p:sp>
        <p:nvSpPr>
          <p:cNvPr id="25604" name="Ograda noge 8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5605" name="Ograda številke diapozitiva 9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FACDB110-0485-458A-AF93-61E43903F627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6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0802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grada besedila 5"/>
          <p:cNvSpPr>
            <a:spLocks noGrp="1"/>
          </p:cNvSpPr>
          <p:nvPr>
            <p:ph type="body" idx="1"/>
          </p:nvPr>
        </p:nvSpPr>
        <p:spPr>
          <a:xfrm>
            <a:off x="2063750" y="620714"/>
            <a:ext cx="4248150" cy="784225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sz="2800" b="0" dirty="0">
                <a:latin typeface="Garamond" panose="02020404030301010803" pitchFamily="18" charset="0"/>
              </a:rPr>
              <a:t>Projektivne lastnosti</a:t>
            </a:r>
          </a:p>
        </p:txBody>
      </p:sp>
      <p:sp>
        <p:nvSpPr>
          <p:cNvPr id="26627" name="Ograda vsebine 2"/>
          <p:cNvSpPr>
            <a:spLocks noGrp="1"/>
          </p:cNvSpPr>
          <p:nvPr>
            <p:ph sz="half" idx="2"/>
          </p:nvPr>
        </p:nvSpPr>
        <p:spPr>
          <a:xfrm>
            <a:off x="1981200" y="1484313"/>
            <a:ext cx="4040188" cy="4824412"/>
          </a:xfrm>
        </p:spPr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Otrok zna predvideti, kako bo objekt videti iz različnih perspektiv</a:t>
            </a:r>
          </a:p>
          <a:p>
            <a:pPr eaLnBrk="1" hangingPunct="1"/>
            <a:endParaRPr lang="sl-SI" altLang="sl-SI" dirty="0" smtClean="0">
              <a:latin typeface="Garamond" panose="02020404030301010803" pitchFamily="18" charset="0"/>
            </a:endParaRPr>
          </a:p>
          <a:p>
            <a:pPr eaLnBrk="1" hangingPunct="1"/>
            <a:endParaRPr lang="sl-SI" altLang="sl-SI" dirty="0" smtClean="0">
              <a:latin typeface="Garamond" panose="02020404030301010803" pitchFamily="18" charset="0"/>
            </a:endParaRPr>
          </a:p>
          <a:p>
            <a:pPr eaLnBrk="1" hangingPunct="1"/>
            <a:endParaRPr lang="sl-SI" altLang="sl-SI" dirty="0" smtClean="0">
              <a:latin typeface="Garamond" panose="02020404030301010803" pitchFamily="18" charset="0"/>
            </a:endParaRP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Iz vidika projektivne geometrije gre za ekvivalentni obliki.</a:t>
            </a:r>
          </a:p>
          <a:p>
            <a:pPr eaLnBrk="1" hangingPunct="1"/>
            <a:endParaRPr lang="sl-SI" altLang="sl-SI" dirty="0" smtClean="0"/>
          </a:p>
          <a:p>
            <a:pPr eaLnBrk="1" hangingPunct="1"/>
            <a:endParaRPr lang="sl-SI" altLang="sl-SI" dirty="0" smtClean="0"/>
          </a:p>
        </p:txBody>
      </p:sp>
      <p:sp>
        <p:nvSpPr>
          <p:cNvPr id="26628" name="Ograda besedila 6"/>
          <p:cNvSpPr>
            <a:spLocks noGrp="1"/>
          </p:cNvSpPr>
          <p:nvPr>
            <p:ph type="body" sz="quarter" idx="3"/>
          </p:nvPr>
        </p:nvSpPr>
        <p:spPr>
          <a:xfrm>
            <a:off x="6456364" y="549276"/>
            <a:ext cx="3825875" cy="855663"/>
          </a:xfrm>
        </p:spPr>
        <p:txBody>
          <a:bodyPr/>
          <a:lstStyle/>
          <a:p>
            <a:pPr>
              <a:spcBef>
                <a:spcPts val="575"/>
              </a:spcBef>
            </a:pPr>
            <a:r>
              <a:rPr lang="sl-SI" altLang="sl-SI" sz="2800" b="0" dirty="0">
                <a:latin typeface="Garamond" panose="02020404030301010803" pitchFamily="18" charset="0"/>
              </a:rPr>
              <a:t>Evklidske lastnosti</a:t>
            </a:r>
          </a:p>
        </p:txBody>
      </p:sp>
      <p:sp>
        <p:nvSpPr>
          <p:cNvPr id="26629" name="Ograda vsebine 7"/>
          <p:cNvSpPr>
            <a:spLocks noGrp="1"/>
          </p:cNvSpPr>
          <p:nvPr>
            <p:ph sz="quarter" idx="4"/>
          </p:nvPr>
        </p:nvSpPr>
        <p:spPr>
          <a:xfrm>
            <a:off x="6311901" y="1484313"/>
            <a:ext cx="3681413" cy="4641850"/>
          </a:xfrm>
        </p:spPr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Lastnosti, ki se nanašajo na velikost, razdalje, lego (merjenje kotov, dolžin, ploščin…)</a:t>
            </a:r>
          </a:p>
          <a:p>
            <a:pPr eaLnBrk="1" hangingPunct="1"/>
            <a:endParaRPr lang="sl-SI" altLang="sl-SI" dirty="0" smtClean="0">
              <a:latin typeface="Garamond" panose="02020404030301010803" pitchFamily="18" charset="0"/>
            </a:endParaRPr>
          </a:p>
          <a:p>
            <a:pPr eaLnBrk="1" hangingPunct="1"/>
            <a:endParaRPr lang="sl-SI" altLang="sl-SI" dirty="0" smtClean="0">
              <a:latin typeface="Garamond" panose="02020404030301010803" pitchFamily="18" charset="0"/>
            </a:endParaRP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Iz vidika evklidske geometrije gre za različni obliki.</a:t>
            </a:r>
          </a:p>
          <a:p>
            <a:pPr eaLnBrk="1" hangingPunct="1"/>
            <a:endParaRPr lang="sl-SI" altLang="sl-SI" dirty="0" smtClean="0"/>
          </a:p>
        </p:txBody>
      </p:sp>
      <p:sp>
        <p:nvSpPr>
          <p:cNvPr id="26630" name="Ograda noge 10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6631" name="Ograda številke diapozitiva 1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87CF47D4-9B5A-4680-8352-2D312A7C6B3C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7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6632" name="Ograda vsebine 2"/>
          <p:cNvSpPr txBox="1">
            <a:spLocks/>
          </p:cNvSpPr>
          <p:nvPr/>
        </p:nvSpPr>
        <p:spPr bwMode="auto">
          <a:xfrm>
            <a:off x="1919289" y="4005263"/>
            <a:ext cx="7705725" cy="2303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20000"/>
              </a:spcBef>
            </a:pPr>
            <a:endParaRPr lang="sl-SI" altLang="sl-SI" sz="2400">
              <a:latin typeface="Perpetua" panose="02020502060401020303" pitchFamily="18" charset="0"/>
            </a:endParaRPr>
          </a:p>
          <a:p>
            <a:pPr eaLnBrk="1" hangingPunct="1">
              <a:lnSpc>
                <a:spcPct val="100000"/>
              </a:lnSpc>
              <a:spcBef>
                <a:spcPct val="20000"/>
              </a:spcBef>
            </a:pPr>
            <a:endParaRPr lang="sl-SI" altLang="sl-SI" sz="2400">
              <a:latin typeface="Perpetua" panose="02020502060401020303" pitchFamily="18" charset="0"/>
            </a:endParaRPr>
          </a:p>
        </p:txBody>
      </p:sp>
      <p:sp>
        <p:nvSpPr>
          <p:cNvPr id="12" name="Pravokotnik 11"/>
          <p:cNvSpPr/>
          <p:nvPr/>
        </p:nvSpPr>
        <p:spPr>
          <a:xfrm>
            <a:off x="2424114" y="3141664"/>
            <a:ext cx="1150937" cy="574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3" name="Trapezoid 12"/>
          <p:cNvSpPr/>
          <p:nvPr/>
        </p:nvSpPr>
        <p:spPr>
          <a:xfrm>
            <a:off x="4367214" y="3213100"/>
            <a:ext cx="936625" cy="6477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4" name="Pravokotnik 13"/>
          <p:cNvSpPr/>
          <p:nvPr/>
        </p:nvSpPr>
        <p:spPr>
          <a:xfrm>
            <a:off x="6669089" y="3705226"/>
            <a:ext cx="1152525" cy="57626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  <p:sp>
        <p:nvSpPr>
          <p:cNvPr id="15" name="Trapezoid 14"/>
          <p:cNvSpPr/>
          <p:nvPr/>
        </p:nvSpPr>
        <p:spPr>
          <a:xfrm>
            <a:off x="8255000" y="3681413"/>
            <a:ext cx="935038" cy="647700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976924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 smtClean="0">
                <a:latin typeface="Garamond" panose="02020404030301010803" pitchFamily="18" charset="0"/>
              </a:rPr>
              <a:t>Kritika </a:t>
            </a:r>
            <a:r>
              <a:rPr lang="sl-SI" altLang="sl-SI" sz="2800" dirty="0" err="1">
                <a:latin typeface="Garamond" panose="02020404030301010803" pitchFamily="18" charset="0"/>
              </a:rPr>
              <a:t>Piagetove</a:t>
            </a:r>
            <a:r>
              <a:rPr lang="sl-SI" altLang="sl-SI" sz="2800" dirty="0">
                <a:latin typeface="Garamond" panose="02020404030301010803" pitchFamily="18" charset="0"/>
              </a:rPr>
              <a:t> teorije (nekateri primeri) </a:t>
            </a:r>
          </a:p>
        </p:txBody>
      </p:sp>
      <p:sp>
        <p:nvSpPr>
          <p:cNvPr id="27651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Meja med stopnjo zaznavanja in stopnjo reprezentacije (že 2-letni otrok zna poimenovati nekatere os. geom. oblike)</a:t>
            </a:r>
          </a:p>
          <a:p>
            <a:pPr eaLnBrk="1" hangingPunct="1"/>
            <a:r>
              <a:rPr lang="sl-SI" altLang="sl-SI" dirty="0" smtClean="0">
                <a:latin typeface="Garamond" panose="02020404030301010803" pitchFamily="18" charset="0"/>
              </a:rPr>
              <a:t>Ustaljenost zaporedja topološke, </a:t>
            </a:r>
            <a:r>
              <a:rPr lang="sl-SI" altLang="sl-SI" dirty="0" smtClean="0">
                <a:latin typeface="Garamond" panose="02020404030301010803" pitchFamily="18" charset="0"/>
              </a:rPr>
              <a:t>projektivne in evklidske </a:t>
            </a:r>
            <a:r>
              <a:rPr lang="sl-SI" altLang="sl-SI" dirty="0" smtClean="0">
                <a:latin typeface="Garamond" panose="02020404030301010803" pitchFamily="18" charset="0"/>
              </a:rPr>
              <a:t>lastnosti</a:t>
            </a:r>
          </a:p>
        </p:txBody>
      </p:sp>
      <p:sp>
        <p:nvSpPr>
          <p:cNvPr id="27652" name="Ograda noge 5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7653" name="Ograda številke diapozitiva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2178ADCF-84C5-4CDC-B940-5DEAB6980F0D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8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7484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altLang="sl-SI" sz="2800" dirty="0" smtClean="0">
                <a:latin typeface="Garamond" panose="02020404030301010803" pitchFamily="18" charset="0"/>
              </a:rPr>
              <a:t>Van </a:t>
            </a:r>
            <a:r>
              <a:rPr lang="sl-SI" altLang="sl-SI" sz="2800" dirty="0" err="1">
                <a:latin typeface="Garamond" panose="02020404030301010803" pitchFamily="18" charset="0"/>
              </a:rPr>
              <a:t>Hiele</a:t>
            </a:r>
            <a:endParaRPr lang="sl-SI" altLang="sl-SI" sz="2800" dirty="0">
              <a:latin typeface="Garamond" panose="02020404030301010803" pitchFamily="18" charset="0"/>
            </a:endParaRPr>
          </a:p>
        </p:txBody>
      </p:sp>
      <p:sp>
        <p:nvSpPr>
          <p:cNvPr id="1638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Stopnje </a:t>
            </a:r>
            <a:r>
              <a:rPr lang="sl-SI" altLang="sl-SI" dirty="0" smtClean="0">
                <a:latin typeface="Garamond" panose="02020404030301010803" pitchFamily="18" charset="0"/>
              </a:rPr>
              <a:t>razvoja geometrijskega znanja: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vizualna  stopnja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opisna – deskriptivno analitična stopnja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abstraktno relacijska stopnja – neformalna dedukcija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formalno deduktivna stopnja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r>
              <a:rPr lang="sl-SI" altLang="sl-SI" dirty="0" smtClean="0">
                <a:latin typeface="Garamond" panose="02020404030301010803" pitchFamily="18" charset="0"/>
              </a:rPr>
              <a:t>strogo matematična stopnja</a:t>
            </a:r>
          </a:p>
          <a:p>
            <a:pPr marL="514350" indent="-514350">
              <a:buFont typeface="Franklin Gothic Book" panose="020B0503020102020204" pitchFamily="34" charset="0"/>
              <a:buAutoNum type="arabicPeriod"/>
              <a:defRPr/>
            </a:pPr>
            <a:endParaRPr lang="sl-SI" altLang="sl-SI" dirty="0" smtClean="0"/>
          </a:p>
        </p:txBody>
      </p:sp>
      <p:sp>
        <p:nvSpPr>
          <p:cNvPr id="28676" name="Ograda noge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  <p:sp>
        <p:nvSpPr>
          <p:cNvPr id="28677" name="Ograda številke diapozitiva 4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fld id="{FC1B7D5C-03ED-4F52-820D-305D5CC90B05}" type="slidenum">
              <a:rPr lang="hr-HR" altLang="sl-SI" sz="1200">
                <a:solidFill>
                  <a:schemeClr val="tx2"/>
                </a:solidFill>
                <a:latin typeface="Arial" panose="020B0604020202020204" pitchFamily="34" charset="0"/>
              </a:rPr>
              <a:pPr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t>9</a:t>
            </a:fld>
            <a:endParaRPr lang="hr-HR" altLang="sl-SI" sz="1200">
              <a:solidFill>
                <a:schemeClr val="tx2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07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1264</Words>
  <Application>Microsoft Office PowerPoint</Application>
  <PresentationFormat>Širokozaslonsko</PresentationFormat>
  <Paragraphs>218</Paragraphs>
  <Slides>27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27</vt:i4>
      </vt:variant>
    </vt:vector>
  </HeadingPairs>
  <TitlesOfParts>
    <vt:vector size="35" baseType="lpstr">
      <vt:lpstr>Arial</vt:lpstr>
      <vt:lpstr>Calibri</vt:lpstr>
      <vt:lpstr>Calibri Light</vt:lpstr>
      <vt:lpstr>Franklin Gothic Book</vt:lpstr>
      <vt:lpstr>Garamond</vt:lpstr>
      <vt:lpstr>Perpetua</vt:lpstr>
      <vt:lpstr>Wingdings 2</vt:lpstr>
      <vt:lpstr>Officeova tema</vt:lpstr>
      <vt:lpstr>Didaktika matematike 1 –  2. strokovno-didaktična obravnava matematičnih pojmov po vsebinskih sklopih: razvoj pojmov v geometriji (izročki za predavanja pri predmetu didaktika matematike, 2. l., RP)</vt:lpstr>
      <vt:lpstr>Razvoj geometrijskih pojmov Primerjava učenja in poučevanja aritmetike in geometrije</vt:lpstr>
      <vt:lpstr>Piaget</vt:lpstr>
      <vt:lpstr>Razlikovanje geometrijskih lastnosti pri otroku (Piaget)</vt:lpstr>
      <vt:lpstr>Topološke lastnosti</vt:lpstr>
      <vt:lpstr>PowerPointova predstavitev</vt:lpstr>
      <vt:lpstr>PowerPointova predstavitev</vt:lpstr>
      <vt:lpstr>Kritika Piagetove teorije (nekateri primeri) </vt:lpstr>
      <vt:lpstr>Van Hiele</vt:lpstr>
      <vt:lpstr>1. stopnja: vizualna stopnja</vt:lpstr>
      <vt:lpstr>2. stopnja: opisna stopnja</vt:lpstr>
      <vt:lpstr>Primerjava</vt:lpstr>
      <vt:lpstr> 3. stopnja: abstraktno relacijska stopnja  </vt:lpstr>
      <vt:lpstr>Primerjava</vt:lpstr>
      <vt:lpstr>4. stopnja: formalno deduktivna stopnja </vt:lpstr>
      <vt:lpstr>5. stopnja: strogo matematična stopnja</vt:lpstr>
      <vt:lpstr>Poenostavljena primerjava obeh teorij</vt:lpstr>
      <vt:lpstr>Poučevanje geometrijskih pojmov </vt:lpstr>
      <vt:lpstr>PowerPointova predstavitev</vt:lpstr>
      <vt:lpstr>PowerPointova predstavitev</vt:lpstr>
      <vt:lpstr>Učenje geometrije pri nas</vt:lpstr>
      <vt:lpstr>Zakaj definicije?</vt:lpstr>
      <vt:lpstr>PowerPointova predstavitev</vt:lpstr>
      <vt:lpstr>Primer: pojem trikotnika</vt:lpstr>
      <vt:lpstr>PowerPointova predstavitev</vt:lpstr>
      <vt:lpstr>PowerPointova predstavitev</vt:lpstr>
      <vt:lpstr>Literatura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Didaktika matematike 1 –  2. strokovno-didaktična obravnava matematičnih pojmov po vsebinskih sklopih: razvoj pojmov v geometriji (izročki za predavanja pri predmetu didaktika matematike, 2. l., RP)</dc:title>
  <dc:creator>Rewiever</dc:creator>
  <cp:lastModifiedBy>Rewiever</cp:lastModifiedBy>
  <cp:revision>7</cp:revision>
  <dcterms:created xsi:type="dcterms:W3CDTF">2022-03-28T17:49:20Z</dcterms:created>
  <dcterms:modified xsi:type="dcterms:W3CDTF">2022-03-28T18:34:06Z</dcterms:modified>
</cp:coreProperties>
</file>