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58" r:id="rId3"/>
    <p:sldId id="286" r:id="rId4"/>
    <p:sldId id="288" r:id="rId5"/>
    <p:sldId id="289" r:id="rId6"/>
    <p:sldId id="290" r:id="rId7"/>
    <p:sldId id="296" r:id="rId8"/>
    <p:sldId id="291" r:id="rId9"/>
    <p:sldId id="292" r:id="rId10"/>
    <p:sldId id="293" r:id="rId11"/>
    <p:sldId id="260" r:id="rId12"/>
    <p:sldId id="284" r:id="rId13"/>
    <p:sldId id="261" r:id="rId14"/>
    <p:sldId id="265" r:id="rId15"/>
    <p:sldId id="266" r:id="rId16"/>
    <p:sldId id="267" r:id="rId17"/>
    <p:sldId id="268" r:id="rId18"/>
    <p:sldId id="278" r:id="rId19"/>
    <p:sldId id="279" r:id="rId20"/>
    <p:sldId id="280" r:id="rId21"/>
    <p:sldId id="281" r:id="rId22"/>
    <p:sldId id="282" r:id="rId23"/>
    <p:sldId id="297" r:id="rId24"/>
    <p:sldId id="283" r:id="rId25"/>
    <p:sldId id="298" r:id="rId26"/>
    <p:sldId id="299" r:id="rId27"/>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7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441E30-B89A-4397-B6A4-23C626E0ACCB}" type="datetimeFigureOut">
              <a:rPr lang="sl-SI" smtClean="0"/>
              <a:t>9. 03. 2026</a:t>
            </a:fld>
            <a:endParaRPr lang="sl-SI"/>
          </a:p>
        </p:txBody>
      </p:sp>
      <p:sp>
        <p:nvSpPr>
          <p:cNvPr id="4" name="Označba mesta stranske slik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2D2074-0AD8-4FC8-B94D-6DD415970943}" type="slidenum">
              <a:rPr lang="sl-SI" smtClean="0"/>
              <a:t>‹#›</a:t>
            </a:fld>
            <a:endParaRPr lang="sl-SI"/>
          </a:p>
        </p:txBody>
      </p:sp>
    </p:spTree>
    <p:extLst>
      <p:ext uri="{BB962C8B-B14F-4D97-AF65-F5344CB8AC3E}">
        <p14:creationId xmlns:p14="http://schemas.microsoft.com/office/powerpoint/2010/main" val="1267814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4D2D2074-0AD8-4FC8-B94D-6DD415970943}" type="slidenum">
              <a:rPr lang="sl-SI" smtClean="0"/>
              <a:t>16</a:t>
            </a:fld>
            <a:endParaRPr lang="sl-SI"/>
          </a:p>
        </p:txBody>
      </p:sp>
    </p:spTree>
    <p:extLst>
      <p:ext uri="{BB962C8B-B14F-4D97-AF65-F5344CB8AC3E}">
        <p14:creationId xmlns:p14="http://schemas.microsoft.com/office/powerpoint/2010/main" val="3833313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907080" y="4956050"/>
            <a:ext cx="8093365" cy="458115"/>
          </a:xfrm>
          <a:effectLst>
            <a:outerShdw blurRad="50800" dist="25400" dir="2700000" algn="tl" rotWithShape="0">
              <a:prstClr val="black">
                <a:alpha val="61000"/>
              </a:prstClr>
            </a:outerShdw>
          </a:effectLst>
        </p:spPr>
        <p:txBody>
          <a:bodyPr>
            <a:normAutofit/>
          </a:bodyPr>
          <a:lstStyle>
            <a:lvl1pPr algn="l">
              <a:defRPr sz="3600">
                <a:solidFill>
                  <a:srgbClr val="FFFF00"/>
                </a:solidFill>
              </a:defRPr>
            </a:lvl1pPr>
          </a:lstStyle>
          <a:p>
            <a:r>
              <a:rPr lang="sl-SI"/>
              <a:t>Uredite slog naslova matrice</a:t>
            </a:r>
            <a:endParaRPr lang="en-US" dirty="0"/>
          </a:p>
        </p:txBody>
      </p:sp>
      <p:sp>
        <p:nvSpPr>
          <p:cNvPr id="3" name="Subtitle 2"/>
          <p:cNvSpPr>
            <a:spLocks noGrp="1"/>
          </p:cNvSpPr>
          <p:nvPr>
            <p:ph type="subTitle" idx="1"/>
          </p:nvPr>
        </p:nvSpPr>
        <p:spPr>
          <a:xfrm>
            <a:off x="907080" y="5566870"/>
            <a:ext cx="6400800" cy="458115"/>
          </a:xfrm>
        </p:spPr>
        <p:txBody>
          <a:bodyPr>
            <a:normAutofit/>
          </a:bodyPr>
          <a:lstStyle>
            <a:lvl1pPr marL="0" indent="0" algn="l">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endParaRPr lang="en-US" dirty="0"/>
          </a:p>
        </p:txBody>
      </p:sp>
      <p:sp>
        <p:nvSpPr>
          <p:cNvPr id="4" name="Date Placeholder 3"/>
          <p:cNvSpPr>
            <a:spLocks noGrp="1"/>
          </p:cNvSpPr>
          <p:nvPr>
            <p:ph type="dt" sz="half" idx="10"/>
          </p:nvPr>
        </p:nvSpPr>
        <p:spPr/>
        <p:txBody>
          <a:bodyPr/>
          <a:lstStyle/>
          <a:p>
            <a:fld id="{EFA3DACE-69C5-4B2E-8DAE-9448F622E146}" type="datetimeFigureOut">
              <a:rPr lang="sl-SI" smtClean="0"/>
              <a:t>9. 03. 2026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83A93B5-358B-480D-8754-E345BE9E0BA2}" type="slidenum">
              <a:rPr lang="sl-SI" smtClean="0"/>
              <a:t>‹#›</a:t>
            </a:fld>
            <a:endParaRPr lang="sl-SI"/>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l-SI"/>
              <a:t>Uredite slog naslova matrice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EFA3DACE-69C5-4B2E-8DAE-9448F622E146}" type="datetimeFigureOut">
              <a:rPr lang="sl-SI" smtClean="0"/>
              <a:t>9. 03. 2026</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883A93B5-358B-480D-8754-E345BE9E0BA2}" type="slidenum">
              <a:rPr lang="sl-SI" smtClean="0"/>
              <a:t>‹#›</a:t>
            </a:fld>
            <a:endParaRPr lang="sl-SI"/>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p:cNvSpPr>
            <a:spLocks noGrp="1"/>
          </p:cNvSpPr>
          <p:nvPr>
            <p:ph type="dt" sz="half" idx="10"/>
          </p:nvPr>
        </p:nvSpPr>
        <p:spPr/>
        <p:txBody>
          <a:bodyPr/>
          <a:lstStyle/>
          <a:p>
            <a:fld id="{EFA3DACE-69C5-4B2E-8DAE-9448F622E146}" type="datetimeFigureOut">
              <a:rPr lang="sl-SI" smtClean="0"/>
              <a:t>9. 03. 2026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83A93B5-358B-480D-8754-E345BE9E0BA2}" type="slidenum">
              <a:rPr lang="sl-SI" smtClean="0"/>
              <a:t>‹#›</a:t>
            </a:fld>
            <a:endParaRPr lang="sl-SI"/>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l-SI"/>
              <a:t>Uredite slog naslova matrice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p:cNvSpPr>
            <a:spLocks noGrp="1"/>
          </p:cNvSpPr>
          <p:nvPr>
            <p:ph type="dt" sz="half" idx="10"/>
          </p:nvPr>
        </p:nvSpPr>
        <p:spPr/>
        <p:txBody>
          <a:bodyPr/>
          <a:lstStyle/>
          <a:p>
            <a:fld id="{EFA3DACE-69C5-4B2E-8DAE-9448F622E146}" type="datetimeFigureOut">
              <a:rPr lang="sl-SI" smtClean="0"/>
              <a:t>9. 03. 2026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83A93B5-358B-480D-8754-E345BE9E0BA2}" type="slidenum">
              <a:rPr lang="sl-SI" smtClean="0"/>
              <a:t>‹#›</a:t>
            </a:fld>
            <a:endParaRPr lang="sl-SI"/>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296260" y="1443835"/>
            <a:ext cx="8551480" cy="610820"/>
          </a:xfrm>
        </p:spPr>
        <p:txBody>
          <a:bodyPr>
            <a:normAutofit/>
          </a:bodyPr>
          <a:lstStyle>
            <a:lvl1pPr algn="l">
              <a:defRPr sz="3600">
                <a:solidFill>
                  <a:srgbClr val="FFFF00"/>
                </a:solidFill>
              </a:defRPr>
            </a:lvl1pPr>
          </a:lstStyle>
          <a:p>
            <a:r>
              <a:rPr lang="sl-SI"/>
              <a:t>Uredite slog naslova matrice</a:t>
            </a:r>
            <a:endParaRPr lang="en-US" dirty="0"/>
          </a:p>
        </p:txBody>
      </p:sp>
      <p:sp>
        <p:nvSpPr>
          <p:cNvPr id="3" name="Content Placeholder 2"/>
          <p:cNvSpPr>
            <a:spLocks noGrp="1"/>
          </p:cNvSpPr>
          <p:nvPr>
            <p:ph idx="1"/>
          </p:nvPr>
        </p:nvSpPr>
        <p:spPr>
          <a:xfrm>
            <a:off x="296260" y="2054654"/>
            <a:ext cx="8551480" cy="4428445"/>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EFA3DACE-69C5-4B2E-8DAE-9448F622E146}" type="datetimeFigureOut">
              <a:rPr lang="sl-SI" smtClean="0"/>
              <a:t>9. 03. 2026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83A93B5-358B-480D-8754-E345BE9E0BA2}" type="slidenum">
              <a:rPr lang="sl-SI" smtClean="0"/>
              <a:t>‹#›</a:t>
            </a:fld>
            <a:endParaRPr lang="sl-SI"/>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016195" cy="684885"/>
          </a:xfrm>
        </p:spPr>
        <p:txBody>
          <a:bodyPr>
            <a:normAutofit/>
          </a:bodyPr>
          <a:lstStyle>
            <a:lvl1pPr algn="l">
              <a:defRPr sz="3600">
                <a:solidFill>
                  <a:srgbClr val="FFFF00"/>
                </a:solidFill>
              </a:defRPr>
            </a:lvl1pPr>
          </a:lstStyle>
          <a:p>
            <a:r>
              <a:rPr lang="sl-SI"/>
              <a:t>Uredite slog naslova matrice</a:t>
            </a:r>
            <a:endParaRPr lang="en-US" dirty="0"/>
          </a:p>
        </p:txBody>
      </p:sp>
      <p:sp>
        <p:nvSpPr>
          <p:cNvPr id="3" name="Content Placeholder 2"/>
          <p:cNvSpPr>
            <a:spLocks noGrp="1"/>
          </p:cNvSpPr>
          <p:nvPr>
            <p:ph idx="1"/>
          </p:nvPr>
        </p:nvSpPr>
        <p:spPr>
          <a:xfrm>
            <a:off x="1823310" y="1443835"/>
            <a:ext cx="7016195"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EFA3DACE-69C5-4B2E-8DAE-9448F622E146}" type="datetimeFigureOut">
              <a:rPr lang="sl-SI" smtClean="0"/>
              <a:t>9. 03. 2026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83A93B5-358B-480D-8754-E345BE9E0BA2}" type="slidenum">
              <a:rPr lang="sl-SI" smtClean="0"/>
              <a:t>‹#›</a:t>
            </a:fld>
            <a:endParaRPr lang="sl-SI"/>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l-SI"/>
              <a:t>Uredite slog naslova matrice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EFA3DACE-69C5-4B2E-8DAE-9448F622E146}" type="datetimeFigureOut">
              <a:rPr lang="sl-SI" smtClean="0"/>
              <a:t>9. 03. 2026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83A93B5-358B-480D-8754-E345BE9E0BA2}" type="slidenum">
              <a:rPr lang="sl-SI" smtClean="0"/>
              <a:t>‹#›</a:t>
            </a:fld>
            <a:endParaRPr lang="sl-SI"/>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Date Placeholder 4"/>
          <p:cNvSpPr>
            <a:spLocks noGrp="1"/>
          </p:cNvSpPr>
          <p:nvPr>
            <p:ph type="dt" sz="half" idx="10"/>
          </p:nvPr>
        </p:nvSpPr>
        <p:spPr/>
        <p:txBody>
          <a:bodyPr/>
          <a:lstStyle/>
          <a:p>
            <a:fld id="{EFA3DACE-69C5-4B2E-8DAE-9448F622E146}" type="datetimeFigureOut">
              <a:rPr lang="sl-SI" smtClean="0"/>
              <a:t>9. 03. 2026</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883A93B5-358B-480D-8754-E345BE9E0BA2}" type="slidenum">
              <a:rPr lang="sl-SI" smtClean="0"/>
              <a:t>‹#›</a:t>
            </a:fld>
            <a:endParaRPr lang="sl-SI"/>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448965" y="1522475"/>
            <a:ext cx="8382305" cy="532180"/>
          </a:xfrm>
        </p:spPr>
        <p:txBody>
          <a:bodyPr>
            <a:normAutofit/>
          </a:bodyPr>
          <a:lstStyle>
            <a:lvl1pPr algn="l">
              <a:defRPr sz="3600">
                <a:solidFill>
                  <a:srgbClr val="FFFF00"/>
                </a:solidFill>
              </a:defRPr>
            </a:lvl1pPr>
          </a:lstStyle>
          <a:p>
            <a:r>
              <a:rPr lang="sl-SI"/>
              <a:t>Uredite slog naslova matrice</a:t>
            </a:r>
            <a:endParaRPr lang="en-US" dirty="0"/>
          </a:p>
        </p:txBody>
      </p:sp>
      <p:sp>
        <p:nvSpPr>
          <p:cNvPr id="3" name="Text Placeholder 2"/>
          <p:cNvSpPr>
            <a:spLocks noGrp="1"/>
          </p:cNvSpPr>
          <p:nvPr>
            <p:ph type="body" idx="1"/>
          </p:nvPr>
        </p:nvSpPr>
        <p:spPr>
          <a:xfrm>
            <a:off x="448965" y="2073696"/>
            <a:ext cx="4275740" cy="620719"/>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448965" y="2684517"/>
            <a:ext cx="4275740" cy="3187763"/>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4724704" y="2073696"/>
            <a:ext cx="4123035" cy="620719"/>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4724704" y="2684517"/>
            <a:ext cx="4123035" cy="3187763"/>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EFA3DACE-69C5-4B2E-8DAE-9448F622E146}" type="datetimeFigureOut">
              <a:rPr lang="sl-SI" smtClean="0"/>
              <a:t>9. 03. 2026</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883A93B5-358B-480D-8754-E345BE9E0BA2}" type="slidenum">
              <a:rPr lang="sl-SI" smtClean="0"/>
              <a:t>‹#›</a:t>
            </a:fld>
            <a:endParaRPr lang="sl-SI"/>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Date Placeholder 2"/>
          <p:cNvSpPr>
            <a:spLocks noGrp="1"/>
          </p:cNvSpPr>
          <p:nvPr>
            <p:ph type="dt" sz="half" idx="10"/>
          </p:nvPr>
        </p:nvSpPr>
        <p:spPr/>
        <p:txBody>
          <a:bodyPr/>
          <a:lstStyle/>
          <a:p>
            <a:fld id="{EFA3DACE-69C5-4B2E-8DAE-9448F622E146}" type="datetimeFigureOut">
              <a:rPr lang="sl-SI" smtClean="0"/>
              <a:t>9. 03. 2026</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883A93B5-358B-480D-8754-E345BE9E0BA2}" type="slidenum">
              <a:rPr lang="sl-SI" smtClean="0"/>
              <a:t>‹#›</a:t>
            </a:fld>
            <a:endParaRPr lang="sl-SI"/>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3DACE-69C5-4B2E-8DAE-9448F622E146}" type="datetimeFigureOut">
              <a:rPr lang="sl-SI" smtClean="0"/>
              <a:t>9. 03. 2026</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883A93B5-358B-480D-8754-E345BE9E0BA2}" type="slidenum">
              <a:rPr lang="sl-SI" smtClean="0"/>
              <a:t>‹#›</a:t>
            </a:fld>
            <a:endParaRPr lang="sl-SI"/>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l-SI"/>
              <a:t>Uredite slog naslova matrice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EFA3DACE-69C5-4B2E-8DAE-9448F622E146}" type="datetimeFigureOut">
              <a:rPr lang="sl-SI" smtClean="0"/>
              <a:t>9. 03. 2026</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883A93B5-358B-480D-8754-E345BE9E0BA2}" type="slidenum">
              <a:rPr lang="sl-SI" smtClean="0"/>
              <a:t>‹#›</a:t>
            </a:fld>
            <a:endParaRPr lang="sl-SI"/>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Uredite slog naslova matrice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3DACE-69C5-4B2E-8DAE-9448F622E146}" type="datetimeFigureOut">
              <a:rPr lang="sl-SI" smtClean="0"/>
              <a:t>9. 03. 2026</a:t>
            </a:fld>
            <a:endParaRPr lang="sl-S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3A93B5-358B-480D-8754-E345BE9E0BA2}" type="slidenum">
              <a:rPr lang="sl-SI" smtClean="0"/>
              <a:t>‹#›</a:t>
            </a:fld>
            <a:endParaRPr lang="sl-SI"/>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07504" y="2852936"/>
            <a:ext cx="9299167" cy="2263258"/>
          </a:xfrm>
        </p:spPr>
        <p:txBody>
          <a:bodyPr>
            <a:noAutofit/>
          </a:bodyPr>
          <a:lstStyle/>
          <a:p>
            <a:pPr marL="0" indent="0" algn="ctr" defTabSz="914400">
              <a:lnSpc>
                <a:spcPct val="90000"/>
              </a:lnSpc>
              <a:spcBef>
                <a:spcPts val="0"/>
              </a:spcBef>
              <a:buNone/>
            </a:pPr>
            <a:r>
              <a:rPr lang="sl-SI" sz="7200" b="1" i="0" dirty="0">
                <a:solidFill>
                  <a:schemeClr val="accent5">
                    <a:lumMod val="60000"/>
                    <a:lumOff val="40000"/>
                  </a:schemeClr>
                </a:solidFill>
                <a:latin typeface="Century Gothic" panose="020B0502020202020204" pitchFamily="34" charset="0"/>
              </a:rPr>
              <a:t>2. RODITELJSKI </a:t>
            </a:r>
            <a:br>
              <a:rPr lang="sl-SI" sz="7200" b="1" i="0" dirty="0">
                <a:solidFill>
                  <a:schemeClr val="accent5">
                    <a:lumMod val="60000"/>
                    <a:lumOff val="40000"/>
                  </a:schemeClr>
                </a:solidFill>
                <a:latin typeface="Century Gothic" panose="020B0502020202020204" pitchFamily="34" charset="0"/>
              </a:rPr>
            </a:br>
            <a:r>
              <a:rPr lang="sl-SI" sz="7200" b="1" i="0" dirty="0">
                <a:solidFill>
                  <a:schemeClr val="accent5">
                    <a:lumMod val="60000"/>
                    <a:lumOff val="40000"/>
                  </a:schemeClr>
                </a:solidFill>
                <a:latin typeface="Century Gothic" panose="020B0502020202020204" pitchFamily="34" charset="0"/>
              </a:rPr>
              <a:t>SESTANEK</a:t>
            </a:r>
            <a:br>
              <a:rPr lang="sl-SI" sz="7200" b="1" i="0" dirty="0">
                <a:solidFill>
                  <a:schemeClr val="accent5">
                    <a:lumMod val="60000"/>
                    <a:lumOff val="40000"/>
                  </a:schemeClr>
                </a:solidFill>
                <a:latin typeface="Century Gothic" panose="020B0502020202020204" pitchFamily="34" charset="0"/>
              </a:rPr>
            </a:br>
            <a:r>
              <a:rPr lang="sl-SI" sz="2800" b="1" dirty="0">
                <a:solidFill>
                  <a:schemeClr val="accent5">
                    <a:lumMod val="60000"/>
                    <a:lumOff val="40000"/>
                  </a:schemeClr>
                </a:solidFill>
                <a:latin typeface="Century Gothic" panose="020B0502020202020204" pitchFamily="34" charset="0"/>
              </a:rPr>
              <a:t>ponedeljek, </a:t>
            </a:r>
            <a:r>
              <a:rPr lang="sl-SI" sz="2800" b="1" i="0" dirty="0">
                <a:solidFill>
                  <a:schemeClr val="accent5">
                    <a:lumMod val="60000"/>
                    <a:lumOff val="40000"/>
                  </a:schemeClr>
                </a:solidFill>
                <a:latin typeface="Century Gothic" panose="020B0502020202020204" pitchFamily="34" charset="0"/>
              </a:rPr>
              <a:t>9</a:t>
            </a:r>
            <a:r>
              <a:rPr lang="sl-SI" sz="2800" b="1" dirty="0">
                <a:solidFill>
                  <a:schemeClr val="accent5">
                    <a:lumMod val="60000"/>
                    <a:lumOff val="40000"/>
                  </a:schemeClr>
                </a:solidFill>
                <a:latin typeface="Century Gothic" panose="020B0502020202020204" pitchFamily="34" charset="0"/>
              </a:rPr>
              <a:t>. MAREC, 2026</a:t>
            </a:r>
            <a:endParaRPr lang="sl-SI" sz="2800" b="1" i="0" dirty="0">
              <a:solidFill>
                <a:schemeClr val="accent5">
                  <a:lumMod val="60000"/>
                  <a:lumOff val="40000"/>
                </a:schemeClr>
              </a:solidFill>
              <a:latin typeface="Century Gothic" panose="020B0502020202020204" pitchFamily="34" charset="0"/>
            </a:endParaRPr>
          </a:p>
        </p:txBody>
      </p:sp>
      <p:sp>
        <p:nvSpPr>
          <p:cNvPr id="4" name="PoljeZBesedilom 3"/>
          <p:cNvSpPr txBox="1"/>
          <p:nvPr/>
        </p:nvSpPr>
        <p:spPr>
          <a:xfrm>
            <a:off x="4355976" y="1340768"/>
            <a:ext cx="4367365" cy="523220"/>
          </a:xfrm>
          <a:prstGeom prst="rect">
            <a:avLst/>
          </a:prstGeom>
          <a:noFill/>
        </p:spPr>
        <p:txBody>
          <a:bodyPr wrap="square" rtlCol="0">
            <a:spAutoFit/>
          </a:bodyPr>
          <a:lstStyle/>
          <a:p>
            <a:pPr algn="ctr"/>
            <a:r>
              <a:rPr lang="sl-SI" sz="2800" b="1" dirty="0">
                <a:solidFill>
                  <a:srgbClr val="FF0000"/>
                </a:solidFill>
                <a:latin typeface="Century Gothic" panose="020B0502020202020204" pitchFamily="34" charset="0"/>
                <a:cs typeface="Arial" panose="020B0604020202020204" pitchFamily="34" charset="0"/>
              </a:rPr>
              <a:t>Osnovna šola Križevci</a:t>
            </a:r>
          </a:p>
        </p:txBody>
      </p:sp>
    </p:spTree>
    <p:extLst>
      <p:ext uri="{BB962C8B-B14F-4D97-AF65-F5344CB8AC3E}">
        <p14:creationId xmlns:p14="http://schemas.microsoft.com/office/powerpoint/2010/main" val="9239685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sz="3600" dirty="0"/>
              <a:t>KAJ NAS ČAKA DO KONCA LETA?</a:t>
            </a:r>
            <a:br>
              <a:rPr lang="sl-SI" sz="3600" dirty="0"/>
            </a:br>
            <a:endParaRPr lang="sl-SI"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sl-SI" dirty="0"/>
              <a:t>SREDA, 8. 4. 2026 EXPANO (PRIJAVNICE)</a:t>
            </a:r>
          </a:p>
          <a:p>
            <a:pPr>
              <a:buFont typeface="Wingdings" panose="05000000000000000000" pitchFamily="2" charset="2"/>
              <a:buChar char="§"/>
            </a:pPr>
            <a:r>
              <a:rPr lang="sl-SI" dirty="0"/>
              <a:t>ŠPORT ŠPAS (SOBOTA, 11. 4. 2026)</a:t>
            </a:r>
          </a:p>
          <a:p>
            <a:pPr>
              <a:buFont typeface="Wingdings" panose="05000000000000000000" pitchFamily="2" charset="2"/>
              <a:buChar char="§"/>
            </a:pPr>
            <a:r>
              <a:rPr lang="sl-SI" dirty="0"/>
              <a:t>ČETRTEK, 16. 4. 2026 (GLASBENA URICA V DOMU KULTURE LJUTOMER, V ČASU POUKA) </a:t>
            </a:r>
          </a:p>
          <a:p>
            <a:pPr>
              <a:buFont typeface="Wingdings" panose="05000000000000000000" pitchFamily="2" charset="2"/>
              <a:buChar char="§"/>
            </a:pPr>
            <a:r>
              <a:rPr lang="sl-SI" dirty="0"/>
              <a:t>NOČ BRANJA (MAJ) </a:t>
            </a:r>
          </a:p>
          <a:p>
            <a:pPr algn="ctr">
              <a:buFontTx/>
              <a:buChar char="-"/>
            </a:pPr>
            <a:endParaRPr lang="sl-SI" dirty="0"/>
          </a:p>
          <a:p>
            <a:pPr algn="ctr">
              <a:buFontTx/>
              <a:buChar char="-"/>
            </a:pPr>
            <a:endParaRPr lang="sl-SI" dirty="0"/>
          </a:p>
          <a:p>
            <a:pPr algn="ctr">
              <a:buFontTx/>
              <a:buChar char="-"/>
            </a:pPr>
            <a:endParaRPr lang="sl-SI" dirty="0"/>
          </a:p>
          <a:p>
            <a:pPr algn="ctr">
              <a:buFontTx/>
              <a:buChar char="-"/>
            </a:pPr>
            <a:endParaRPr lang="sl-SI" sz="6000" dirty="0"/>
          </a:p>
        </p:txBody>
      </p:sp>
    </p:spTree>
    <p:extLst>
      <p:ext uri="{BB962C8B-B14F-4D97-AF65-F5344CB8AC3E}">
        <p14:creationId xmlns:p14="http://schemas.microsoft.com/office/powerpoint/2010/main" val="820759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l-SI" b="1" dirty="0">
                <a:solidFill>
                  <a:srgbClr val="C00000"/>
                </a:solidFill>
                <a:latin typeface="Century Gothic" panose="020B0502020202020204" pitchFamily="34" charset="0"/>
              </a:rPr>
              <a:t>MATEMATIKA</a:t>
            </a:r>
            <a:endParaRPr lang="en-US" b="1" dirty="0">
              <a:solidFill>
                <a:srgbClr val="C00000"/>
              </a:solidFill>
              <a:latin typeface="Century Gothic" panose="020B0502020202020204" pitchFamily="34" charset="0"/>
            </a:endParaRPr>
          </a:p>
        </p:txBody>
      </p:sp>
      <p:sp>
        <p:nvSpPr>
          <p:cNvPr id="3" name="Content Placeholder 2"/>
          <p:cNvSpPr>
            <a:spLocks noGrp="1"/>
          </p:cNvSpPr>
          <p:nvPr>
            <p:ph idx="1"/>
          </p:nvPr>
        </p:nvSpPr>
        <p:spPr>
          <a:xfrm>
            <a:off x="1187624" y="2492896"/>
            <a:ext cx="7115828" cy="3959323"/>
          </a:xfrm>
        </p:spPr>
        <p:txBody>
          <a:bodyPr>
            <a:noAutofit/>
          </a:bodyPr>
          <a:lstStyle/>
          <a:p>
            <a:pPr lvl="0"/>
            <a:r>
              <a:rPr lang="sl-SI" sz="1800" b="1" dirty="0">
                <a:solidFill>
                  <a:srgbClr val="FFC000"/>
                </a:solidFill>
                <a:latin typeface="Century Gothic" panose="020B0502020202020204" pitchFamily="34" charset="0"/>
              </a:rPr>
              <a:t>Orientira se v prostoru in na ravnini. </a:t>
            </a:r>
          </a:p>
          <a:p>
            <a:pPr lvl="0"/>
            <a:r>
              <a:rPr lang="sl-SI" sz="1800" b="1" dirty="0">
                <a:latin typeface="Century Gothic" panose="020B0502020202020204" pitchFamily="34" charset="0"/>
              </a:rPr>
              <a:t>Pozna (prepozna) osnovne geometrijske oblike in jih opiše</a:t>
            </a:r>
            <a:r>
              <a:rPr lang="sl-SI" sz="1800" dirty="0">
                <a:latin typeface="Century Gothic" panose="020B0502020202020204" pitchFamily="34" charset="0"/>
              </a:rPr>
              <a:t>. </a:t>
            </a:r>
          </a:p>
          <a:p>
            <a:pPr lvl="0"/>
            <a:r>
              <a:rPr lang="sl-SI" sz="1800" b="1" dirty="0">
                <a:latin typeface="Century Gothic" panose="020B0502020202020204" pitchFamily="34" charset="0"/>
              </a:rPr>
              <a:t>Šteje, bere, zapiše in primerja naravna števila do 20. </a:t>
            </a:r>
          </a:p>
          <a:p>
            <a:pPr lvl="0"/>
            <a:r>
              <a:rPr lang="sl-SI" sz="1800" b="1" dirty="0">
                <a:solidFill>
                  <a:srgbClr val="FFC000"/>
                </a:solidFill>
                <a:latin typeface="Century Gothic" panose="020B0502020202020204" pitchFamily="34" charset="0"/>
              </a:rPr>
              <a:t>Sešteva in odšteva v množici naravnih števil do 5. </a:t>
            </a:r>
          </a:p>
          <a:p>
            <a:pPr lvl="0"/>
            <a:r>
              <a:rPr lang="sl-SI" sz="1800" b="1" dirty="0">
                <a:latin typeface="Century Gothic" panose="020B0502020202020204" pitchFamily="34" charset="0"/>
              </a:rPr>
              <a:t>Sešteva in odšteva v množici naravnih števil do 10. </a:t>
            </a:r>
          </a:p>
          <a:p>
            <a:pPr lvl="0"/>
            <a:r>
              <a:rPr lang="sl-SI" sz="1800" b="1" dirty="0">
                <a:latin typeface="Century Gothic" panose="020B0502020202020204" pitchFamily="34" charset="0"/>
              </a:rPr>
              <a:t>Sešteva in odšteva v množici naravnih števil do 20, </a:t>
            </a:r>
          </a:p>
          <a:p>
            <a:pPr marL="0" lvl="0" indent="0">
              <a:buNone/>
            </a:pPr>
            <a:r>
              <a:rPr lang="sl-SI" sz="1800" b="1" dirty="0">
                <a:latin typeface="Century Gothic" panose="020B0502020202020204" pitchFamily="34" charset="0"/>
              </a:rPr>
              <a:t>      s preštevanjem tudi s prehodom čez 10 na konkretni ravni. </a:t>
            </a:r>
          </a:p>
          <a:p>
            <a:pPr lvl="0"/>
            <a:r>
              <a:rPr lang="sl-SI" sz="1800" b="1" dirty="0">
                <a:solidFill>
                  <a:srgbClr val="FFC000"/>
                </a:solidFill>
                <a:latin typeface="Century Gothic" panose="020B0502020202020204" pitchFamily="34" charset="0"/>
              </a:rPr>
              <a:t>Pozna in uporablja računski operaciji seštevanje in odštevanje. </a:t>
            </a:r>
          </a:p>
          <a:p>
            <a:pPr lvl="0"/>
            <a:r>
              <a:rPr lang="sl-SI" sz="1800" b="1" dirty="0">
                <a:latin typeface="Century Gothic" panose="020B0502020202020204" pitchFamily="34" charset="0"/>
              </a:rPr>
              <a:t>Razporedi elemente po eni ali več lastnostih. Razporeditev prikaže v diagramu</a:t>
            </a:r>
            <a:r>
              <a:rPr lang="sl-SI" sz="1800" b="1" dirty="0">
                <a:solidFill>
                  <a:srgbClr val="FFC000"/>
                </a:solidFill>
                <a:latin typeface="Century Gothic" panose="020B0502020202020204" pitchFamily="34" charset="0"/>
              </a:rPr>
              <a:t>. </a:t>
            </a:r>
          </a:p>
          <a:p>
            <a:pPr lvl="0"/>
            <a:r>
              <a:rPr lang="sl-SI" sz="1800" b="1" dirty="0">
                <a:latin typeface="Century Gothic" panose="020B0502020202020204" pitchFamily="34" charset="0"/>
              </a:rPr>
              <a:t>Bere podatke iz preglednic in prikazov</a:t>
            </a:r>
            <a:r>
              <a:rPr lang="sl-SI" sz="1800" dirty="0">
                <a:solidFill>
                  <a:srgbClr val="FFC000"/>
                </a:solidFill>
                <a:latin typeface="Century Gothic" panose="020B0502020202020204" pitchFamily="34" charset="0"/>
              </a:rPr>
              <a:t>. </a:t>
            </a:r>
          </a:p>
          <a:p>
            <a:pPr marL="45720" indent="0">
              <a:buNone/>
            </a:pPr>
            <a:endParaRPr lang="sl-SI" sz="1800" dirty="0"/>
          </a:p>
        </p:txBody>
      </p:sp>
    </p:spTree>
    <p:extLst>
      <p:ext uri="{BB962C8B-B14F-4D97-AF65-F5344CB8AC3E}">
        <p14:creationId xmlns:p14="http://schemas.microsoft.com/office/powerpoint/2010/main" val="31214661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pPr algn="ctr"/>
            <a:r>
              <a:rPr lang="sl-SI" b="1" dirty="0">
                <a:solidFill>
                  <a:srgbClr val="C00000"/>
                </a:solidFill>
              </a:rPr>
              <a:t>SLOVENSKI JEZIK</a:t>
            </a:r>
          </a:p>
        </p:txBody>
      </p:sp>
      <p:sp>
        <p:nvSpPr>
          <p:cNvPr id="3" name="Ograda vsebine 2"/>
          <p:cNvSpPr>
            <a:spLocks noGrp="1"/>
          </p:cNvSpPr>
          <p:nvPr>
            <p:ph idx="1"/>
          </p:nvPr>
        </p:nvSpPr>
        <p:spPr>
          <a:xfrm>
            <a:off x="467544" y="2204864"/>
            <a:ext cx="8380196" cy="4278235"/>
          </a:xfrm>
        </p:spPr>
        <p:txBody>
          <a:bodyPr>
            <a:normAutofit fontScale="62500" lnSpcReduction="20000"/>
          </a:bodyPr>
          <a:lstStyle/>
          <a:p>
            <a:pPr marL="45720" indent="0">
              <a:buNone/>
            </a:pPr>
            <a:endParaRPr lang="sl-SI" b="1" dirty="0">
              <a:latin typeface="Century Gothic" panose="020B0502020202020204" pitchFamily="34" charset="0"/>
            </a:endParaRPr>
          </a:p>
          <a:p>
            <a:pPr lvl="0"/>
            <a:r>
              <a:rPr lang="sl-SI" b="1" dirty="0">
                <a:solidFill>
                  <a:srgbClr val="FFC000"/>
                </a:solidFill>
                <a:latin typeface="Century Gothic" panose="020B0502020202020204" pitchFamily="34" charset="0"/>
              </a:rPr>
              <a:t>Smiselno sodeluje v pogovoru, obvlada temeljna načela vljudnega pogovarjanja in sodeluje v igri vlog. </a:t>
            </a:r>
          </a:p>
          <a:p>
            <a:pPr lvl="0"/>
            <a:r>
              <a:rPr lang="sl-SI" b="1" dirty="0">
                <a:solidFill>
                  <a:srgbClr val="FFC000"/>
                </a:solidFill>
                <a:latin typeface="Century Gothic" panose="020B0502020202020204" pitchFamily="34" charset="0"/>
              </a:rPr>
              <a:t>Prepozna lastnosti književne osebe, se vanjo vživi in jo zaigra. </a:t>
            </a:r>
          </a:p>
          <a:p>
            <a:pPr lvl="0"/>
            <a:r>
              <a:rPr lang="sl-SI" b="1" dirty="0">
                <a:solidFill>
                  <a:srgbClr val="FFC000"/>
                </a:solidFill>
                <a:latin typeface="Century Gothic" panose="020B0502020202020204" pitchFamily="34" charset="0"/>
              </a:rPr>
              <a:t>Obnovi vsebino pravljice, jo pripoveduje (s pomočjo vprašanj), ve kdo so glavne književne osebe, kje in kdaj se je dogajalo (nekoč-danes) in odgovori na vprašanja o besedilu. </a:t>
            </a:r>
          </a:p>
          <a:p>
            <a:pPr lvl="0"/>
            <a:r>
              <a:rPr lang="sl-SI" b="1" dirty="0">
                <a:solidFill>
                  <a:srgbClr val="FFC000"/>
                </a:solidFill>
                <a:latin typeface="Century Gothic" panose="020B0502020202020204" pitchFamily="34" charset="0"/>
              </a:rPr>
              <a:t>Zmore poslušati in razume krajša neumetnostna besedila. </a:t>
            </a:r>
          </a:p>
          <a:p>
            <a:pPr lvl="0"/>
            <a:r>
              <a:rPr lang="sl-SI" b="1" dirty="0">
                <a:solidFill>
                  <a:srgbClr val="FFC000"/>
                </a:solidFill>
                <a:latin typeface="Century Gothic" panose="020B0502020202020204" pitchFamily="34" charset="0"/>
              </a:rPr>
              <a:t>Pravilno poimenuje bitja/predmete v svoji okolici ali na sliki. </a:t>
            </a:r>
          </a:p>
          <a:p>
            <a:pPr lvl="0"/>
            <a:r>
              <a:rPr lang="sl-SI" b="1" dirty="0">
                <a:latin typeface="Century Gothic" panose="020B0502020202020204" pitchFamily="34" charset="0"/>
              </a:rPr>
              <a:t>Samostojno govorno nastopi z vnaprej pripravljeno temo (glasno, tekoče, razločno, knjižno) </a:t>
            </a:r>
          </a:p>
          <a:p>
            <a:pPr lvl="0"/>
            <a:r>
              <a:rPr lang="sl-SI" b="1" dirty="0">
                <a:latin typeface="Century Gothic" panose="020B0502020202020204" pitchFamily="34" charset="0"/>
              </a:rPr>
              <a:t>Samostojno doživeto deklamira pesem. </a:t>
            </a:r>
          </a:p>
          <a:p>
            <a:pPr lvl="0"/>
            <a:r>
              <a:rPr lang="sl-SI" b="1" dirty="0">
                <a:solidFill>
                  <a:srgbClr val="FFC000"/>
                </a:solidFill>
                <a:latin typeface="Century Gothic" panose="020B0502020202020204" pitchFamily="34" charset="0"/>
              </a:rPr>
              <a:t>Prepozna pomen in tvori smiselna in nazorna nebesedna sporočila.</a:t>
            </a:r>
            <a:r>
              <a:rPr lang="sl-SI" b="1" dirty="0">
                <a:latin typeface="Century Gothic" panose="020B0502020202020204" pitchFamily="34" charset="0"/>
              </a:rPr>
              <a:t> </a:t>
            </a:r>
          </a:p>
          <a:p>
            <a:pPr lvl="0"/>
            <a:r>
              <a:rPr lang="sl-SI" b="1" dirty="0">
                <a:latin typeface="Century Gothic" panose="020B0502020202020204" pitchFamily="34" charset="0"/>
              </a:rPr>
              <a:t>Poimenuje svoj prvi/materni jezik. </a:t>
            </a:r>
          </a:p>
          <a:p>
            <a:pPr lvl="0"/>
            <a:r>
              <a:rPr lang="sl-SI" b="1" dirty="0">
                <a:solidFill>
                  <a:srgbClr val="FFC000"/>
                </a:solidFill>
                <a:latin typeface="Century Gothic" panose="020B0502020202020204" pitchFamily="34" charset="0"/>
              </a:rPr>
              <a:t>Ima razvite osnovne </a:t>
            </a:r>
            <a:r>
              <a:rPr lang="sl-SI" b="1" dirty="0" err="1">
                <a:solidFill>
                  <a:srgbClr val="FFC000"/>
                </a:solidFill>
                <a:latin typeface="Century Gothic" panose="020B0502020202020204" pitchFamily="34" charset="0"/>
              </a:rPr>
              <a:t>predpisalne</a:t>
            </a:r>
            <a:r>
              <a:rPr lang="sl-SI" b="1" dirty="0">
                <a:solidFill>
                  <a:srgbClr val="FFC000"/>
                </a:solidFill>
                <a:latin typeface="Century Gothic" panose="020B0502020202020204" pitchFamily="34" charset="0"/>
              </a:rPr>
              <a:t> spretnosti. </a:t>
            </a:r>
          </a:p>
          <a:p>
            <a:pPr lvl="0"/>
            <a:r>
              <a:rPr lang="sl-SI" b="1" dirty="0">
                <a:latin typeface="Century Gothic" panose="020B0502020202020204" pitchFamily="34" charset="0"/>
              </a:rPr>
              <a:t>Prepozna in zapiše velike tiskane črke. </a:t>
            </a:r>
          </a:p>
          <a:p>
            <a:endParaRPr lang="sl-SI" dirty="0"/>
          </a:p>
        </p:txBody>
      </p:sp>
    </p:spTree>
    <p:extLst>
      <p:ext uri="{BB962C8B-B14F-4D97-AF65-F5344CB8AC3E}">
        <p14:creationId xmlns:p14="http://schemas.microsoft.com/office/powerpoint/2010/main" val="1353659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052736"/>
            <a:ext cx="6850298" cy="1233424"/>
          </a:xfrm>
        </p:spPr>
        <p:txBody>
          <a:bodyPr>
            <a:normAutofit/>
          </a:bodyPr>
          <a:lstStyle/>
          <a:p>
            <a:pPr algn="ctr"/>
            <a:r>
              <a:rPr lang="sl-SI" sz="3200" b="1" dirty="0">
                <a:solidFill>
                  <a:srgbClr val="C00000"/>
                </a:solidFill>
                <a:latin typeface="Century Gothic" panose="020B0502020202020204" pitchFamily="34" charset="0"/>
              </a:rPr>
              <a:t>SPOZNAVANJE OKOLJA</a:t>
            </a:r>
            <a:endParaRPr lang="en-US" sz="3200" b="1" dirty="0">
              <a:solidFill>
                <a:srgbClr val="C00000"/>
              </a:solidFill>
              <a:latin typeface="Century Gothic" panose="020B0502020202020204" pitchFamily="34" charset="0"/>
            </a:endParaRPr>
          </a:p>
        </p:txBody>
      </p:sp>
      <p:sp>
        <p:nvSpPr>
          <p:cNvPr id="3" name="Content Placeholder 2"/>
          <p:cNvSpPr>
            <a:spLocks noGrp="1"/>
          </p:cNvSpPr>
          <p:nvPr>
            <p:ph idx="1"/>
          </p:nvPr>
        </p:nvSpPr>
        <p:spPr>
          <a:xfrm>
            <a:off x="1259632" y="1988840"/>
            <a:ext cx="6851142" cy="4152901"/>
          </a:xfrm>
        </p:spPr>
        <p:txBody>
          <a:bodyPr>
            <a:normAutofit fontScale="25000" lnSpcReduction="20000"/>
          </a:bodyPr>
          <a:lstStyle/>
          <a:p>
            <a:pPr lvl="0"/>
            <a:r>
              <a:rPr lang="sl-SI" sz="7200" b="1" dirty="0">
                <a:solidFill>
                  <a:srgbClr val="FFC000"/>
                </a:solidFill>
                <a:latin typeface="Century Gothic" panose="020B0502020202020204" pitchFamily="34" charset="0"/>
              </a:rPr>
              <a:t>Zna se predstaviti z osnovnimi podatki. </a:t>
            </a:r>
          </a:p>
          <a:p>
            <a:pPr lvl="0"/>
            <a:r>
              <a:rPr lang="sl-SI" sz="7200" b="1" dirty="0">
                <a:solidFill>
                  <a:srgbClr val="FFC000"/>
                </a:solidFill>
                <a:latin typeface="Century Gothic" panose="020B0502020202020204" pitchFamily="34" charset="0"/>
              </a:rPr>
              <a:t>Orientira se v svojem okolju. </a:t>
            </a:r>
          </a:p>
          <a:p>
            <a:pPr lvl="0"/>
            <a:r>
              <a:rPr lang="sl-SI" sz="7200" b="1" dirty="0">
                <a:solidFill>
                  <a:srgbClr val="FFC000"/>
                </a:solidFill>
                <a:latin typeface="Century Gothic" panose="020B0502020202020204" pitchFamily="34" charset="0"/>
              </a:rPr>
              <a:t>Pozna dejavnike varnosti v prometu in pravila za pešce. </a:t>
            </a:r>
          </a:p>
          <a:p>
            <a:pPr lvl="0"/>
            <a:r>
              <a:rPr lang="sl-SI" sz="7200" b="1" dirty="0">
                <a:solidFill>
                  <a:srgbClr val="FFC000"/>
                </a:solidFill>
                <a:latin typeface="Century Gothic" panose="020B0502020202020204" pitchFamily="34" charset="0"/>
              </a:rPr>
              <a:t>Pozna različne oblike družin in sorodstvene odnose v ožji družini. </a:t>
            </a:r>
          </a:p>
          <a:p>
            <a:pPr lvl="0"/>
            <a:r>
              <a:rPr lang="sl-SI" sz="7200" b="1" dirty="0">
                <a:latin typeface="Century Gothic" panose="020B0502020202020204" pitchFamily="34" charset="0"/>
              </a:rPr>
              <a:t>Spoštljivo ravna do sebe in drugih. </a:t>
            </a:r>
          </a:p>
          <a:p>
            <a:pPr lvl="0"/>
            <a:r>
              <a:rPr lang="sl-SI" sz="7200" b="1" dirty="0">
                <a:latin typeface="Century Gothic" panose="020B0502020202020204" pitchFamily="34" charset="0"/>
              </a:rPr>
              <a:t>Opiše, kaj živa bitja potrebujejo za življenje. Razvrsti živo, neživo. </a:t>
            </a:r>
          </a:p>
          <a:p>
            <a:pPr lvl="0"/>
            <a:r>
              <a:rPr lang="sl-SI" sz="7200" b="1" dirty="0">
                <a:solidFill>
                  <a:srgbClr val="FFC000"/>
                </a:solidFill>
                <a:latin typeface="Century Gothic" panose="020B0502020202020204" pitchFamily="34" charset="0"/>
              </a:rPr>
              <a:t>Pozna nekaj lastnosti teles in snovi, zna jih razvrstiti po dani lastnosti. </a:t>
            </a:r>
          </a:p>
          <a:p>
            <a:pPr lvl="0"/>
            <a:r>
              <a:rPr lang="sl-SI" sz="7200" b="1" dirty="0">
                <a:latin typeface="Century Gothic" panose="020B0502020202020204" pitchFamily="34" charset="0"/>
              </a:rPr>
              <a:t>Zna časovno opredeliti dogodke in pojave. </a:t>
            </a:r>
          </a:p>
          <a:p>
            <a:pPr lvl="0"/>
            <a:r>
              <a:rPr lang="sl-SI" sz="7200" b="1" dirty="0">
                <a:latin typeface="Century Gothic" panose="020B0502020202020204" pitchFamily="34" charset="0"/>
              </a:rPr>
              <a:t>Vedo, da imajo nekateri dnevi v letu (prazniki) poseben pomen. </a:t>
            </a:r>
          </a:p>
          <a:p>
            <a:pPr lvl="0"/>
            <a:r>
              <a:rPr lang="sl-SI" sz="7200" b="1" dirty="0">
                <a:latin typeface="Century Gothic" panose="020B0502020202020204" pitchFamily="34" charset="0"/>
              </a:rPr>
              <a:t>Razume pomen zdravja za človeka in načine ohranjanja zdravja. </a:t>
            </a:r>
          </a:p>
          <a:p>
            <a:pPr lvl="0"/>
            <a:r>
              <a:rPr lang="sl-SI" sz="7200" b="1" dirty="0">
                <a:latin typeface="Century Gothic" panose="020B0502020202020204" pitchFamily="34" charset="0"/>
              </a:rPr>
              <a:t>Pozna in opiše vremenska stanja. </a:t>
            </a:r>
          </a:p>
          <a:p>
            <a:pPr lvl="0"/>
            <a:r>
              <a:rPr lang="sl-SI" sz="7200" b="1" dirty="0">
                <a:latin typeface="Century Gothic" panose="020B0502020202020204" pitchFamily="34" charset="0"/>
              </a:rPr>
              <a:t>Ve, da moramo varovati naravno okolje. Ve kako lahko sam prispeva k urejenemu videzu okolice. Ve, da je treba ustrezno ravnati z odpadki. </a:t>
            </a:r>
          </a:p>
          <a:p>
            <a:endParaRPr lang="en-US" dirty="0"/>
          </a:p>
        </p:txBody>
      </p:sp>
    </p:spTree>
    <p:extLst>
      <p:ext uri="{BB962C8B-B14F-4D97-AF65-F5344CB8AC3E}">
        <p14:creationId xmlns:p14="http://schemas.microsoft.com/office/powerpoint/2010/main" val="2333541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C3BE729E-7676-4182-80E9-72106C6DA984}"/>
              </a:ext>
            </a:extLst>
          </p:cNvPr>
          <p:cNvGraphicFramePr>
            <a:graphicFrameLocks noGrp="1"/>
          </p:cNvGraphicFramePr>
          <p:nvPr>
            <p:extLst>
              <p:ext uri="{D42A27DB-BD31-4B8C-83A1-F6EECF244321}">
                <p14:modId xmlns:p14="http://schemas.microsoft.com/office/powerpoint/2010/main" val="2671270702"/>
              </p:ext>
            </p:extLst>
          </p:nvPr>
        </p:nvGraphicFramePr>
        <p:xfrm>
          <a:off x="539552" y="1772816"/>
          <a:ext cx="8064896" cy="4392485"/>
        </p:xfrm>
        <a:graphic>
          <a:graphicData uri="http://schemas.openxmlformats.org/drawingml/2006/table">
            <a:tbl>
              <a:tblPr firstRow="1" firstCol="1" bandRow="1">
                <a:tableStyleId>{5C22544A-7EE6-4342-B048-85BDC9FD1C3A}</a:tableStyleId>
              </a:tblPr>
              <a:tblGrid>
                <a:gridCol w="324450">
                  <a:extLst>
                    <a:ext uri="{9D8B030D-6E8A-4147-A177-3AD203B41FA5}">
                      <a16:colId xmlns:a16="http://schemas.microsoft.com/office/drawing/2014/main" val="1037336290"/>
                    </a:ext>
                  </a:extLst>
                </a:gridCol>
                <a:gridCol w="2416704">
                  <a:extLst>
                    <a:ext uri="{9D8B030D-6E8A-4147-A177-3AD203B41FA5}">
                      <a16:colId xmlns:a16="http://schemas.microsoft.com/office/drawing/2014/main" val="143339724"/>
                    </a:ext>
                  </a:extLst>
                </a:gridCol>
                <a:gridCol w="1941007">
                  <a:extLst>
                    <a:ext uri="{9D8B030D-6E8A-4147-A177-3AD203B41FA5}">
                      <a16:colId xmlns:a16="http://schemas.microsoft.com/office/drawing/2014/main" val="28187195"/>
                    </a:ext>
                  </a:extLst>
                </a:gridCol>
                <a:gridCol w="1492143">
                  <a:extLst>
                    <a:ext uri="{9D8B030D-6E8A-4147-A177-3AD203B41FA5}">
                      <a16:colId xmlns:a16="http://schemas.microsoft.com/office/drawing/2014/main" val="1580308391"/>
                    </a:ext>
                  </a:extLst>
                </a:gridCol>
                <a:gridCol w="1890592">
                  <a:extLst>
                    <a:ext uri="{9D8B030D-6E8A-4147-A177-3AD203B41FA5}">
                      <a16:colId xmlns:a16="http://schemas.microsoft.com/office/drawing/2014/main" val="897307465"/>
                    </a:ext>
                  </a:extLst>
                </a:gridCol>
              </a:tblGrid>
              <a:tr h="328451">
                <a:tc gridSpan="5">
                  <a:txBody>
                    <a:bodyPr/>
                    <a:lstStyle/>
                    <a:p>
                      <a:pPr>
                        <a:lnSpc>
                          <a:spcPct val="115000"/>
                        </a:lnSpc>
                        <a:spcAft>
                          <a:spcPts val="0"/>
                        </a:spcAft>
                      </a:pPr>
                      <a:r>
                        <a:rPr lang="sl-SI" sz="1200">
                          <a:effectLst/>
                        </a:rPr>
                        <a:t>ŠPORTNI DNEVI</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3901754017"/>
                  </a:ext>
                </a:extLst>
              </a:tr>
              <a:tr h="677339">
                <a:tc>
                  <a:txBody>
                    <a:bodyPr/>
                    <a:lstStyle/>
                    <a:p>
                      <a:pPr algn="ctr">
                        <a:lnSpc>
                          <a:spcPct val="115000"/>
                        </a:lnSpc>
                        <a:spcAft>
                          <a:spcPts val="0"/>
                        </a:spcAft>
                      </a:pPr>
                      <a:r>
                        <a:rPr lang="sl-SI" sz="1200">
                          <a:effectLst/>
                        </a:rPr>
                        <a:t> </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200">
                          <a:effectLst/>
                        </a:rPr>
                        <a:t>VSEBINA</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200">
                          <a:effectLst/>
                        </a:rPr>
                        <a:t>MESEC/DAN</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200">
                          <a:effectLst/>
                        </a:rPr>
                        <a:t>IZVAJALEC</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200">
                          <a:effectLst/>
                        </a:rPr>
                        <a:t>MEDPREDMETNA POVEZAVA</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24492406"/>
                  </a:ext>
                </a:extLst>
              </a:tr>
              <a:tr h="677339">
                <a:tc>
                  <a:txBody>
                    <a:bodyPr/>
                    <a:lstStyle/>
                    <a:p>
                      <a:pPr algn="ctr">
                        <a:lnSpc>
                          <a:spcPct val="115000"/>
                        </a:lnSpc>
                        <a:spcAft>
                          <a:spcPts val="0"/>
                        </a:spcAft>
                      </a:pPr>
                      <a:r>
                        <a:rPr lang="sl-SI" sz="1200">
                          <a:effectLst/>
                        </a:rPr>
                        <a:t>1.</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sl-SI" sz="1800" dirty="0">
                          <a:solidFill>
                            <a:srgbClr val="FF0000"/>
                          </a:solidFill>
                          <a:effectLst/>
                        </a:rPr>
                        <a:t>Pohod – Razkrižje </a:t>
                      </a:r>
                    </a:p>
                    <a:p>
                      <a:pPr>
                        <a:lnSpc>
                          <a:spcPct val="115000"/>
                        </a:lnSpc>
                        <a:spcAft>
                          <a:spcPts val="0"/>
                        </a:spcAft>
                      </a:pPr>
                      <a:r>
                        <a:rPr lang="sl-SI" sz="1800" dirty="0">
                          <a:solidFill>
                            <a:srgbClr val="FF0000"/>
                          </a:solidFill>
                          <a:effectLst/>
                        </a:rPr>
                        <a:t>(5 EUR + prevoz) </a:t>
                      </a:r>
                      <a:endParaRPr lang="sl-SI"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dirty="0">
                          <a:solidFill>
                            <a:srgbClr val="FF0000"/>
                          </a:solidFill>
                          <a:effectLst/>
                        </a:rPr>
                        <a:t>8. 10. 2025 - teden otroka, sreda </a:t>
                      </a:r>
                      <a:endParaRPr lang="sl-SI"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dirty="0">
                          <a:solidFill>
                            <a:srgbClr val="FF0000"/>
                          </a:solidFill>
                          <a:effectLst/>
                        </a:rPr>
                        <a:t>razredničarka  </a:t>
                      </a:r>
                      <a:endParaRPr lang="sl-SI"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dirty="0">
                          <a:solidFill>
                            <a:srgbClr val="FF0000"/>
                          </a:solidFill>
                          <a:effectLst/>
                        </a:rPr>
                        <a:t>ŠPO, SPO</a:t>
                      </a:r>
                      <a:endParaRPr lang="sl-SI"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9941308"/>
                  </a:ext>
                </a:extLst>
              </a:tr>
              <a:tr h="677339">
                <a:tc>
                  <a:txBody>
                    <a:bodyPr/>
                    <a:lstStyle/>
                    <a:p>
                      <a:pPr algn="ctr">
                        <a:lnSpc>
                          <a:spcPct val="115000"/>
                        </a:lnSpc>
                        <a:spcAft>
                          <a:spcPts val="0"/>
                        </a:spcAft>
                      </a:pPr>
                      <a:r>
                        <a:rPr lang="sl-SI" sz="1200">
                          <a:effectLst/>
                        </a:rPr>
                        <a:t>2.</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sl-SI" sz="1800" dirty="0">
                          <a:effectLst/>
                        </a:rPr>
                        <a:t>Šport in špas </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a:effectLst/>
                        </a:rPr>
                        <a:t>11. april  – sobota </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sl-SI" sz="1800">
                          <a:effectLst/>
                        </a:rPr>
                        <a:t>razredničarka </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a:effectLst/>
                        </a:rPr>
                        <a:t>ŠPO, SPO </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81562247"/>
                  </a:ext>
                </a:extLst>
              </a:tr>
              <a:tr h="677339">
                <a:tc>
                  <a:txBody>
                    <a:bodyPr/>
                    <a:lstStyle/>
                    <a:p>
                      <a:pPr algn="ctr">
                        <a:lnSpc>
                          <a:spcPct val="115000"/>
                        </a:lnSpc>
                        <a:spcAft>
                          <a:spcPts val="0"/>
                        </a:spcAft>
                      </a:pPr>
                      <a:r>
                        <a:rPr lang="sl-SI" sz="1200">
                          <a:effectLst/>
                        </a:rPr>
                        <a:t>3.</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sl-SI" sz="1800" dirty="0">
                          <a:solidFill>
                            <a:srgbClr val="FF0000"/>
                          </a:solidFill>
                          <a:effectLst/>
                        </a:rPr>
                        <a:t>Plavalni tečaj  - (49 EUR karte + tečaj)</a:t>
                      </a:r>
                      <a:endParaRPr lang="sl-SI"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dirty="0">
                          <a:solidFill>
                            <a:srgbClr val="FF0000"/>
                          </a:solidFill>
                          <a:effectLst/>
                        </a:rPr>
                        <a:t>24. november 2025</a:t>
                      </a:r>
                      <a:endParaRPr lang="sl-SI"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dirty="0">
                          <a:solidFill>
                            <a:srgbClr val="FF0000"/>
                          </a:solidFill>
                          <a:effectLst/>
                        </a:rPr>
                        <a:t>razredničarka </a:t>
                      </a:r>
                      <a:endParaRPr lang="sl-SI"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dirty="0">
                          <a:solidFill>
                            <a:srgbClr val="FF0000"/>
                          </a:solidFill>
                          <a:effectLst/>
                        </a:rPr>
                        <a:t>ŠPO, SPO </a:t>
                      </a:r>
                      <a:endParaRPr lang="sl-SI"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36306938"/>
                  </a:ext>
                </a:extLst>
              </a:tr>
              <a:tr h="677339">
                <a:tc>
                  <a:txBody>
                    <a:bodyPr/>
                    <a:lstStyle/>
                    <a:p>
                      <a:pPr algn="ctr">
                        <a:lnSpc>
                          <a:spcPct val="115000"/>
                        </a:lnSpc>
                        <a:spcAft>
                          <a:spcPts val="0"/>
                        </a:spcAft>
                      </a:pPr>
                      <a:r>
                        <a:rPr lang="sl-SI" sz="1200">
                          <a:effectLst/>
                        </a:rPr>
                        <a:t>4.</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sl-SI" sz="1800" dirty="0">
                          <a:solidFill>
                            <a:srgbClr val="FF0000"/>
                          </a:solidFill>
                          <a:effectLst/>
                        </a:rPr>
                        <a:t>Plavalni tečaj  </a:t>
                      </a:r>
                      <a:endParaRPr lang="sl-SI"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dirty="0">
                          <a:solidFill>
                            <a:srgbClr val="FF0000"/>
                          </a:solidFill>
                          <a:effectLst/>
                        </a:rPr>
                        <a:t>25. november 2025</a:t>
                      </a:r>
                      <a:endParaRPr lang="sl-SI"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dirty="0">
                          <a:solidFill>
                            <a:srgbClr val="FF0000"/>
                          </a:solidFill>
                          <a:effectLst/>
                        </a:rPr>
                        <a:t>razredničarka </a:t>
                      </a:r>
                      <a:endParaRPr lang="sl-SI"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dirty="0">
                          <a:solidFill>
                            <a:srgbClr val="FF0000"/>
                          </a:solidFill>
                          <a:effectLst/>
                        </a:rPr>
                        <a:t>ŠPO, SPO,  </a:t>
                      </a:r>
                      <a:endParaRPr lang="sl-SI"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04661819"/>
                  </a:ext>
                </a:extLst>
              </a:tr>
              <a:tr h="677339">
                <a:tc>
                  <a:txBody>
                    <a:bodyPr/>
                    <a:lstStyle/>
                    <a:p>
                      <a:pPr algn="ctr">
                        <a:lnSpc>
                          <a:spcPct val="115000"/>
                        </a:lnSpc>
                        <a:spcAft>
                          <a:spcPts val="0"/>
                        </a:spcAft>
                      </a:pPr>
                      <a:r>
                        <a:rPr lang="sl-SI" sz="1200">
                          <a:effectLst/>
                        </a:rPr>
                        <a:t>5.</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sl-SI" sz="1800" dirty="0">
                          <a:effectLst/>
                        </a:rPr>
                        <a:t>Zlati sonček  </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dirty="0">
                          <a:effectLst/>
                        </a:rPr>
                        <a:t>maj/junij 2026</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dirty="0">
                          <a:effectLst/>
                        </a:rPr>
                        <a:t>razredničarka </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dirty="0">
                          <a:effectLst/>
                        </a:rPr>
                        <a:t>ŠPO, SPO</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4916771"/>
                  </a:ext>
                </a:extLst>
              </a:tr>
            </a:tbl>
          </a:graphicData>
        </a:graphic>
      </p:graphicFrame>
    </p:spTree>
    <p:extLst>
      <p:ext uri="{BB962C8B-B14F-4D97-AF65-F5344CB8AC3E}">
        <p14:creationId xmlns:p14="http://schemas.microsoft.com/office/powerpoint/2010/main" val="40392706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0DBE879D-D025-41C7-B9D9-1B4F2FC54952}"/>
              </a:ext>
            </a:extLst>
          </p:cNvPr>
          <p:cNvGraphicFramePr>
            <a:graphicFrameLocks noGrp="1"/>
          </p:cNvGraphicFramePr>
          <p:nvPr>
            <p:extLst>
              <p:ext uri="{D42A27DB-BD31-4B8C-83A1-F6EECF244321}">
                <p14:modId xmlns:p14="http://schemas.microsoft.com/office/powerpoint/2010/main" val="1950861458"/>
              </p:ext>
            </p:extLst>
          </p:nvPr>
        </p:nvGraphicFramePr>
        <p:xfrm>
          <a:off x="467544" y="1844824"/>
          <a:ext cx="8208911" cy="4392488"/>
        </p:xfrm>
        <a:graphic>
          <a:graphicData uri="http://schemas.openxmlformats.org/drawingml/2006/table">
            <a:tbl>
              <a:tblPr firstRow="1" firstCol="1" bandRow="1">
                <a:tableStyleId>{5C22544A-7EE6-4342-B048-85BDC9FD1C3A}</a:tableStyleId>
              </a:tblPr>
              <a:tblGrid>
                <a:gridCol w="330243">
                  <a:extLst>
                    <a:ext uri="{9D8B030D-6E8A-4147-A177-3AD203B41FA5}">
                      <a16:colId xmlns:a16="http://schemas.microsoft.com/office/drawing/2014/main" val="3533415551"/>
                    </a:ext>
                  </a:extLst>
                </a:gridCol>
                <a:gridCol w="2459860">
                  <a:extLst>
                    <a:ext uri="{9D8B030D-6E8A-4147-A177-3AD203B41FA5}">
                      <a16:colId xmlns:a16="http://schemas.microsoft.com/office/drawing/2014/main" val="4119810240"/>
                    </a:ext>
                  </a:extLst>
                </a:gridCol>
                <a:gridCol w="1975668">
                  <a:extLst>
                    <a:ext uri="{9D8B030D-6E8A-4147-A177-3AD203B41FA5}">
                      <a16:colId xmlns:a16="http://schemas.microsoft.com/office/drawing/2014/main" val="2297497945"/>
                    </a:ext>
                  </a:extLst>
                </a:gridCol>
                <a:gridCol w="1518789">
                  <a:extLst>
                    <a:ext uri="{9D8B030D-6E8A-4147-A177-3AD203B41FA5}">
                      <a16:colId xmlns:a16="http://schemas.microsoft.com/office/drawing/2014/main" val="1494151657"/>
                    </a:ext>
                  </a:extLst>
                </a:gridCol>
                <a:gridCol w="1924351">
                  <a:extLst>
                    <a:ext uri="{9D8B030D-6E8A-4147-A177-3AD203B41FA5}">
                      <a16:colId xmlns:a16="http://schemas.microsoft.com/office/drawing/2014/main" val="1559586996"/>
                    </a:ext>
                  </a:extLst>
                </a:gridCol>
              </a:tblGrid>
              <a:tr h="386210">
                <a:tc gridSpan="5">
                  <a:txBody>
                    <a:bodyPr/>
                    <a:lstStyle/>
                    <a:p>
                      <a:pPr>
                        <a:lnSpc>
                          <a:spcPct val="115000"/>
                        </a:lnSpc>
                        <a:spcAft>
                          <a:spcPts val="0"/>
                        </a:spcAft>
                      </a:pPr>
                      <a:r>
                        <a:rPr lang="sl-SI" sz="1200">
                          <a:effectLst/>
                        </a:rPr>
                        <a:t>KULTURNI DNEVI</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2691869741"/>
                  </a:ext>
                </a:extLst>
              </a:tr>
              <a:tr h="1206689">
                <a:tc>
                  <a:txBody>
                    <a:bodyPr/>
                    <a:lstStyle/>
                    <a:p>
                      <a:pPr algn="ctr">
                        <a:lnSpc>
                          <a:spcPct val="115000"/>
                        </a:lnSpc>
                        <a:spcAft>
                          <a:spcPts val="0"/>
                        </a:spcAft>
                      </a:pPr>
                      <a:r>
                        <a:rPr lang="sl-SI" sz="1200">
                          <a:effectLst/>
                        </a:rPr>
                        <a:t>1.</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sl-SI" sz="1800" dirty="0">
                          <a:solidFill>
                            <a:srgbClr val="FF0000"/>
                          </a:solidFill>
                          <a:effectLst/>
                        </a:rPr>
                        <a:t>Lutkovna predstava – Lutkovno gledališče Ptuj </a:t>
                      </a:r>
                    </a:p>
                    <a:p>
                      <a:pPr>
                        <a:lnSpc>
                          <a:spcPct val="115000"/>
                        </a:lnSpc>
                        <a:spcAft>
                          <a:spcPts val="0"/>
                        </a:spcAft>
                      </a:pPr>
                      <a:r>
                        <a:rPr lang="sl-SI" sz="1800" dirty="0">
                          <a:solidFill>
                            <a:srgbClr val="FF0000"/>
                          </a:solidFill>
                          <a:effectLst/>
                        </a:rPr>
                        <a:t>(6 EUR + prevoz)</a:t>
                      </a:r>
                      <a:endParaRPr lang="sl-SI"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dirty="0">
                          <a:solidFill>
                            <a:srgbClr val="FF0000"/>
                          </a:solidFill>
                          <a:effectLst/>
                        </a:rPr>
                        <a:t> </a:t>
                      </a:r>
                    </a:p>
                    <a:p>
                      <a:pPr algn="ctr">
                        <a:lnSpc>
                          <a:spcPct val="115000"/>
                        </a:lnSpc>
                        <a:spcAft>
                          <a:spcPts val="0"/>
                        </a:spcAft>
                      </a:pPr>
                      <a:r>
                        <a:rPr lang="sl-SI" sz="1800" dirty="0">
                          <a:solidFill>
                            <a:srgbClr val="FF0000"/>
                          </a:solidFill>
                          <a:effectLst/>
                        </a:rPr>
                        <a:t>6. 10. 2025, teden otroka - ponedeljek</a:t>
                      </a:r>
                      <a:endParaRPr lang="sl-SI"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dirty="0">
                          <a:solidFill>
                            <a:srgbClr val="FF0000"/>
                          </a:solidFill>
                          <a:effectLst/>
                        </a:rPr>
                        <a:t>razredničarka</a:t>
                      </a:r>
                      <a:endParaRPr lang="sl-SI"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dirty="0">
                          <a:solidFill>
                            <a:srgbClr val="FF0000"/>
                          </a:solidFill>
                          <a:effectLst/>
                        </a:rPr>
                        <a:t>SLJ, LUM, GUM, </a:t>
                      </a:r>
                      <a:endParaRPr lang="sl-SI"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93402889"/>
                  </a:ext>
                </a:extLst>
              </a:tr>
              <a:tr h="796450">
                <a:tc>
                  <a:txBody>
                    <a:bodyPr/>
                    <a:lstStyle/>
                    <a:p>
                      <a:pPr algn="ctr">
                        <a:lnSpc>
                          <a:spcPct val="115000"/>
                        </a:lnSpc>
                        <a:spcAft>
                          <a:spcPts val="0"/>
                        </a:spcAft>
                      </a:pPr>
                      <a:r>
                        <a:rPr lang="sl-SI" sz="1200">
                          <a:effectLst/>
                        </a:rPr>
                        <a:t>2.</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sl-SI" sz="1800" dirty="0" err="1">
                          <a:solidFill>
                            <a:srgbClr val="FF0000"/>
                          </a:solidFill>
                          <a:effectLst/>
                        </a:rPr>
                        <a:t>Jelkovanje</a:t>
                      </a:r>
                      <a:endParaRPr lang="sl-SI"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a:solidFill>
                            <a:srgbClr val="FF0000"/>
                          </a:solidFill>
                          <a:effectLst/>
                        </a:rPr>
                        <a:t>24. 12. 2025, sreda</a:t>
                      </a:r>
                      <a:endParaRPr lang="sl-SI" sz="1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a:solidFill>
                            <a:srgbClr val="FF0000"/>
                          </a:solidFill>
                          <a:effectLst/>
                        </a:rPr>
                        <a:t>razredničarka</a:t>
                      </a:r>
                      <a:endParaRPr lang="sl-SI" sz="1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sl-SI" sz="1800">
                          <a:solidFill>
                            <a:srgbClr val="FF0000"/>
                          </a:solidFill>
                          <a:effectLst/>
                        </a:rPr>
                        <a:t>SLJ, GUM, SPO, LUM</a:t>
                      </a:r>
                      <a:endParaRPr lang="sl-SI" sz="1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03548608"/>
                  </a:ext>
                </a:extLst>
              </a:tr>
              <a:tr h="796450">
                <a:tc>
                  <a:txBody>
                    <a:bodyPr/>
                    <a:lstStyle/>
                    <a:p>
                      <a:pPr algn="ctr">
                        <a:lnSpc>
                          <a:spcPct val="115000"/>
                        </a:lnSpc>
                        <a:spcAft>
                          <a:spcPts val="0"/>
                        </a:spcAft>
                      </a:pPr>
                      <a:r>
                        <a:rPr lang="sl-SI" sz="1200">
                          <a:effectLst/>
                        </a:rPr>
                        <a:t>3.</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sl-SI" sz="1800" dirty="0">
                          <a:solidFill>
                            <a:srgbClr val="FF0000"/>
                          </a:solidFill>
                          <a:effectLst/>
                        </a:rPr>
                        <a:t>Pustovanje</a:t>
                      </a:r>
                      <a:endParaRPr lang="sl-SI"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dirty="0">
                          <a:solidFill>
                            <a:srgbClr val="FF0000"/>
                          </a:solidFill>
                          <a:effectLst/>
                        </a:rPr>
                        <a:t>17. 2. 2026, torek </a:t>
                      </a:r>
                      <a:endParaRPr lang="sl-SI"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a:solidFill>
                            <a:srgbClr val="FF0000"/>
                          </a:solidFill>
                          <a:effectLst/>
                        </a:rPr>
                        <a:t>razredničarka</a:t>
                      </a:r>
                      <a:endParaRPr lang="sl-SI" sz="1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dirty="0">
                          <a:solidFill>
                            <a:srgbClr val="FF0000"/>
                          </a:solidFill>
                          <a:effectLst/>
                        </a:rPr>
                        <a:t>SLJ, GUM, SPO, LUM, ŠPO </a:t>
                      </a:r>
                      <a:endParaRPr lang="sl-SI"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4773963"/>
                  </a:ext>
                </a:extLst>
              </a:tr>
              <a:tr h="1206689">
                <a:tc>
                  <a:txBody>
                    <a:bodyPr/>
                    <a:lstStyle/>
                    <a:p>
                      <a:pPr algn="ctr">
                        <a:lnSpc>
                          <a:spcPct val="115000"/>
                        </a:lnSpc>
                        <a:spcAft>
                          <a:spcPts val="0"/>
                        </a:spcAft>
                      </a:pPr>
                      <a:r>
                        <a:rPr lang="sl-SI" sz="1200">
                          <a:effectLst/>
                        </a:rPr>
                        <a:t>4.</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sl-SI" sz="1800">
                          <a:solidFill>
                            <a:srgbClr val="FF0000"/>
                          </a:solidFill>
                          <a:effectLst/>
                        </a:rPr>
                        <a:t>Varno in spodbudno učno okolje/delavnica (šolska predstava)</a:t>
                      </a:r>
                      <a:endParaRPr lang="sl-SI" sz="1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dirty="0">
                          <a:solidFill>
                            <a:srgbClr val="FF0000"/>
                          </a:solidFill>
                          <a:effectLst/>
                        </a:rPr>
                        <a:t>10. 10. 2025, teden otroka, petek</a:t>
                      </a:r>
                      <a:endParaRPr lang="sl-SI"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dirty="0">
                          <a:solidFill>
                            <a:srgbClr val="FF0000"/>
                          </a:solidFill>
                          <a:effectLst/>
                        </a:rPr>
                        <a:t>razredničarka</a:t>
                      </a:r>
                      <a:endParaRPr lang="sl-SI"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dirty="0">
                          <a:solidFill>
                            <a:srgbClr val="FF0000"/>
                          </a:solidFill>
                          <a:effectLst/>
                        </a:rPr>
                        <a:t>SLJ, LUM, GUM </a:t>
                      </a:r>
                      <a:endParaRPr lang="sl-SI"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3946708"/>
                  </a:ext>
                </a:extLst>
              </a:tr>
            </a:tbl>
          </a:graphicData>
        </a:graphic>
      </p:graphicFrame>
    </p:spTree>
    <p:extLst>
      <p:ext uri="{BB962C8B-B14F-4D97-AF65-F5344CB8AC3E}">
        <p14:creationId xmlns:p14="http://schemas.microsoft.com/office/powerpoint/2010/main" val="5212612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1CAEB6EE-2528-42AB-9424-DDBFE5257755}"/>
              </a:ext>
            </a:extLst>
          </p:cNvPr>
          <p:cNvGraphicFramePr>
            <a:graphicFrameLocks noGrp="1"/>
          </p:cNvGraphicFramePr>
          <p:nvPr>
            <p:extLst>
              <p:ext uri="{D42A27DB-BD31-4B8C-83A1-F6EECF244321}">
                <p14:modId xmlns:p14="http://schemas.microsoft.com/office/powerpoint/2010/main" val="3402865667"/>
              </p:ext>
            </p:extLst>
          </p:nvPr>
        </p:nvGraphicFramePr>
        <p:xfrm>
          <a:off x="539552" y="1844824"/>
          <a:ext cx="8064895" cy="4176464"/>
        </p:xfrm>
        <a:graphic>
          <a:graphicData uri="http://schemas.openxmlformats.org/drawingml/2006/table">
            <a:tbl>
              <a:tblPr firstRow="1" firstCol="1" bandRow="1">
                <a:tableStyleId>{5C22544A-7EE6-4342-B048-85BDC9FD1C3A}</a:tableStyleId>
              </a:tblPr>
              <a:tblGrid>
                <a:gridCol w="2059799">
                  <a:extLst>
                    <a:ext uri="{9D8B030D-6E8A-4147-A177-3AD203B41FA5}">
                      <a16:colId xmlns:a16="http://schemas.microsoft.com/office/drawing/2014/main" val="3741635738"/>
                    </a:ext>
                  </a:extLst>
                </a:gridCol>
                <a:gridCol w="2086183">
                  <a:extLst>
                    <a:ext uri="{9D8B030D-6E8A-4147-A177-3AD203B41FA5}">
                      <a16:colId xmlns:a16="http://schemas.microsoft.com/office/drawing/2014/main" val="2985565453"/>
                    </a:ext>
                  </a:extLst>
                </a:gridCol>
                <a:gridCol w="1603748">
                  <a:extLst>
                    <a:ext uri="{9D8B030D-6E8A-4147-A177-3AD203B41FA5}">
                      <a16:colId xmlns:a16="http://schemas.microsoft.com/office/drawing/2014/main" val="742115556"/>
                    </a:ext>
                  </a:extLst>
                </a:gridCol>
                <a:gridCol w="2031996">
                  <a:extLst>
                    <a:ext uri="{9D8B030D-6E8A-4147-A177-3AD203B41FA5}">
                      <a16:colId xmlns:a16="http://schemas.microsoft.com/office/drawing/2014/main" val="585561491"/>
                    </a:ext>
                  </a:extLst>
                </a:gridCol>
                <a:gridCol w="283169">
                  <a:extLst>
                    <a:ext uri="{9D8B030D-6E8A-4147-A177-3AD203B41FA5}">
                      <a16:colId xmlns:a16="http://schemas.microsoft.com/office/drawing/2014/main" val="3751326708"/>
                    </a:ext>
                  </a:extLst>
                </a:gridCol>
              </a:tblGrid>
              <a:tr h="506307">
                <a:tc gridSpan="5">
                  <a:txBody>
                    <a:bodyPr/>
                    <a:lstStyle/>
                    <a:p>
                      <a:pPr>
                        <a:lnSpc>
                          <a:spcPct val="115000"/>
                        </a:lnSpc>
                        <a:spcAft>
                          <a:spcPts val="0"/>
                        </a:spcAft>
                      </a:pPr>
                      <a:r>
                        <a:rPr lang="sl-SI" sz="1200">
                          <a:effectLst/>
                        </a:rPr>
                        <a:t>TEHNIŠKI DNEVI</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2960009371"/>
                  </a:ext>
                </a:extLst>
              </a:tr>
              <a:tr h="1581925">
                <a:tc>
                  <a:txBody>
                    <a:bodyPr/>
                    <a:lstStyle/>
                    <a:p>
                      <a:pPr>
                        <a:lnSpc>
                          <a:spcPct val="115000"/>
                        </a:lnSpc>
                        <a:spcAft>
                          <a:spcPts val="0"/>
                        </a:spcAft>
                      </a:pPr>
                      <a:r>
                        <a:rPr lang="sl-SI" sz="1800" dirty="0">
                          <a:solidFill>
                            <a:srgbClr val="FF0000"/>
                          </a:solidFill>
                          <a:effectLst/>
                        </a:rPr>
                        <a:t>Orientacija v naravi </a:t>
                      </a:r>
                    </a:p>
                    <a:p>
                      <a:pPr>
                        <a:lnSpc>
                          <a:spcPct val="115000"/>
                        </a:lnSpc>
                        <a:spcAft>
                          <a:spcPts val="0"/>
                        </a:spcAft>
                      </a:pPr>
                      <a:r>
                        <a:rPr lang="sl-SI" sz="1800" dirty="0">
                          <a:solidFill>
                            <a:srgbClr val="FF0000"/>
                          </a:solidFill>
                          <a:effectLst/>
                        </a:rPr>
                        <a:t>(park doživetij)</a:t>
                      </a:r>
                    </a:p>
                    <a:p>
                      <a:pPr>
                        <a:lnSpc>
                          <a:spcPct val="115000"/>
                        </a:lnSpc>
                        <a:spcAft>
                          <a:spcPts val="0"/>
                        </a:spcAft>
                      </a:pPr>
                      <a:r>
                        <a:rPr lang="sl-SI" sz="1800" dirty="0">
                          <a:solidFill>
                            <a:srgbClr val="FF0000"/>
                          </a:solidFill>
                          <a:effectLst/>
                        </a:rPr>
                        <a:t> </a:t>
                      </a:r>
                      <a:endParaRPr lang="sl-SI"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dirty="0">
                          <a:solidFill>
                            <a:srgbClr val="FF0000"/>
                          </a:solidFill>
                          <a:effectLst/>
                        </a:rPr>
                        <a:t>9. 10. 2025, teden otroka, četrtek</a:t>
                      </a:r>
                      <a:endParaRPr lang="sl-SI"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dirty="0">
                          <a:solidFill>
                            <a:srgbClr val="FF0000"/>
                          </a:solidFill>
                          <a:effectLst/>
                        </a:rPr>
                        <a:t>razredničarka</a:t>
                      </a:r>
                      <a:endParaRPr lang="sl-SI"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dirty="0">
                          <a:solidFill>
                            <a:srgbClr val="FF0000"/>
                          </a:solidFill>
                          <a:effectLst/>
                        </a:rPr>
                        <a:t>LUM, SPO, </a:t>
                      </a:r>
                      <a:endParaRPr lang="sl-SI"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sl-SI" sz="1100">
                          <a:effectLst/>
                        </a:rPr>
                        <a:t> </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2164523"/>
                  </a:ext>
                </a:extLst>
              </a:tr>
              <a:tr h="1044116">
                <a:tc>
                  <a:txBody>
                    <a:bodyPr/>
                    <a:lstStyle/>
                    <a:p>
                      <a:pPr>
                        <a:lnSpc>
                          <a:spcPct val="115000"/>
                        </a:lnSpc>
                        <a:spcAft>
                          <a:spcPts val="0"/>
                        </a:spcAft>
                      </a:pPr>
                      <a:r>
                        <a:rPr lang="sl-SI" sz="1800" dirty="0">
                          <a:solidFill>
                            <a:srgbClr val="FF0000"/>
                          </a:solidFill>
                          <a:effectLst/>
                        </a:rPr>
                        <a:t>Novoletna delavnica </a:t>
                      </a:r>
                      <a:endParaRPr lang="sl-SI"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dirty="0">
                          <a:solidFill>
                            <a:srgbClr val="FF0000"/>
                          </a:solidFill>
                          <a:effectLst/>
                        </a:rPr>
                        <a:t>december 2025</a:t>
                      </a:r>
                      <a:endParaRPr lang="sl-SI"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dirty="0">
                          <a:solidFill>
                            <a:srgbClr val="FF0000"/>
                          </a:solidFill>
                          <a:effectLst/>
                        </a:rPr>
                        <a:t>razredničarka</a:t>
                      </a:r>
                      <a:endParaRPr lang="sl-SI"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dirty="0">
                          <a:solidFill>
                            <a:srgbClr val="FF0000"/>
                          </a:solidFill>
                          <a:effectLst/>
                        </a:rPr>
                        <a:t>ŠPO, LUM, SPO </a:t>
                      </a:r>
                      <a:endParaRPr lang="sl-SI"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sl-SI" sz="1100">
                          <a:effectLst/>
                        </a:rPr>
                        <a:t> </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13472237"/>
                  </a:ext>
                </a:extLst>
              </a:tr>
              <a:tr h="1044116">
                <a:tc>
                  <a:txBody>
                    <a:bodyPr/>
                    <a:lstStyle/>
                    <a:p>
                      <a:pPr>
                        <a:lnSpc>
                          <a:spcPct val="115000"/>
                        </a:lnSpc>
                        <a:spcAft>
                          <a:spcPts val="0"/>
                        </a:spcAft>
                      </a:pPr>
                      <a:r>
                        <a:rPr lang="sl-SI" sz="1800">
                          <a:effectLst/>
                        </a:rPr>
                        <a:t>Merjenje</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dirty="0">
                          <a:effectLst/>
                        </a:rPr>
                        <a:t>junij, 2026</a:t>
                      </a:r>
                    </a:p>
                    <a:p>
                      <a:pPr algn="ctr">
                        <a:lnSpc>
                          <a:spcPct val="115000"/>
                        </a:lnSpc>
                        <a:spcAft>
                          <a:spcPts val="0"/>
                        </a:spcAft>
                      </a:pPr>
                      <a:r>
                        <a:rPr lang="sl-SI" sz="1800" dirty="0">
                          <a:effectLst/>
                        </a:rPr>
                        <a:t> </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sl-SI" sz="1800">
                          <a:effectLst/>
                        </a:rPr>
                        <a:t>razredničarka</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dirty="0">
                          <a:effectLst/>
                        </a:rPr>
                        <a:t>MAT, ŠPO, SPO </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sl-SI" sz="1100" dirty="0">
                          <a:effectLst/>
                        </a:rPr>
                        <a:t> </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14676624"/>
                  </a:ext>
                </a:extLst>
              </a:tr>
            </a:tbl>
          </a:graphicData>
        </a:graphic>
      </p:graphicFrame>
    </p:spTree>
    <p:extLst>
      <p:ext uri="{BB962C8B-B14F-4D97-AF65-F5344CB8AC3E}">
        <p14:creationId xmlns:p14="http://schemas.microsoft.com/office/powerpoint/2010/main" val="25979210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150D906E-A6B4-4544-B8DA-80BCB889E8D2}"/>
              </a:ext>
            </a:extLst>
          </p:cNvPr>
          <p:cNvGraphicFramePr>
            <a:graphicFrameLocks noGrp="1"/>
          </p:cNvGraphicFramePr>
          <p:nvPr>
            <p:extLst>
              <p:ext uri="{D42A27DB-BD31-4B8C-83A1-F6EECF244321}">
                <p14:modId xmlns:p14="http://schemas.microsoft.com/office/powerpoint/2010/main" val="1004828805"/>
              </p:ext>
            </p:extLst>
          </p:nvPr>
        </p:nvGraphicFramePr>
        <p:xfrm>
          <a:off x="395536" y="1916832"/>
          <a:ext cx="8352928" cy="4248472"/>
        </p:xfrm>
        <a:graphic>
          <a:graphicData uri="http://schemas.openxmlformats.org/drawingml/2006/table">
            <a:tbl>
              <a:tblPr firstRow="1" firstCol="1" bandRow="1">
                <a:tableStyleId>{5C22544A-7EE6-4342-B048-85BDC9FD1C3A}</a:tableStyleId>
              </a:tblPr>
              <a:tblGrid>
                <a:gridCol w="336037">
                  <a:extLst>
                    <a:ext uri="{9D8B030D-6E8A-4147-A177-3AD203B41FA5}">
                      <a16:colId xmlns:a16="http://schemas.microsoft.com/office/drawing/2014/main" val="4075728230"/>
                    </a:ext>
                  </a:extLst>
                </a:gridCol>
                <a:gridCol w="2503014">
                  <a:extLst>
                    <a:ext uri="{9D8B030D-6E8A-4147-A177-3AD203B41FA5}">
                      <a16:colId xmlns:a16="http://schemas.microsoft.com/office/drawing/2014/main" val="1938375772"/>
                    </a:ext>
                  </a:extLst>
                </a:gridCol>
                <a:gridCol w="2010329">
                  <a:extLst>
                    <a:ext uri="{9D8B030D-6E8A-4147-A177-3AD203B41FA5}">
                      <a16:colId xmlns:a16="http://schemas.microsoft.com/office/drawing/2014/main" val="975601828"/>
                    </a:ext>
                  </a:extLst>
                </a:gridCol>
                <a:gridCol w="1545435">
                  <a:extLst>
                    <a:ext uri="{9D8B030D-6E8A-4147-A177-3AD203B41FA5}">
                      <a16:colId xmlns:a16="http://schemas.microsoft.com/office/drawing/2014/main" val="1367379735"/>
                    </a:ext>
                  </a:extLst>
                </a:gridCol>
                <a:gridCol w="1958113">
                  <a:extLst>
                    <a:ext uri="{9D8B030D-6E8A-4147-A177-3AD203B41FA5}">
                      <a16:colId xmlns:a16="http://schemas.microsoft.com/office/drawing/2014/main" val="3213818490"/>
                    </a:ext>
                  </a:extLst>
                </a:gridCol>
              </a:tblGrid>
              <a:tr h="409558">
                <a:tc gridSpan="5">
                  <a:txBody>
                    <a:bodyPr/>
                    <a:lstStyle/>
                    <a:p>
                      <a:pPr>
                        <a:lnSpc>
                          <a:spcPct val="115000"/>
                        </a:lnSpc>
                        <a:spcAft>
                          <a:spcPts val="0"/>
                        </a:spcAft>
                      </a:pPr>
                      <a:r>
                        <a:rPr lang="sl-SI" sz="1200">
                          <a:effectLst/>
                        </a:rPr>
                        <a:t>NARAVOSLOVNI DNEVI</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4219686756"/>
                  </a:ext>
                </a:extLst>
              </a:tr>
              <a:tr h="1714679">
                <a:tc>
                  <a:txBody>
                    <a:bodyPr/>
                    <a:lstStyle/>
                    <a:p>
                      <a:pPr algn="ctr">
                        <a:lnSpc>
                          <a:spcPct val="115000"/>
                        </a:lnSpc>
                        <a:spcAft>
                          <a:spcPts val="0"/>
                        </a:spcAft>
                      </a:pPr>
                      <a:r>
                        <a:rPr lang="sl-SI" sz="1200">
                          <a:effectLst/>
                        </a:rPr>
                        <a:t>1.</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l-SI" sz="1800" dirty="0">
                          <a:solidFill>
                            <a:srgbClr val="FF0000"/>
                          </a:solidFill>
                          <a:effectLst/>
                        </a:rPr>
                        <a:t>Tradicionalni slovenski zajtrk – 2 uri </a:t>
                      </a:r>
                    </a:p>
                    <a:p>
                      <a:pPr>
                        <a:lnSpc>
                          <a:spcPct val="115000"/>
                        </a:lnSpc>
                        <a:spcAft>
                          <a:spcPts val="0"/>
                        </a:spcAft>
                      </a:pPr>
                      <a:r>
                        <a:rPr lang="sl-SI" sz="1800" dirty="0" err="1">
                          <a:solidFill>
                            <a:schemeClr val="tx1"/>
                          </a:solidFill>
                          <a:effectLst/>
                        </a:rPr>
                        <a:t>Eko</a:t>
                      </a:r>
                      <a:r>
                        <a:rPr lang="sl-SI" sz="1800" dirty="0">
                          <a:solidFill>
                            <a:schemeClr val="tx1"/>
                          </a:solidFill>
                          <a:effectLst/>
                        </a:rPr>
                        <a:t> dan / dan Zemlje – 3 ure </a:t>
                      </a:r>
                      <a:endParaRPr lang="sl-SI"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dirty="0">
                          <a:solidFill>
                            <a:srgbClr val="FF0000"/>
                          </a:solidFill>
                          <a:effectLst/>
                        </a:rPr>
                        <a:t>21. 11. 2025, petek </a:t>
                      </a:r>
                    </a:p>
                    <a:p>
                      <a:pPr algn="ctr">
                        <a:lnSpc>
                          <a:spcPct val="115000"/>
                        </a:lnSpc>
                        <a:spcAft>
                          <a:spcPts val="0"/>
                        </a:spcAft>
                      </a:pPr>
                      <a:r>
                        <a:rPr lang="sl-SI" sz="1800" dirty="0">
                          <a:solidFill>
                            <a:schemeClr val="tx1"/>
                          </a:solidFill>
                          <a:effectLst/>
                        </a:rPr>
                        <a:t>22. 4.  2026, sreda</a:t>
                      </a:r>
                      <a:endParaRPr lang="sl-SI"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a:solidFill>
                            <a:srgbClr val="FF0000"/>
                          </a:solidFill>
                          <a:effectLst/>
                        </a:rPr>
                        <a:t>razredničarka</a:t>
                      </a:r>
                      <a:endParaRPr lang="sl-SI" sz="1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dirty="0">
                          <a:solidFill>
                            <a:srgbClr val="FF0000"/>
                          </a:solidFill>
                          <a:effectLst/>
                        </a:rPr>
                        <a:t>SPO, SLJ, LUM, </a:t>
                      </a:r>
                      <a:endParaRPr lang="sl-SI"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1490245"/>
                  </a:ext>
                </a:extLst>
              </a:tr>
              <a:tr h="844597">
                <a:tc>
                  <a:txBody>
                    <a:bodyPr/>
                    <a:lstStyle/>
                    <a:p>
                      <a:pPr algn="ctr">
                        <a:lnSpc>
                          <a:spcPct val="115000"/>
                        </a:lnSpc>
                        <a:spcAft>
                          <a:spcPts val="0"/>
                        </a:spcAft>
                      </a:pPr>
                      <a:r>
                        <a:rPr lang="sl-SI" sz="1200">
                          <a:effectLst/>
                        </a:rPr>
                        <a:t>2.</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l-SI" sz="1800" dirty="0">
                          <a:solidFill>
                            <a:srgbClr val="FF0000"/>
                          </a:solidFill>
                          <a:effectLst/>
                        </a:rPr>
                        <a:t>Delavnice – Zdravstveni dom Ljutomer </a:t>
                      </a:r>
                      <a:endParaRPr lang="sl-SI"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a:solidFill>
                            <a:srgbClr val="FF0000"/>
                          </a:solidFill>
                          <a:effectLst/>
                        </a:rPr>
                        <a:t>7. 10. 2025, teden otroka, torek</a:t>
                      </a:r>
                      <a:endParaRPr lang="sl-SI" sz="1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a:solidFill>
                            <a:srgbClr val="FF0000"/>
                          </a:solidFill>
                          <a:effectLst/>
                        </a:rPr>
                        <a:t>razredničarka</a:t>
                      </a:r>
                      <a:endParaRPr lang="sl-SI" sz="1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dirty="0">
                          <a:solidFill>
                            <a:srgbClr val="FF0000"/>
                          </a:solidFill>
                          <a:effectLst/>
                        </a:rPr>
                        <a:t>SLJ, SPO, LUM, MAT </a:t>
                      </a:r>
                      <a:endParaRPr lang="sl-SI"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03907190"/>
                  </a:ext>
                </a:extLst>
              </a:tr>
              <a:tr h="1279638">
                <a:tc>
                  <a:txBody>
                    <a:bodyPr/>
                    <a:lstStyle/>
                    <a:p>
                      <a:pPr algn="ctr">
                        <a:lnSpc>
                          <a:spcPct val="115000"/>
                        </a:lnSpc>
                        <a:spcAft>
                          <a:spcPts val="0"/>
                        </a:spcAft>
                      </a:pPr>
                      <a:r>
                        <a:rPr lang="sl-SI" sz="1200">
                          <a:effectLst/>
                        </a:rPr>
                        <a:t>3.</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l-SI" sz="1800" dirty="0">
                          <a:effectLst/>
                        </a:rPr>
                        <a:t>Sikalo ZOO – </a:t>
                      </a:r>
                    </a:p>
                    <a:p>
                      <a:pPr>
                        <a:lnSpc>
                          <a:spcPct val="115000"/>
                        </a:lnSpc>
                        <a:spcAft>
                          <a:spcPts val="0"/>
                        </a:spcAft>
                      </a:pPr>
                      <a:r>
                        <a:rPr lang="sl-SI" sz="1800" dirty="0">
                          <a:effectLst/>
                        </a:rPr>
                        <a:t>okrog 14 EUR  (zbiranje papirja </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dirty="0">
                          <a:effectLst/>
                        </a:rPr>
                        <a:t>sreda, 27. 5. 2026</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a:effectLst/>
                        </a:rPr>
                        <a:t>razredničarka</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l-SI" sz="1800" dirty="0">
                          <a:effectLst/>
                        </a:rPr>
                        <a:t>SPO, ŠPO, SLJ, LUM </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0105385"/>
                  </a:ext>
                </a:extLst>
              </a:tr>
            </a:tbl>
          </a:graphicData>
        </a:graphic>
      </p:graphicFrame>
    </p:spTree>
    <p:extLst>
      <p:ext uri="{BB962C8B-B14F-4D97-AF65-F5344CB8AC3E}">
        <p14:creationId xmlns:p14="http://schemas.microsoft.com/office/powerpoint/2010/main" val="42940219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1640" y="4653136"/>
            <a:ext cx="6400800" cy="458115"/>
          </a:xfrm>
        </p:spPr>
        <p:txBody>
          <a:bodyPr>
            <a:normAutofit fontScale="25000" lnSpcReduction="20000"/>
          </a:bodyPr>
          <a:lstStyle/>
          <a:p>
            <a:pPr algn="ctr"/>
            <a:endParaRPr lang="sl-SI" dirty="0"/>
          </a:p>
          <a:p>
            <a:pPr algn="ctr"/>
            <a:endParaRPr lang="sl-SI" dirty="0"/>
          </a:p>
          <a:p>
            <a:pPr algn="ctr"/>
            <a:r>
              <a:rPr lang="sl-SI" sz="16000" b="1" dirty="0">
                <a:solidFill>
                  <a:srgbClr val="C00000"/>
                </a:solidFill>
              </a:rPr>
              <a:t>KONČNA EKSKURZIJA</a:t>
            </a:r>
            <a:endParaRPr lang="en-US" sz="16000" b="1" dirty="0">
              <a:solidFill>
                <a:srgbClr val="C00000"/>
              </a:solidFill>
            </a:endParaRPr>
          </a:p>
        </p:txBody>
      </p:sp>
      <p:pic>
        <p:nvPicPr>
          <p:cNvPr id="10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484784"/>
            <a:ext cx="5328592" cy="2727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1660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348880"/>
            <a:ext cx="7999040" cy="2777480"/>
          </a:xfrm>
        </p:spPr>
        <p:txBody>
          <a:bodyPr>
            <a:normAutofit/>
          </a:bodyPr>
          <a:lstStyle/>
          <a:p>
            <a:pPr algn="l"/>
            <a:r>
              <a:rPr lang="sl-SI" sz="3600" b="1" dirty="0">
                <a:solidFill>
                  <a:schemeClr val="bg1"/>
                </a:solidFill>
              </a:rPr>
              <a:t>KDAJ?  </a:t>
            </a:r>
            <a:r>
              <a:rPr lang="sl-SI" b="1" dirty="0">
                <a:solidFill>
                  <a:schemeClr val="bg1"/>
                </a:solidFill>
              </a:rPr>
              <a:t>SREDA, 27. 5. 2026</a:t>
            </a:r>
            <a:br>
              <a:rPr lang="sl-SI" b="1" dirty="0">
                <a:solidFill>
                  <a:schemeClr val="bg1"/>
                </a:solidFill>
              </a:rPr>
            </a:br>
            <a:r>
              <a:rPr lang="sl-SI" sz="3600" b="1" dirty="0">
                <a:solidFill>
                  <a:schemeClr val="bg1"/>
                </a:solidFill>
              </a:rPr>
              <a:t>KAM? V SIKALU ZOO, BORAČEVA</a:t>
            </a:r>
            <a:br>
              <a:rPr lang="sl-SI" sz="3600" b="1" dirty="0">
                <a:solidFill>
                  <a:schemeClr val="bg1"/>
                </a:solidFill>
              </a:rPr>
            </a:br>
            <a:br>
              <a:rPr lang="sl-SI" sz="3600" b="1" dirty="0">
                <a:solidFill>
                  <a:schemeClr val="bg1"/>
                </a:solidFill>
              </a:rPr>
            </a:br>
            <a:r>
              <a:rPr lang="sl-SI" sz="3600" b="1" dirty="0">
                <a:solidFill>
                  <a:schemeClr val="bg1"/>
                </a:solidFill>
              </a:rPr>
              <a:t>KAKO? Z AVTOBUSOM</a:t>
            </a:r>
            <a:endParaRPr lang="en-US" sz="3600" b="1" dirty="0">
              <a:solidFill>
                <a:schemeClr val="bg1"/>
              </a:solidFill>
            </a:endParaRPr>
          </a:p>
        </p:txBody>
      </p:sp>
    </p:spTree>
    <p:extLst>
      <p:ext uri="{BB962C8B-B14F-4D97-AF65-F5344CB8AC3E}">
        <p14:creationId xmlns:p14="http://schemas.microsoft.com/office/powerpoint/2010/main" val="1960461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87624" y="1556792"/>
            <a:ext cx="6850298" cy="1032387"/>
          </a:xfrm>
        </p:spPr>
        <p:txBody>
          <a:bodyPr>
            <a:normAutofit/>
          </a:bodyPr>
          <a:lstStyle/>
          <a:p>
            <a:pPr algn="ctr"/>
            <a:r>
              <a:rPr lang="sl-SI" sz="5400" b="1" dirty="0">
                <a:solidFill>
                  <a:srgbClr val="C00000"/>
                </a:solidFill>
                <a:latin typeface="Century Gothic" panose="020B0502020202020204" pitchFamily="34" charset="0"/>
              </a:rPr>
              <a:t>DNEVNI RED</a:t>
            </a:r>
          </a:p>
        </p:txBody>
      </p:sp>
      <p:sp>
        <p:nvSpPr>
          <p:cNvPr id="3" name="Content Placeholder 2"/>
          <p:cNvSpPr>
            <a:spLocks noGrp="1"/>
          </p:cNvSpPr>
          <p:nvPr>
            <p:ph idx="1"/>
          </p:nvPr>
        </p:nvSpPr>
        <p:spPr>
          <a:xfrm>
            <a:off x="337033" y="2780928"/>
            <a:ext cx="8551480" cy="3174546"/>
          </a:xfrm>
        </p:spPr>
        <p:txBody>
          <a:bodyPr>
            <a:normAutofit fontScale="92500" lnSpcReduction="10000"/>
          </a:bodyPr>
          <a:lstStyle/>
          <a:p>
            <a:pPr marL="0" indent="0">
              <a:buNone/>
            </a:pPr>
            <a:endParaRPr lang="sl-SI" sz="4000" b="1" dirty="0">
              <a:latin typeface="Century Gothic" panose="020B0502020202020204" pitchFamily="34" charset="0"/>
            </a:endParaRPr>
          </a:p>
          <a:p>
            <a:r>
              <a:rPr lang="sl-SI" sz="4000" b="1" dirty="0">
                <a:latin typeface="Century Gothic" panose="020B0502020202020204" pitchFamily="34" charset="0"/>
              </a:rPr>
              <a:t>OPISMENJEVANJE</a:t>
            </a:r>
          </a:p>
          <a:p>
            <a:r>
              <a:rPr lang="sl-SI" sz="4000" b="1" dirty="0">
                <a:latin typeface="Century Gothic" panose="020B0502020202020204" pitchFamily="34" charset="0"/>
              </a:rPr>
              <a:t>DELO V RAZREDU </a:t>
            </a:r>
          </a:p>
          <a:p>
            <a:r>
              <a:rPr lang="sl-SI" sz="4000" b="1" dirty="0">
                <a:latin typeface="Century Gothic" panose="020B0502020202020204" pitchFamily="34" charset="0"/>
              </a:rPr>
              <a:t>KONČNA EKSKURZIJA </a:t>
            </a:r>
          </a:p>
          <a:p>
            <a:r>
              <a:rPr lang="sl-SI" sz="4000" b="1" dirty="0">
                <a:latin typeface="Century Gothic" panose="020B0502020202020204" pitchFamily="34" charset="0"/>
              </a:rPr>
              <a:t>RAZNO</a:t>
            </a:r>
          </a:p>
          <a:p>
            <a:endParaRPr lang="en-US" dirty="0"/>
          </a:p>
        </p:txBody>
      </p:sp>
    </p:spTree>
    <p:extLst>
      <p:ext uri="{BB962C8B-B14F-4D97-AF65-F5344CB8AC3E}">
        <p14:creationId xmlns:p14="http://schemas.microsoft.com/office/powerpoint/2010/main" val="6337972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sl-SI" sz="4000" dirty="0"/>
              <a:t>SIKALU ZOO</a:t>
            </a:r>
            <a:br>
              <a:rPr lang="sl-SI" sz="2400" dirty="0"/>
            </a:br>
            <a:br>
              <a:rPr lang="sl-SI" sz="2400" dirty="0"/>
            </a:br>
            <a:r>
              <a:rPr lang="sl-SI" sz="2400" dirty="0"/>
              <a:t>- ČEZ 300 ŽIVALI</a:t>
            </a:r>
            <a:br>
              <a:rPr lang="sl-SI" sz="2400" dirty="0"/>
            </a:br>
            <a:r>
              <a:rPr lang="sl-SI" sz="2400" dirty="0"/>
              <a:t>- VODENJE, PREDSTAVITEV ŽIVALI, HRANJENJE NEKATERIH </a:t>
            </a:r>
            <a:br>
              <a:rPr lang="sl-SI" sz="2400" dirty="0"/>
            </a:br>
            <a:br>
              <a:rPr lang="sl-SI" sz="2400" dirty="0"/>
            </a:br>
            <a:br>
              <a:rPr lang="sl-SI" sz="2400" dirty="0"/>
            </a:br>
            <a:endParaRPr lang="en-US" sz="2400" dirty="0"/>
          </a:p>
        </p:txBody>
      </p:sp>
      <p:sp>
        <p:nvSpPr>
          <p:cNvPr id="3" name="Subtitle 2"/>
          <p:cNvSpPr>
            <a:spLocks noGrp="1"/>
          </p:cNvSpPr>
          <p:nvPr>
            <p:ph type="subTitle" idx="1"/>
          </p:nvPr>
        </p:nvSpPr>
        <p:spPr/>
        <p:txBody>
          <a:bodyPr>
            <a:normAutofit lnSpcReduction="10000"/>
          </a:bodyPr>
          <a:lstStyle/>
          <a:p>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646" y="3509695"/>
            <a:ext cx="289560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046" y="4653136"/>
            <a:ext cx="2484880" cy="2023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2121456"/>
            <a:ext cx="2480717" cy="1883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7227" y="4221088"/>
            <a:ext cx="2890664" cy="2295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1743" y="4005064"/>
            <a:ext cx="3114675"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6096" y="2333123"/>
            <a:ext cx="3037731" cy="2296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ravokotnik 3"/>
          <p:cNvSpPr/>
          <p:nvPr/>
        </p:nvSpPr>
        <p:spPr>
          <a:xfrm>
            <a:off x="179512" y="1268760"/>
            <a:ext cx="6838732" cy="1723549"/>
          </a:xfrm>
          <a:prstGeom prst="rect">
            <a:avLst/>
          </a:prstGeom>
        </p:spPr>
        <p:txBody>
          <a:bodyPr wrap="square">
            <a:spAutoFit/>
          </a:bodyPr>
          <a:lstStyle/>
          <a:p>
            <a:r>
              <a:rPr lang="sl-SI" sz="4000" b="1" dirty="0">
                <a:solidFill>
                  <a:srgbClr val="C00000"/>
                </a:solidFill>
                <a:ea typeface="+mj-ea"/>
                <a:cs typeface="+mj-cs"/>
              </a:rPr>
              <a:t>SIKALU ZOO</a:t>
            </a:r>
            <a:br>
              <a:rPr lang="sl-SI" sz="2400" b="1" dirty="0">
                <a:solidFill>
                  <a:schemeClr val="bg1"/>
                </a:solidFill>
                <a:ea typeface="+mj-ea"/>
                <a:cs typeface="+mj-cs"/>
              </a:rPr>
            </a:br>
            <a:r>
              <a:rPr lang="sl-SI" sz="2400" b="1" dirty="0">
                <a:solidFill>
                  <a:schemeClr val="bg1"/>
                </a:solidFill>
                <a:ea typeface="+mj-ea"/>
                <a:cs typeface="+mj-cs"/>
              </a:rPr>
              <a:t>ČEZ 300 ŽIVALI</a:t>
            </a:r>
            <a:br>
              <a:rPr lang="sl-SI" sz="2400" b="1" dirty="0">
                <a:solidFill>
                  <a:schemeClr val="bg1"/>
                </a:solidFill>
                <a:ea typeface="+mj-ea"/>
                <a:cs typeface="+mj-cs"/>
              </a:rPr>
            </a:br>
            <a:br>
              <a:rPr lang="sl-SI" sz="2400" b="1" dirty="0">
                <a:solidFill>
                  <a:schemeClr val="bg1"/>
                </a:solidFill>
                <a:ea typeface="+mj-ea"/>
                <a:cs typeface="+mj-cs"/>
              </a:rPr>
            </a:br>
            <a:endParaRPr lang="sl-SI" b="1" dirty="0">
              <a:solidFill>
                <a:schemeClr val="bg1"/>
              </a:solidFill>
            </a:endParaRPr>
          </a:p>
        </p:txBody>
      </p:sp>
      <p:sp>
        <p:nvSpPr>
          <p:cNvPr id="5" name="Pravokotnik 4"/>
          <p:cNvSpPr/>
          <p:nvPr/>
        </p:nvSpPr>
        <p:spPr>
          <a:xfrm>
            <a:off x="3375925" y="1299537"/>
            <a:ext cx="5581965" cy="830997"/>
          </a:xfrm>
          <a:prstGeom prst="rect">
            <a:avLst/>
          </a:prstGeom>
        </p:spPr>
        <p:txBody>
          <a:bodyPr wrap="square">
            <a:spAutoFit/>
          </a:bodyPr>
          <a:lstStyle/>
          <a:p>
            <a:pPr marL="342900" lvl="0" indent="-342900">
              <a:buFont typeface="Arial" panose="020B0604020202020204" pitchFamily="34" charset="0"/>
              <a:buChar char="•"/>
            </a:pPr>
            <a:r>
              <a:rPr lang="sl-SI" sz="2400" b="1" dirty="0">
                <a:solidFill>
                  <a:schemeClr val="bg1"/>
                </a:solidFill>
              </a:rPr>
              <a:t>VODENJE, PREDSTAVITEV ŽIVALI, </a:t>
            </a:r>
          </a:p>
          <a:p>
            <a:pPr lvl="0"/>
            <a:r>
              <a:rPr lang="sl-SI" sz="2400" b="1" dirty="0">
                <a:solidFill>
                  <a:schemeClr val="bg1"/>
                </a:solidFill>
              </a:rPr>
              <a:t>     HRANJENJE NEKATERIH </a:t>
            </a:r>
            <a:endParaRPr lang="sl-SI" dirty="0">
              <a:solidFill>
                <a:schemeClr val="bg1"/>
              </a:solidFill>
            </a:endParaRPr>
          </a:p>
        </p:txBody>
      </p:sp>
    </p:spTree>
    <p:extLst>
      <p:ext uri="{BB962C8B-B14F-4D97-AF65-F5344CB8AC3E}">
        <p14:creationId xmlns:p14="http://schemas.microsoft.com/office/powerpoint/2010/main" val="2793175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br>
              <a:rPr lang="sl-SI" sz="2400" dirty="0"/>
            </a:br>
            <a:br>
              <a:rPr lang="sl-SI" sz="2400" dirty="0"/>
            </a:br>
            <a:r>
              <a:rPr lang="sl-SI" sz="2400" dirty="0"/>
              <a:t>-PROSTOR ZA MALICO, IGRALA</a:t>
            </a:r>
            <a:br>
              <a:rPr lang="sl-SI" sz="2400" dirty="0"/>
            </a:br>
            <a:br>
              <a:rPr lang="sl-SI" sz="2400" dirty="0"/>
            </a:br>
            <a:br>
              <a:rPr lang="sl-SI" sz="2400" dirty="0"/>
            </a:b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916832"/>
            <a:ext cx="4057924" cy="301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5" y="2636912"/>
            <a:ext cx="4068133"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4581128"/>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ravokotnik 3"/>
          <p:cNvSpPr/>
          <p:nvPr/>
        </p:nvSpPr>
        <p:spPr>
          <a:xfrm>
            <a:off x="373830" y="1480289"/>
            <a:ext cx="408983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l-SI" sz="2400" b="1" i="0" u="none" strike="noStrike" kern="0" cap="none" spc="0" normalizeH="0" baseline="0" noProof="0" dirty="0">
                <a:ln>
                  <a:noFill/>
                </a:ln>
                <a:solidFill>
                  <a:schemeClr val="bg1"/>
                </a:solidFill>
                <a:effectLst>
                  <a:outerShdw blurRad="38100" dist="25400" dir="5400000" algn="tl" rotWithShape="0">
                    <a:srgbClr val="000000">
                      <a:alpha val="43000"/>
                    </a:srgbClr>
                  </a:outerShdw>
                </a:effectLst>
                <a:uLnTx/>
                <a:uFillTx/>
                <a:ea typeface="+mj-ea"/>
                <a:cs typeface="+mj-cs"/>
              </a:rPr>
              <a:t>PROSTOR ZA MALICO, IGRALA</a:t>
            </a:r>
            <a:endParaRPr kumimoji="0" lang="sl-SI"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813370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83568" y="2564904"/>
            <a:ext cx="8093365" cy="458115"/>
          </a:xfrm>
        </p:spPr>
        <p:txBody>
          <a:bodyPr>
            <a:normAutofit fontScale="90000"/>
          </a:bodyPr>
          <a:lstStyle/>
          <a:p>
            <a:pPr algn="l"/>
            <a:r>
              <a:rPr lang="sl-SI" b="1" dirty="0">
                <a:solidFill>
                  <a:schemeClr val="bg1"/>
                </a:solidFill>
              </a:rPr>
              <a:t>-</a:t>
            </a:r>
            <a:br>
              <a:rPr lang="sl-SI" b="1" dirty="0">
                <a:solidFill>
                  <a:schemeClr val="bg1"/>
                </a:solidFill>
              </a:rPr>
            </a:br>
            <a:br>
              <a:rPr lang="sl-SI" b="1" dirty="0">
                <a:solidFill>
                  <a:schemeClr val="bg1"/>
                </a:solidFill>
              </a:rPr>
            </a:br>
            <a:br>
              <a:rPr lang="sl-SI" b="1" dirty="0">
                <a:solidFill>
                  <a:schemeClr val="bg1"/>
                </a:solidFill>
              </a:rPr>
            </a:br>
            <a:br>
              <a:rPr lang="sl-SI" b="1" dirty="0">
                <a:solidFill>
                  <a:schemeClr val="bg1"/>
                </a:solidFill>
              </a:rPr>
            </a:br>
            <a:br>
              <a:rPr lang="sl-SI" b="1" dirty="0">
                <a:solidFill>
                  <a:schemeClr val="bg1"/>
                </a:solidFill>
              </a:rPr>
            </a:br>
            <a:br>
              <a:rPr lang="sl-SI" b="1" dirty="0">
                <a:solidFill>
                  <a:schemeClr val="bg1"/>
                </a:solidFill>
              </a:rPr>
            </a:br>
            <a:r>
              <a:rPr lang="sl-SI" b="1" dirty="0">
                <a:solidFill>
                  <a:schemeClr val="bg1"/>
                </a:solidFill>
              </a:rPr>
              <a:t>- SLADOLED V SIKALO ZOO (10 EUR s seboj), OGLED S HRANJENJEM ŽIVALI, IGRA NA IGRALIH</a:t>
            </a:r>
            <a:br>
              <a:rPr lang="sl-SI" sz="2400" dirty="0"/>
            </a:br>
            <a:br>
              <a:rPr lang="sl-SI" sz="2400" dirty="0"/>
            </a:br>
            <a:r>
              <a:rPr lang="sl-SI" b="1" dirty="0">
                <a:solidFill>
                  <a:schemeClr val="bg1"/>
                </a:solidFill>
              </a:rPr>
              <a:t>- CENA LANI: OKROG 14 EVROV (plačilo po položnici)</a:t>
            </a:r>
            <a:br>
              <a:rPr lang="sl-SI" b="1" dirty="0">
                <a:solidFill>
                  <a:schemeClr val="bg1"/>
                </a:solidFill>
              </a:rPr>
            </a:br>
            <a:r>
              <a:rPr lang="sl-SI" b="1" dirty="0">
                <a:solidFill>
                  <a:schemeClr val="bg1"/>
                </a:solidFill>
              </a:rPr>
              <a:t>- ŠOLSKA MALICA, KOSILO V ŠOLI PO PRIHODU OKROG 12. 00 URE, OPB;</a:t>
            </a:r>
            <a:br>
              <a:rPr lang="sl-SI" b="1" dirty="0">
                <a:solidFill>
                  <a:schemeClr val="bg1"/>
                </a:solidFill>
              </a:rPr>
            </a:br>
            <a:endParaRPr lang="sl-SI" b="1" dirty="0">
              <a:solidFill>
                <a:schemeClr val="bg1"/>
              </a:solidFill>
            </a:endParaRPr>
          </a:p>
        </p:txBody>
      </p:sp>
    </p:spTree>
    <p:extLst>
      <p:ext uri="{BB962C8B-B14F-4D97-AF65-F5344CB8AC3E}">
        <p14:creationId xmlns:p14="http://schemas.microsoft.com/office/powerpoint/2010/main" val="3317831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83568" y="1412776"/>
            <a:ext cx="8093365" cy="458115"/>
          </a:xfrm>
        </p:spPr>
        <p:txBody>
          <a:bodyPr>
            <a:normAutofit fontScale="90000"/>
          </a:bodyPr>
          <a:lstStyle/>
          <a:p>
            <a:pPr algn="l"/>
            <a:r>
              <a:rPr lang="sl-SI" b="1" dirty="0">
                <a:solidFill>
                  <a:schemeClr val="bg1"/>
                </a:solidFill>
              </a:rPr>
              <a:t>-</a:t>
            </a:r>
            <a:br>
              <a:rPr lang="sl-SI" b="1" dirty="0">
                <a:solidFill>
                  <a:schemeClr val="bg1"/>
                </a:solidFill>
              </a:rPr>
            </a:br>
            <a:br>
              <a:rPr lang="sl-SI" b="1" dirty="0">
                <a:solidFill>
                  <a:schemeClr val="bg1"/>
                </a:solidFill>
              </a:rPr>
            </a:br>
            <a:br>
              <a:rPr lang="sl-SI" b="1" dirty="0">
                <a:solidFill>
                  <a:schemeClr val="bg1"/>
                </a:solidFill>
              </a:rPr>
            </a:br>
            <a:br>
              <a:rPr lang="sl-SI" b="1" dirty="0">
                <a:solidFill>
                  <a:schemeClr val="bg1"/>
                </a:solidFill>
              </a:rPr>
            </a:br>
            <a:br>
              <a:rPr lang="sl-SI" b="1" dirty="0">
                <a:solidFill>
                  <a:schemeClr val="bg1"/>
                </a:solidFill>
              </a:rPr>
            </a:br>
            <a:br>
              <a:rPr lang="sl-SI" b="1" dirty="0">
                <a:solidFill>
                  <a:schemeClr val="bg1"/>
                </a:solidFill>
              </a:rPr>
            </a:br>
            <a:r>
              <a:rPr lang="sl-SI" b="1" dirty="0">
                <a:solidFill>
                  <a:schemeClr val="bg1"/>
                </a:solidFill>
              </a:rPr>
              <a:t>DELO PRI TUJEM JEZIKU: </a:t>
            </a:r>
            <a:br>
              <a:rPr lang="sl-SI" b="1" dirty="0">
                <a:solidFill>
                  <a:schemeClr val="bg1"/>
                </a:solidFill>
              </a:rPr>
            </a:br>
            <a:br>
              <a:rPr lang="sl-SI" b="1" dirty="0">
                <a:solidFill>
                  <a:schemeClr val="bg1"/>
                </a:solidFill>
              </a:rPr>
            </a:br>
            <a:r>
              <a:rPr lang="sl-SI" b="1" dirty="0">
                <a:solidFill>
                  <a:schemeClr val="bg1"/>
                </a:solidFill>
              </a:rPr>
              <a:t>NEMŠČINA</a:t>
            </a:r>
            <a:br>
              <a:rPr lang="sl-SI" b="1" dirty="0">
                <a:solidFill>
                  <a:schemeClr val="bg1"/>
                </a:solidFill>
              </a:rPr>
            </a:br>
            <a:r>
              <a:rPr lang="sl-SI" b="1" dirty="0">
                <a:solidFill>
                  <a:schemeClr val="bg1"/>
                </a:solidFill>
              </a:rPr>
              <a:t>ANGLEŠČINA</a:t>
            </a:r>
            <a:br>
              <a:rPr lang="sl-SI" b="1" dirty="0">
                <a:solidFill>
                  <a:schemeClr val="bg1"/>
                </a:solidFill>
              </a:rPr>
            </a:br>
            <a:br>
              <a:rPr lang="sl-SI" b="1" dirty="0">
                <a:solidFill>
                  <a:schemeClr val="bg1"/>
                </a:solidFill>
              </a:rPr>
            </a:br>
            <a:r>
              <a:rPr lang="sl-SI" b="1" dirty="0">
                <a:solidFill>
                  <a:schemeClr val="bg1"/>
                </a:solidFill>
              </a:rPr>
              <a:t>DELO V PODALJŠANEM BIVANJU:</a:t>
            </a:r>
            <a:br>
              <a:rPr lang="sl-SI" b="1" dirty="0">
                <a:solidFill>
                  <a:schemeClr val="bg1"/>
                </a:solidFill>
              </a:rPr>
            </a:br>
            <a:r>
              <a:rPr lang="sl-SI" b="1" dirty="0">
                <a:solidFill>
                  <a:schemeClr val="bg1"/>
                </a:solidFill>
              </a:rPr>
              <a:t>DOMAČE NALOGE</a:t>
            </a:r>
          </a:p>
        </p:txBody>
      </p:sp>
    </p:spTree>
    <p:extLst>
      <p:ext uri="{BB962C8B-B14F-4D97-AF65-F5344CB8AC3E}">
        <p14:creationId xmlns:p14="http://schemas.microsoft.com/office/powerpoint/2010/main" val="3297480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96260" y="1556792"/>
            <a:ext cx="8551480" cy="610820"/>
          </a:xfrm>
        </p:spPr>
        <p:txBody>
          <a:bodyPr>
            <a:normAutofit fontScale="90000"/>
          </a:bodyPr>
          <a:lstStyle/>
          <a:p>
            <a:pPr algn="ctr"/>
            <a:r>
              <a:rPr lang="sl-SI" b="1" dirty="0">
                <a:solidFill>
                  <a:srgbClr val="C00000"/>
                </a:solidFill>
              </a:rPr>
              <a:t>RAZNO</a:t>
            </a:r>
          </a:p>
        </p:txBody>
      </p:sp>
      <p:sp>
        <p:nvSpPr>
          <p:cNvPr id="3" name="Ograda vsebine 2"/>
          <p:cNvSpPr>
            <a:spLocks noGrp="1"/>
          </p:cNvSpPr>
          <p:nvPr>
            <p:ph idx="1"/>
          </p:nvPr>
        </p:nvSpPr>
        <p:spPr/>
        <p:txBody>
          <a:bodyPr>
            <a:normAutofit fontScale="92500" lnSpcReduction="20000"/>
          </a:bodyPr>
          <a:lstStyle/>
          <a:p>
            <a:pPr>
              <a:buFontTx/>
              <a:buChar char="-"/>
            </a:pPr>
            <a:r>
              <a:rPr lang="sl-SI" b="1" dirty="0"/>
              <a:t>šolske potrebščine in pripomočki (lepilo, škarje, radirka, svinčnik, šilček, ošiljene barvice)</a:t>
            </a:r>
          </a:p>
          <a:p>
            <a:pPr>
              <a:buFontTx/>
              <a:buChar char="-"/>
            </a:pPr>
            <a:r>
              <a:rPr lang="sl-SI" b="1" dirty="0"/>
              <a:t>športna oprema</a:t>
            </a:r>
          </a:p>
          <a:p>
            <a:pPr>
              <a:buFontTx/>
              <a:buChar char="-"/>
            </a:pPr>
            <a:r>
              <a:rPr lang="sl-SI" b="1" dirty="0"/>
              <a:t>upoštevanje dogovorov, pogovori o obnašanju,</a:t>
            </a:r>
          </a:p>
          <a:p>
            <a:pPr>
              <a:buFontTx/>
              <a:buChar char="-"/>
            </a:pPr>
            <a:r>
              <a:rPr lang="sl-SI" b="1" dirty="0"/>
              <a:t>zdravstvena vzgoja: uši, umivanje rok pred jedjo,  po uporabi </a:t>
            </a:r>
            <a:r>
              <a:rPr lang="sl-SI" b="1" dirty="0" err="1"/>
              <a:t>wc-ja</a:t>
            </a:r>
            <a:r>
              <a:rPr lang="sl-SI" b="1" dirty="0"/>
              <a:t>, </a:t>
            </a:r>
          </a:p>
          <a:p>
            <a:pPr>
              <a:buFontTx/>
              <a:buChar char="-"/>
            </a:pPr>
            <a:r>
              <a:rPr lang="sl-SI" b="1" dirty="0"/>
              <a:t>malica (poskusimo tudi kaj nam je manj všeč) </a:t>
            </a:r>
          </a:p>
          <a:p>
            <a:pPr>
              <a:buFontTx/>
              <a:buChar char="-"/>
            </a:pPr>
            <a:r>
              <a:rPr lang="sl-SI" b="1" dirty="0"/>
              <a:t>pravočasno prihajanje v šolo in pravočasno odhajanje spat</a:t>
            </a:r>
          </a:p>
          <a:p>
            <a:pPr>
              <a:buFontTx/>
              <a:buChar char="-"/>
            </a:pPr>
            <a:r>
              <a:rPr lang="sl-SI" b="1" dirty="0"/>
              <a:t>spletna učilnica (delo za manjkajoče učence)</a:t>
            </a:r>
          </a:p>
          <a:p>
            <a:pPr>
              <a:buFontTx/>
              <a:buChar char="-"/>
            </a:pPr>
            <a:r>
              <a:rPr lang="sl-SI" b="1" dirty="0"/>
              <a:t>bralna značka </a:t>
            </a:r>
          </a:p>
          <a:p>
            <a:pPr>
              <a:buFontTx/>
              <a:buChar char="-"/>
            </a:pPr>
            <a:r>
              <a:rPr lang="sl-SI" b="1" dirty="0"/>
              <a:t>3. april – petek = prosti dan </a:t>
            </a:r>
          </a:p>
          <a:p>
            <a:pPr>
              <a:buFontTx/>
              <a:buChar char="-"/>
            </a:pPr>
            <a:endParaRPr lang="sl-SI" b="1" dirty="0"/>
          </a:p>
          <a:p>
            <a:pPr>
              <a:buFontTx/>
              <a:buChar char="-"/>
            </a:pPr>
            <a:endParaRPr lang="sl-SI" b="1" dirty="0"/>
          </a:p>
          <a:p>
            <a:pPr>
              <a:buFontTx/>
              <a:buChar char="-"/>
            </a:pPr>
            <a:endParaRPr lang="sl-SI" b="1" dirty="0"/>
          </a:p>
          <a:p>
            <a:pPr>
              <a:buFontTx/>
              <a:buChar char="-"/>
            </a:pPr>
            <a:endParaRPr lang="sl-SI" b="1" dirty="0"/>
          </a:p>
          <a:p>
            <a:pPr>
              <a:buFontTx/>
              <a:buChar char="-"/>
            </a:pPr>
            <a:endParaRPr lang="sl-SI" b="1" dirty="0"/>
          </a:p>
          <a:p>
            <a:pPr marL="0" indent="0">
              <a:buNone/>
            </a:pPr>
            <a:endParaRPr lang="sl-SI" b="1" dirty="0"/>
          </a:p>
        </p:txBody>
      </p:sp>
    </p:spTree>
    <p:extLst>
      <p:ext uri="{BB962C8B-B14F-4D97-AF65-F5344CB8AC3E}">
        <p14:creationId xmlns:p14="http://schemas.microsoft.com/office/powerpoint/2010/main" val="1823841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00850E1-EAD2-4E0F-9E80-FBBA18DEB33F}"/>
              </a:ext>
            </a:extLst>
          </p:cNvPr>
          <p:cNvSpPr>
            <a:spLocks noGrp="1"/>
          </p:cNvSpPr>
          <p:nvPr>
            <p:ph type="title"/>
          </p:nvPr>
        </p:nvSpPr>
        <p:spPr/>
        <p:txBody>
          <a:bodyPr>
            <a:normAutofit fontScale="90000"/>
          </a:bodyPr>
          <a:lstStyle/>
          <a:p>
            <a:r>
              <a:rPr lang="sl-SI" dirty="0"/>
              <a:t>NALOGE – ZLATI SONČEK </a:t>
            </a:r>
          </a:p>
        </p:txBody>
      </p:sp>
      <p:sp>
        <p:nvSpPr>
          <p:cNvPr id="3" name="Označba mesta vsebine 2">
            <a:extLst>
              <a:ext uri="{FF2B5EF4-FFF2-40B4-BE49-F238E27FC236}">
                <a16:creationId xmlns:a16="http://schemas.microsoft.com/office/drawing/2014/main" id="{51605FED-362F-4EC4-9FAA-22690AB77872}"/>
              </a:ext>
            </a:extLst>
          </p:cNvPr>
          <p:cNvSpPr>
            <a:spLocks noGrp="1"/>
          </p:cNvSpPr>
          <p:nvPr>
            <p:ph idx="1"/>
          </p:nvPr>
        </p:nvSpPr>
        <p:spPr/>
        <p:txBody>
          <a:bodyPr>
            <a:normAutofit fontScale="25000" lnSpcReduction="20000"/>
          </a:bodyPr>
          <a:lstStyle/>
          <a:p>
            <a:r>
              <a:rPr lang="sl-SI" sz="5600" b="1" dirty="0"/>
              <a:t>Učenec prejme bronasto medaljo Zlatega sončka, če opravi vse štiri obvezne naloge in dve nalogi od šestih po izbiri. Skupaj opravi šest nalog.</a:t>
            </a:r>
            <a:r>
              <a:rPr lang="sl-SI" sz="5600" dirty="0"/>
              <a:t> </a:t>
            </a:r>
          </a:p>
          <a:p>
            <a:r>
              <a:rPr lang="sl-SI" sz="5600" dirty="0"/>
              <a:t>Zaželeno je, da opravi čim več izbirnih nalog (ne samo dve). Če učenec ne opravi predpisanega števila nalog, prejme diplomo za sodelovanje v programu.</a:t>
            </a:r>
            <a:endParaRPr lang="sl-SI" sz="5600" b="1" dirty="0"/>
          </a:p>
          <a:p>
            <a:r>
              <a:rPr lang="sl-SI" sz="5600" dirty="0"/>
              <a:t> </a:t>
            </a:r>
            <a:r>
              <a:rPr lang="sl-SI" sz="5600" b="1" dirty="0"/>
              <a:t>Za vsako opravljeno nalogo dobi otrok nalepko, ki jo sam prilepi v knjižico za Zlati sonček. </a:t>
            </a:r>
          </a:p>
          <a:p>
            <a:r>
              <a:rPr lang="sl-SI" sz="5600" b="1" dirty="0"/>
              <a:t> </a:t>
            </a:r>
          </a:p>
          <a:p>
            <a:pPr fontAlgn="base"/>
            <a:r>
              <a:rPr lang="sl-SI" sz="5600" b="1" dirty="0"/>
              <a:t>NALOGE</a:t>
            </a:r>
          </a:p>
          <a:p>
            <a:pPr fontAlgn="base"/>
            <a:r>
              <a:rPr lang="sl-SI" sz="5600" b="1" dirty="0"/>
              <a:t>1. razred – bronasta medalja Zlati sonček</a:t>
            </a:r>
            <a:endParaRPr lang="sl-SI" sz="5600" dirty="0"/>
          </a:p>
          <a:p>
            <a:pPr fontAlgn="base"/>
            <a:r>
              <a:rPr lang="sl-SI" sz="5600" b="1" dirty="0"/>
              <a:t> </a:t>
            </a:r>
            <a:endParaRPr lang="sl-SI" sz="5600" dirty="0"/>
          </a:p>
          <a:p>
            <a:pPr fontAlgn="base"/>
            <a:r>
              <a:rPr lang="sl-SI" sz="5600" b="1" u="sng" dirty="0"/>
              <a:t>Obvezne naloge:</a:t>
            </a:r>
            <a:endParaRPr lang="sl-SI" sz="5600" dirty="0"/>
          </a:p>
          <a:p>
            <a:pPr fontAlgn="base"/>
            <a:r>
              <a:rPr lang="sl-SI" sz="5600" dirty="0"/>
              <a:t> </a:t>
            </a:r>
          </a:p>
          <a:p>
            <a:pPr lvl="0" fontAlgn="base"/>
            <a:r>
              <a:rPr lang="sl-SI" sz="7200" dirty="0"/>
              <a:t>POLIGON: stoja na lopaticah ali </a:t>
            </a:r>
            <a:r>
              <a:rPr lang="sl-SI" sz="7200" dirty="0" err="1"/>
              <a:t>povaljka</a:t>
            </a:r>
            <a:r>
              <a:rPr lang="sl-SI" sz="7200" dirty="0"/>
              <a:t> po hrbtu, bočno lazenje, slalom okoli stožcev, plezanje po letveniku, sonožni cikcak poskoki in hoja po gredi naprej.</a:t>
            </a:r>
          </a:p>
          <a:p>
            <a:pPr lvl="0" fontAlgn="base"/>
            <a:r>
              <a:rPr lang="sl-SI" sz="7200" dirty="0"/>
              <a:t>NALOGI Z ŽOGO: 1. nadzirano vodenje žoge (naravnost, obkroži oviro) in v petih poskusih vsaj dvakrat zadene koš, ki je privezan na stolu. Z eno roko nad ramo poda žogo v steno (zid) in odbito žogo nato ujame z obema rokama.</a:t>
            </a:r>
          </a:p>
          <a:p>
            <a:pPr lvl="0" fontAlgn="base"/>
            <a:r>
              <a:rPr lang="sl-SI" sz="7200" dirty="0"/>
              <a:t>HOJA PO VRVI S PRENAŠANJEM ŽOGE: stopi v obroč, pobere žogo in s hojo po vrvi doseže drugi obroč, kamor položi žogo, se obrne in se po vrvi vrne v začetni obroč in HOJA PO VRVI ČEZ STOŽCE: hodi po vrvi in prestopi vsak stožec (4), ne da bi stopil z vrvi.</a:t>
            </a:r>
          </a:p>
          <a:p>
            <a:pPr lvl="0" fontAlgn="base"/>
            <a:r>
              <a:rPr lang="sl-SI" sz="7200" dirty="0"/>
              <a:t>POHODNIŠTVO – trije izleti (opravi enega jeseni, enega pozimi in enega spomladi).</a:t>
            </a:r>
          </a:p>
          <a:p>
            <a:pPr fontAlgn="base"/>
            <a:r>
              <a:rPr lang="sl-SI" sz="7200" b="1" dirty="0"/>
              <a:t> </a:t>
            </a:r>
            <a:endParaRPr lang="sl-SI" sz="7200" dirty="0"/>
          </a:p>
          <a:p>
            <a:pPr fontAlgn="base"/>
            <a:r>
              <a:rPr lang="sl-SI" sz="5600" b="1" dirty="0"/>
              <a:t> </a:t>
            </a:r>
          </a:p>
          <a:p>
            <a:pPr fontAlgn="base"/>
            <a:endParaRPr lang="sl-SI" b="1" dirty="0"/>
          </a:p>
          <a:p>
            <a:pPr fontAlgn="base"/>
            <a:endParaRPr lang="sl-SI" b="1" dirty="0"/>
          </a:p>
          <a:p>
            <a:pPr fontAlgn="base"/>
            <a:endParaRPr lang="sl-SI" b="1" dirty="0"/>
          </a:p>
          <a:p>
            <a:pPr fontAlgn="base"/>
            <a:endParaRPr lang="sl-SI" b="1" dirty="0"/>
          </a:p>
          <a:p>
            <a:pPr fontAlgn="base"/>
            <a:endParaRPr lang="sl-SI" dirty="0"/>
          </a:p>
          <a:p>
            <a:pPr fontAlgn="base"/>
            <a:endParaRPr lang="sl-SI" dirty="0"/>
          </a:p>
          <a:p>
            <a:pPr fontAlgn="base"/>
            <a:endParaRPr lang="sl-SI" dirty="0"/>
          </a:p>
          <a:p>
            <a:pPr fontAlgn="base"/>
            <a:endParaRPr lang="sl-SI" dirty="0"/>
          </a:p>
          <a:p>
            <a:pPr fontAlgn="base"/>
            <a:endParaRPr lang="sl-SI" dirty="0"/>
          </a:p>
          <a:p>
            <a:pPr fontAlgn="base"/>
            <a:endParaRPr lang="sl-SI" dirty="0"/>
          </a:p>
          <a:p>
            <a:pPr fontAlgn="base"/>
            <a:endParaRPr lang="sl-SI" dirty="0"/>
          </a:p>
          <a:p>
            <a:pPr fontAlgn="base"/>
            <a:endParaRPr lang="sl-SI" dirty="0"/>
          </a:p>
          <a:p>
            <a:pPr fontAlgn="base"/>
            <a:endParaRPr lang="sl-SI" dirty="0"/>
          </a:p>
          <a:p>
            <a:pPr fontAlgn="base"/>
            <a:endParaRPr lang="sl-SI" dirty="0"/>
          </a:p>
          <a:p>
            <a:pPr fontAlgn="base"/>
            <a:endParaRPr lang="sl-SI" dirty="0"/>
          </a:p>
          <a:p>
            <a:pPr fontAlgn="base"/>
            <a:endParaRPr lang="sl-SI" dirty="0"/>
          </a:p>
          <a:p>
            <a:pPr fontAlgn="base"/>
            <a:endParaRPr lang="sl-SI" dirty="0"/>
          </a:p>
          <a:p>
            <a:pPr fontAlgn="base"/>
            <a:endParaRPr lang="sl-SI" dirty="0"/>
          </a:p>
          <a:p>
            <a:pPr fontAlgn="base"/>
            <a:endParaRPr lang="sl-SI" dirty="0"/>
          </a:p>
          <a:p>
            <a:pPr fontAlgn="base"/>
            <a:endParaRPr lang="sl-SI" dirty="0"/>
          </a:p>
          <a:p>
            <a:pPr fontAlgn="base"/>
            <a:endParaRPr lang="sl-SI" dirty="0"/>
          </a:p>
          <a:p>
            <a:pPr fontAlgn="base"/>
            <a:endParaRPr lang="sl-SI" dirty="0"/>
          </a:p>
          <a:p>
            <a:pPr fontAlgn="base"/>
            <a:endParaRPr lang="sl-SI" dirty="0"/>
          </a:p>
          <a:p>
            <a:pPr fontAlgn="base"/>
            <a:endParaRPr lang="sl-SI" dirty="0"/>
          </a:p>
          <a:p>
            <a:pPr fontAlgn="base"/>
            <a:endParaRPr lang="sl-SI" dirty="0"/>
          </a:p>
          <a:p>
            <a:pPr fontAlgn="base"/>
            <a:endParaRPr lang="sl-SI" dirty="0"/>
          </a:p>
          <a:p>
            <a:pPr fontAlgn="base"/>
            <a:endParaRPr lang="sl-SI" dirty="0"/>
          </a:p>
          <a:p>
            <a:pPr fontAlgn="base"/>
            <a:endParaRPr lang="sl-SI" dirty="0"/>
          </a:p>
          <a:p>
            <a:pPr fontAlgn="base"/>
            <a:endParaRPr lang="sl-SI" dirty="0"/>
          </a:p>
          <a:p>
            <a:pPr fontAlgn="base"/>
            <a:endParaRPr lang="sl-SI" dirty="0"/>
          </a:p>
          <a:p>
            <a:pPr fontAlgn="base"/>
            <a:endParaRPr lang="sl-SI" dirty="0"/>
          </a:p>
          <a:p>
            <a:pPr fontAlgn="base"/>
            <a:r>
              <a:rPr lang="sl-SI" b="1" u="sng" dirty="0"/>
              <a:t>Izbirne naloge:</a:t>
            </a:r>
            <a:endParaRPr lang="sl-SI" dirty="0"/>
          </a:p>
          <a:p>
            <a:pPr fontAlgn="base"/>
            <a:r>
              <a:rPr lang="sl-SI" dirty="0"/>
              <a:t> </a:t>
            </a:r>
          </a:p>
          <a:p>
            <a:pPr lvl="0" fontAlgn="base"/>
            <a:r>
              <a:rPr lang="sl-SI" dirty="0"/>
              <a:t>PLAVANJE: odrine se od stene ali skoči na noge in preplava 8 m na poljuben način.</a:t>
            </a:r>
          </a:p>
          <a:p>
            <a:pPr lvl="0" fontAlgn="base"/>
            <a:r>
              <a:rPr lang="sl-SI" dirty="0"/>
              <a:t>ŠTAFETNA IGRA PRENAŠANJA PRIPOMOČKOV: Skupine otrok tri minute prenašajo pripravljene pripomočke (klobučke, teniške žogice, igrače …) na približno 15 m oddaljeno mesto.</a:t>
            </a:r>
          </a:p>
          <a:p>
            <a:pPr lvl="0" fontAlgn="base"/>
            <a:r>
              <a:rPr lang="sl-SI" dirty="0"/>
              <a:t>OSNOVNO SEZNANJANJE Z LOPARJI: Na razdalji 12 m nosi žogico na loparju na način, da po 4 m obkroži stožec in nato vzvratno nadaljuje pot do naslednjega stožca, ki je od prejšnjega oddaljen 4 m; tega ponovno obkroži in pot nadaljuje v poljubnem načinu gibanja.</a:t>
            </a:r>
          </a:p>
          <a:p>
            <a:pPr lvl="0" fontAlgn="base"/>
            <a:r>
              <a:rPr lang="sl-SI" dirty="0"/>
              <a:t>ROLANJE ali DRSANJE ali KOTALKANJE: opravi se štiri gibalne naloge: 1. vožnja/drsenje po eni nogi vsaj 2 m, 2. vožnja naprej najmanj 10 m (osnovni </a:t>
            </a:r>
            <a:r>
              <a:rPr lang="sl-SI" dirty="0" err="1"/>
              <a:t>rolerski</a:t>
            </a:r>
            <a:r>
              <a:rPr lang="sl-SI" dirty="0"/>
              <a:t>/drsalni korak), 3. slalom med štirimi ovirami, 4. vožnja/drsenje v počepu pod vodoravno oviro in varno zaustavljanje na koncu poligona.</a:t>
            </a:r>
          </a:p>
          <a:p>
            <a:pPr lvl="0" fontAlgn="base"/>
            <a:r>
              <a:rPr lang="sl-SI" dirty="0"/>
              <a:t>TEK NA SMUČEH: hodi ali teče na smučeh (klasična ali drsalna tehnika) v razdalji do 1 km. Proga naj bo pretežno ravninska.</a:t>
            </a:r>
          </a:p>
          <a:p>
            <a:pPr lvl="0" fontAlgn="base"/>
            <a:r>
              <a:rPr lang="sl-SI" dirty="0"/>
              <a:t>KOLESARJENJE: Trije otroci z otroškim kolesom prosto vozijo dve minuti po prostoru 20 krat 20 m (pol rokometnega igrišča). Pri tem se morajo spretno umikati drug drugemu, ne smejo stopiti na tla in ne zapeljati iz predpisanega prostora, pa tudi ne povzročiti, da drug otrok naredi takšno napako.</a:t>
            </a:r>
          </a:p>
          <a:p>
            <a:endParaRPr lang="sl-SI" dirty="0"/>
          </a:p>
        </p:txBody>
      </p:sp>
    </p:spTree>
    <p:extLst>
      <p:ext uri="{BB962C8B-B14F-4D97-AF65-F5344CB8AC3E}">
        <p14:creationId xmlns:p14="http://schemas.microsoft.com/office/powerpoint/2010/main" val="1285641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06F3632-D684-4943-B158-5811BA1E90E2}"/>
              </a:ext>
            </a:extLst>
          </p:cNvPr>
          <p:cNvSpPr>
            <a:spLocks noGrp="1"/>
          </p:cNvSpPr>
          <p:nvPr>
            <p:ph type="title"/>
          </p:nvPr>
        </p:nvSpPr>
        <p:spPr/>
        <p:txBody>
          <a:bodyPr>
            <a:normAutofit fontScale="90000"/>
          </a:bodyPr>
          <a:lstStyle/>
          <a:p>
            <a:r>
              <a:rPr lang="sl-SI" dirty="0"/>
              <a:t>ZLATI SONČEK – IZBIRNE NALOGE </a:t>
            </a:r>
          </a:p>
        </p:txBody>
      </p:sp>
      <p:sp>
        <p:nvSpPr>
          <p:cNvPr id="3" name="Označba mesta vsebine 2">
            <a:extLst>
              <a:ext uri="{FF2B5EF4-FFF2-40B4-BE49-F238E27FC236}">
                <a16:creationId xmlns:a16="http://schemas.microsoft.com/office/drawing/2014/main" id="{D995A6A5-0350-4E1B-B215-6FDADCBC96AE}"/>
              </a:ext>
            </a:extLst>
          </p:cNvPr>
          <p:cNvSpPr>
            <a:spLocks noGrp="1"/>
          </p:cNvSpPr>
          <p:nvPr>
            <p:ph idx="1"/>
          </p:nvPr>
        </p:nvSpPr>
        <p:spPr/>
        <p:txBody>
          <a:bodyPr>
            <a:normAutofit fontScale="85000" lnSpcReduction="10000"/>
          </a:bodyPr>
          <a:lstStyle/>
          <a:p>
            <a:endParaRPr lang="sl-SI" dirty="0"/>
          </a:p>
          <a:p>
            <a:pPr lvl="0" fontAlgn="base"/>
            <a:r>
              <a:rPr lang="sl-SI" dirty="0"/>
              <a:t>PLAVANJE: odrine se od stene ali skoči na noge in preplava 8 m na poljuben način.</a:t>
            </a:r>
          </a:p>
          <a:p>
            <a:pPr lvl="0" fontAlgn="base"/>
            <a:r>
              <a:rPr lang="sl-SI" dirty="0"/>
              <a:t>ŠTAFETNA IGRA PRENAŠANJA PRIPOMOČKOV: Skupine otrok tri minute prenašajo pripravljene pripomočke (klobučke, teniške žogice, igrače …) na približno 15 m oddaljeno mesto.</a:t>
            </a:r>
          </a:p>
          <a:p>
            <a:r>
              <a:rPr lang="sl-SI" dirty="0"/>
              <a:t>OSNOVNO SEZNANJANJE Z LOPARJI: Na razdalji 12 m nosi žogico na loparju na način, da po 4 m obkroži stožec in nato vzvratno nadaljuje pot do naslednjega stožca, ki je od prejšnjega oddaljen 4 m; tega ponovno obkroži </a:t>
            </a:r>
          </a:p>
          <a:p>
            <a:r>
              <a:rPr lang="sl-SI" dirty="0"/>
              <a:t>ROLANJE, DRSANJE, KOTALKANJE, TEK NA SMUČEH, KOLESARJENJE </a:t>
            </a:r>
          </a:p>
          <a:p>
            <a:endParaRPr lang="sl-SI" dirty="0"/>
          </a:p>
        </p:txBody>
      </p:sp>
    </p:spTree>
    <p:extLst>
      <p:ext uri="{BB962C8B-B14F-4D97-AF65-F5344CB8AC3E}">
        <p14:creationId xmlns:p14="http://schemas.microsoft.com/office/powerpoint/2010/main" val="1700605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sl-SI" sz="6600" dirty="0">
              <a:solidFill>
                <a:srgbClr val="FFFF00"/>
              </a:solidFill>
            </a:endParaRPr>
          </a:p>
          <a:p>
            <a:pPr marL="0" indent="0" algn="ctr">
              <a:buNone/>
            </a:pPr>
            <a:r>
              <a:rPr lang="sl-SI" sz="6600" dirty="0">
                <a:solidFill>
                  <a:srgbClr val="FFFF00"/>
                </a:solidFill>
              </a:rPr>
              <a:t>OPISMENJEVANJE</a:t>
            </a:r>
          </a:p>
        </p:txBody>
      </p:sp>
    </p:spTree>
    <p:extLst>
      <p:ext uri="{BB962C8B-B14F-4D97-AF65-F5344CB8AC3E}">
        <p14:creationId xmlns:p14="http://schemas.microsoft.com/office/powerpoint/2010/main" val="2929612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43834"/>
            <a:ext cx="8371961" cy="4793477"/>
          </a:xfrm>
        </p:spPr>
        <p:txBody>
          <a:bodyPr>
            <a:normAutofit lnSpcReduction="10000"/>
          </a:bodyPr>
          <a:lstStyle/>
          <a:p>
            <a:r>
              <a:rPr lang="sl-SI" dirty="0"/>
              <a:t>Začetno opismenjevanje traja celotno prvo vzgojno-izobraževalno obdobje OŠ.</a:t>
            </a:r>
          </a:p>
          <a:p>
            <a:r>
              <a:rPr lang="sl-SI" dirty="0"/>
              <a:t>Zato potrebujejo veliko vzpodbud in situacij, v katerih bodo lahko uspešni vsi.</a:t>
            </a:r>
          </a:p>
          <a:p>
            <a:r>
              <a:rPr lang="sl-SI" dirty="0"/>
              <a:t> Otrok mora v obdobju opismenjevanja aktivno graditi svoje znanje in pri tem potrebuje starše ter učitelje.</a:t>
            </a:r>
          </a:p>
          <a:p>
            <a:r>
              <a:rPr lang="sl-SI" dirty="0"/>
              <a:t>Prav tako na otrokovo uspešnost vplivajo njegova motiviranost za delo, spodbude staršev in še drugi dejavniki. </a:t>
            </a:r>
          </a:p>
          <a:p>
            <a:r>
              <a:rPr lang="sl-SI" dirty="0"/>
              <a:t>Istočasno branje in pisanje poveča učenčevo aktivnost in pomaga utrjevati poznavanje črk in vezavo.</a:t>
            </a:r>
          </a:p>
        </p:txBody>
      </p:sp>
    </p:spTree>
    <p:extLst>
      <p:ext uri="{BB962C8B-B14F-4D97-AF65-F5344CB8AC3E}">
        <p14:creationId xmlns:p14="http://schemas.microsoft.com/office/powerpoint/2010/main" val="2644058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1556792"/>
            <a:ext cx="8551480" cy="610820"/>
          </a:xfrm>
        </p:spPr>
        <p:txBody>
          <a:bodyPr>
            <a:normAutofit fontScale="90000"/>
          </a:bodyPr>
          <a:lstStyle/>
          <a:p>
            <a:r>
              <a:rPr lang="sl-SI" dirty="0"/>
              <a:t>PISANJE ČRK</a:t>
            </a:r>
            <a:br>
              <a:rPr lang="sl-SI" dirty="0"/>
            </a:br>
            <a:endParaRPr lang="sl-SI" dirty="0"/>
          </a:p>
        </p:txBody>
      </p:sp>
      <p:sp>
        <p:nvSpPr>
          <p:cNvPr id="3" name="Content Placeholder 2"/>
          <p:cNvSpPr>
            <a:spLocks noGrp="1"/>
          </p:cNvSpPr>
          <p:nvPr>
            <p:ph idx="1"/>
          </p:nvPr>
        </p:nvSpPr>
        <p:spPr/>
        <p:txBody>
          <a:bodyPr/>
          <a:lstStyle/>
          <a:p>
            <a:r>
              <a:rPr lang="sl-SI" dirty="0"/>
              <a:t>Opismenjevati pričnemo z velikimi tiskanimi črkami. </a:t>
            </a:r>
          </a:p>
          <a:p>
            <a:r>
              <a:rPr lang="sl-SI" dirty="0"/>
              <a:t>Mi smo dodali male tiskane črke.</a:t>
            </a:r>
          </a:p>
          <a:p>
            <a:r>
              <a:rPr lang="sl-SI" dirty="0"/>
              <a:t>Otroci te črke poznajo že iz predšolskega obdobja,  z njimi pa se srečujejo tudi v vsakdanjem okolju. </a:t>
            </a:r>
          </a:p>
          <a:p>
            <a:r>
              <a:rPr lang="sl-SI" dirty="0"/>
              <a:t>Oblike črk so preproste, sestavljene iz kombinacije ravnih, polkrožnih in krožnih linij. </a:t>
            </a:r>
          </a:p>
          <a:p>
            <a:endParaRPr lang="sl-SI" dirty="0"/>
          </a:p>
          <a:p>
            <a:endParaRPr lang="sl-SI" dirty="0"/>
          </a:p>
        </p:txBody>
      </p:sp>
      <p:pic>
        <p:nvPicPr>
          <p:cNvPr id="4" name="Picture 3"/>
          <p:cNvPicPr/>
          <p:nvPr/>
        </p:nvPicPr>
        <p:blipFill rotWithShape="1">
          <a:blip r:embed="rId2"/>
          <a:srcRect l="33089" t="57941" r="32498" b="30000"/>
          <a:stretch/>
        </p:blipFill>
        <p:spPr bwMode="auto">
          <a:xfrm>
            <a:off x="1691680" y="5157191"/>
            <a:ext cx="5976664" cy="13259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53794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a:t>DRŽA PISALA</a:t>
            </a:r>
          </a:p>
        </p:txBody>
      </p:sp>
      <p:pic>
        <p:nvPicPr>
          <p:cNvPr id="4" name="Content Placeholder 3" descr="pisal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5218" y="2348880"/>
            <a:ext cx="4725014" cy="344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170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SPOZNAVANJE ČRK, ZAPIS IN BRANJE </a:t>
            </a:r>
          </a:p>
        </p:txBody>
      </p:sp>
      <p:sp>
        <p:nvSpPr>
          <p:cNvPr id="3" name="Označba mesta vsebine 2"/>
          <p:cNvSpPr>
            <a:spLocks noGrp="1"/>
          </p:cNvSpPr>
          <p:nvPr>
            <p:ph idx="1"/>
          </p:nvPr>
        </p:nvSpPr>
        <p:spPr/>
        <p:txBody>
          <a:bodyPr/>
          <a:lstStyle/>
          <a:p>
            <a:endParaRPr lang="sl-SI" dirty="0"/>
          </a:p>
          <a:p>
            <a:pPr marL="0" indent="0">
              <a:buNone/>
            </a:pPr>
            <a:r>
              <a:rPr lang="sl-SI" sz="3600" dirty="0"/>
              <a:t>Pri pouku opismenjevanja uporabljamo:   </a:t>
            </a:r>
          </a:p>
          <a:p>
            <a:r>
              <a:rPr lang="sl-SI" sz="3600" dirty="0"/>
              <a:t>Zgodbice o črkah, učni list s črko </a:t>
            </a:r>
          </a:p>
          <a:p>
            <a:r>
              <a:rPr lang="sl-SI" sz="3600" dirty="0"/>
              <a:t>zvezek za vajo z vmesnimi črtami, </a:t>
            </a:r>
          </a:p>
          <a:p>
            <a:r>
              <a:rPr lang="sl-SI" sz="3600" dirty="0"/>
              <a:t>DZ za opismenjevanje </a:t>
            </a:r>
          </a:p>
          <a:p>
            <a:endParaRPr lang="sl-SI" dirty="0"/>
          </a:p>
        </p:txBody>
      </p:sp>
    </p:spTree>
    <p:extLst>
      <p:ext uri="{BB962C8B-B14F-4D97-AF65-F5344CB8AC3E}">
        <p14:creationId xmlns:p14="http://schemas.microsoft.com/office/powerpoint/2010/main" val="1434646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a:t>SPOZNAVANJE ČRK, ZAPIS IN BRANJE </a:t>
            </a:r>
          </a:p>
        </p:txBody>
      </p:sp>
      <p:sp>
        <p:nvSpPr>
          <p:cNvPr id="3" name="Content Placeholder 2"/>
          <p:cNvSpPr>
            <a:spLocks noGrp="1"/>
          </p:cNvSpPr>
          <p:nvPr>
            <p:ph idx="1"/>
          </p:nvPr>
        </p:nvSpPr>
        <p:spPr/>
        <p:txBody>
          <a:bodyPr>
            <a:normAutofit fontScale="62500" lnSpcReduction="20000"/>
          </a:bodyPr>
          <a:lstStyle/>
          <a:p>
            <a:pPr marL="0" indent="0">
              <a:buNone/>
            </a:pPr>
            <a:endParaRPr lang="sl-SI" dirty="0"/>
          </a:p>
          <a:p>
            <a:pPr marL="0" indent="0">
              <a:buNone/>
            </a:pPr>
            <a:r>
              <a:rPr lang="sl-SI" dirty="0"/>
              <a:t>Pravilna vezava:</a:t>
            </a:r>
          </a:p>
          <a:p>
            <a:pPr marL="0" indent="0">
              <a:buNone/>
            </a:pPr>
            <a:r>
              <a:rPr lang="sl-SI" dirty="0"/>
              <a:t>           M –A –M –A                                                           MMMAAAMMMAAA - </a:t>
            </a:r>
          </a:p>
          <a:p>
            <a:pPr marL="0" indent="0">
              <a:buNone/>
            </a:pPr>
            <a:r>
              <a:rPr lang="sl-SI" dirty="0"/>
              <a:t>             črkuje, zloguje                                                        vleče, kaže s prstom</a:t>
            </a:r>
          </a:p>
          <a:p>
            <a:endParaRPr lang="sl-SI" dirty="0"/>
          </a:p>
          <a:p>
            <a:pPr marL="0" indent="0">
              <a:buNone/>
            </a:pPr>
            <a:r>
              <a:rPr lang="sl-SI" dirty="0"/>
              <a:t>•problem: otrok si črko težje zapomni</a:t>
            </a:r>
          </a:p>
          <a:p>
            <a:pPr marL="0" indent="0">
              <a:buNone/>
            </a:pPr>
            <a:endParaRPr lang="sl-SI" dirty="0"/>
          </a:p>
          <a:p>
            <a:pPr marL="0" indent="0">
              <a:buNone/>
            </a:pPr>
            <a:r>
              <a:rPr lang="sl-SI" dirty="0"/>
              <a:t>Kadar si otrok posamezno črko težje zapomni, mu pomagamo s podpornimi tehnikami:</a:t>
            </a:r>
          </a:p>
          <a:p>
            <a:pPr marL="0" indent="0">
              <a:buNone/>
            </a:pPr>
            <a:r>
              <a:rPr lang="sl-SI" dirty="0"/>
              <a:t>–piše po črki, glasno izgovarja</a:t>
            </a:r>
          </a:p>
          <a:p>
            <a:pPr marL="0" indent="0">
              <a:buNone/>
            </a:pPr>
            <a:r>
              <a:rPr lang="sl-SI" dirty="0"/>
              <a:t>–povezuje z gibom</a:t>
            </a:r>
          </a:p>
          <a:p>
            <a:pPr marL="0" indent="0">
              <a:buNone/>
            </a:pPr>
            <a:r>
              <a:rPr lang="sl-SI" dirty="0"/>
              <a:t>–povezuje s sličicami (stavnica)</a:t>
            </a:r>
          </a:p>
          <a:p>
            <a:pPr marL="0" indent="0">
              <a:buNone/>
            </a:pPr>
            <a:r>
              <a:rPr lang="sl-SI" dirty="0"/>
              <a:t>–polaga droben material po zapisani črki ali brez</a:t>
            </a:r>
          </a:p>
          <a:p>
            <a:pPr marL="0" indent="0">
              <a:buNone/>
            </a:pPr>
            <a:r>
              <a:rPr lang="sl-SI" dirty="0"/>
              <a:t>–oblikuje plastelin</a:t>
            </a:r>
          </a:p>
          <a:p>
            <a:pPr marL="0" indent="0">
              <a:buNone/>
            </a:pPr>
            <a:r>
              <a:rPr lang="sl-SI" dirty="0"/>
              <a:t>–oblikuje vrvico</a:t>
            </a:r>
          </a:p>
          <a:p>
            <a:pPr marL="0" indent="0">
              <a:buNone/>
            </a:pPr>
            <a:r>
              <a:rPr lang="sl-SI" dirty="0"/>
              <a:t>–črke obesimo na vidno mesto  (miza, stena )</a:t>
            </a:r>
          </a:p>
          <a:p>
            <a:endParaRPr lang="sl-SI" dirty="0"/>
          </a:p>
        </p:txBody>
      </p:sp>
    </p:spTree>
    <p:extLst>
      <p:ext uri="{BB962C8B-B14F-4D97-AF65-F5344CB8AC3E}">
        <p14:creationId xmlns:p14="http://schemas.microsoft.com/office/powerpoint/2010/main" val="292446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1443834"/>
            <a:ext cx="8551480" cy="977053"/>
          </a:xfrm>
        </p:spPr>
        <p:txBody>
          <a:bodyPr>
            <a:normAutofit fontScale="90000"/>
          </a:bodyPr>
          <a:lstStyle/>
          <a:p>
            <a:r>
              <a:rPr lang="sl-SI" dirty="0"/>
              <a:t>KAKO OTROKA MOTIVIRATI ZA BRANJE – </a:t>
            </a:r>
            <a:br>
              <a:rPr lang="sl-SI" dirty="0"/>
            </a:br>
            <a:r>
              <a:rPr lang="sl-SI" dirty="0"/>
              <a:t> 			1., 2.  razred </a:t>
            </a:r>
          </a:p>
        </p:txBody>
      </p:sp>
      <p:pic>
        <p:nvPicPr>
          <p:cNvPr id="4" name="Content Placeholder 3"/>
          <p:cNvPicPr>
            <a:picLocks noGrp="1"/>
          </p:cNvPicPr>
          <p:nvPr>
            <p:ph idx="1"/>
          </p:nvPr>
        </p:nvPicPr>
        <p:blipFill rotWithShape="1">
          <a:blip r:embed="rId2"/>
          <a:srcRect l="3971" t="25882" r="39447" b="15000"/>
          <a:stretch/>
        </p:blipFill>
        <p:spPr bwMode="auto">
          <a:xfrm>
            <a:off x="539552" y="2439430"/>
            <a:ext cx="7536226" cy="3816424"/>
          </a:xfrm>
          <a:prstGeom prst="rect">
            <a:avLst/>
          </a:prstGeom>
          <a:ln>
            <a:noFill/>
          </a:ln>
          <a:extLst>
            <a:ext uri="{53640926-AAD7-44D8-BBD7-CCE9431645EC}">
              <a14:shadowObscured xmlns:a14="http://schemas.microsoft.com/office/drawing/2010/main"/>
            </a:ext>
          </a:extLst>
        </p:spPr>
      </p:pic>
      <p:sp>
        <p:nvSpPr>
          <p:cNvPr id="3" name="Pravokotnik 2"/>
          <p:cNvSpPr/>
          <p:nvPr/>
        </p:nvSpPr>
        <p:spPr>
          <a:xfrm>
            <a:off x="899592" y="4653136"/>
            <a:ext cx="1296144" cy="216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600" b="1" dirty="0">
                <a:solidFill>
                  <a:srgbClr val="00B050"/>
                </a:solidFill>
              </a:rPr>
              <a:t>tipkovnica</a:t>
            </a:r>
          </a:p>
        </p:txBody>
      </p:sp>
    </p:spTree>
    <p:extLst>
      <p:ext uri="{BB962C8B-B14F-4D97-AF65-F5344CB8AC3E}">
        <p14:creationId xmlns:p14="http://schemas.microsoft.com/office/powerpoint/2010/main" val="3480834705"/>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pero in papir</Template>
  <TotalTime>539</TotalTime>
  <Words>1894</Words>
  <Application>Microsoft Office PowerPoint</Application>
  <PresentationFormat>Diaprojekcija na zaslonu (4:3)</PresentationFormat>
  <Paragraphs>270</Paragraphs>
  <Slides>26</Slides>
  <Notes>1</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26</vt:i4>
      </vt:variant>
    </vt:vector>
  </HeadingPairs>
  <TitlesOfParts>
    <vt:vector size="31" baseType="lpstr">
      <vt:lpstr>Arial</vt:lpstr>
      <vt:lpstr>Calibri</vt:lpstr>
      <vt:lpstr>Century Gothic</vt:lpstr>
      <vt:lpstr>Wingdings</vt:lpstr>
      <vt:lpstr>Officeova tema</vt:lpstr>
      <vt:lpstr>2. RODITELJSKI  SESTANEK ponedeljek, 9. MAREC, 2026</vt:lpstr>
      <vt:lpstr>DNEVNI RED</vt:lpstr>
      <vt:lpstr>PowerPointova predstavitev</vt:lpstr>
      <vt:lpstr>PowerPointova predstavitev</vt:lpstr>
      <vt:lpstr>PISANJE ČRK </vt:lpstr>
      <vt:lpstr>DRŽA PISALA</vt:lpstr>
      <vt:lpstr>SPOZNAVANJE ČRK, ZAPIS IN BRANJE </vt:lpstr>
      <vt:lpstr>SPOZNAVANJE ČRK, ZAPIS IN BRANJE </vt:lpstr>
      <vt:lpstr>KAKO OTROKA MOTIVIRATI ZA BRANJE –      1., 2.  razred </vt:lpstr>
      <vt:lpstr>KAJ NAS ČAKA DO KONCA LETA? </vt:lpstr>
      <vt:lpstr>MATEMATIKA</vt:lpstr>
      <vt:lpstr>SLOVENSKI JEZIK</vt:lpstr>
      <vt:lpstr>SPOZNAVANJE OKOLJA</vt:lpstr>
      <vt:lpstr>PowerPointova predstavitev</vt:lpstr>
      <vt:lpstr>PowerPointova predstavitev</vt:lpstr>
      <vt:lpstr>PowerPointova predstavitev</vt:lpstr>
      <vt:lpstr>PowerPointova predstavitev</vt:lpstr>
      <vt:lpstr>PowerPointova predstavitev</vt:lpstr>
      <vt:lpstr>KDAJ?  SREDA, 27. 5. 2026 KAM? V SIKALU ZOO, BORAČEVA  KAKO? Z AVTOBUSOM</vt:lpstr>
      <vt:lpstr>SIKALU ZOO  - ČEZ 300 ŽIVALI - VODENJE, PREDSTAVITEV ŽIVALI, HRANJENJE NEKATERIH    </vt:lpstr>
      <vt:lpstr>  -PROSTOR ZA MALICO, IGRALA   </vt:lpstr>
      <vt:lpstr>-      - SLADOLED V SIKALO ZOO (10 EUR s seboj), OGLED S HRANJENJEM ŽIVALI, IGRA NA IGRALIH  - CENA LANI: OKROG 14 EVROV (plačilo po položnici) - ŠOLSKA MALICA, KOSILO V ŠOLI PO PRIHODU OKROG 12. 00 URE, OPB; </vt:lpstr>
      <vt:lpstr>-      DELO PRI TUJEM JEZIKU:   NEMŠČINA ANGLEŠČINA  DELO V PODALJŠANEM BIVANJU: DOMAČE NALOGE</vt:lpstr>
      <vt:lpstr>RAZNO</vt:lpstr>
      <vt:lpstr>NALOGE – ZLATI SONČEK </vt:lpstr>
      <vt:lpstr>ZLATI SONČEK – IZBIRNE NALOGE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RODITELJSKI  SESTANEK</dc:title>
  <dc:creator>RAZRED1</dc:creator>
  <cp:lastModifiedBy>Uporabnik</cp:lastModifiedBy>
  <cp:revision>73</cp:revision>
  <dcterms:created xsi:type="dcterms:W3CDTF">2015-03-03T06:56:55Z</dcterms:created>
  <dcterms:modified xsi:type="dcterms:W3CDTF">2026-03-09T17:13:14Z</dcterms:modified>
</cp:coreProperties>
</file>