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16" y="6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730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183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8393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482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341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130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260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337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106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771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054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4B41E-3368-45F4-98B2-348EE406C3D0}" type="datetimeFigureOut">
              <a:rPr lang="sl-SI" smtClean="0"/>
              <a:t>3.6.2020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0067-172E-47F1-9BC0-24CD1A4D7C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557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1584175"/>
          </a:xfrm>
          <a:solidFill>
            <a:srgbClr val="C00000"/>
          </a:solidFill>
        </p:spPr>
        <p:txBody>
          <a:bodyPr/>
          <a:lstStyle/>
          <a:p>
            <a:r>
              <a:rPr lang="sl-SI" dirty="0" smtClean="0"/>
              <a:t>LJUDSKO SLOVSTVO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132856"/>
            <a:ext cx="7704856" cy="424847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sl-SI" dirty="0">
                <a:solidFill>
                  <a:schemeClr val="tx1"/>
                </a:solidFill>
              </a:rPr>
              <a:t>v</a:t>
            </a:r>
            <a:r>
              <a:rPr lang="sl-SI" dirty="0" smtClean="0">
                <a:solidFill>
                  <a:schemeClr val="tx1"/>
                </a:solidFill>
              </a:rPr>
              <a:t>rh 14. in 15. st., razvoj do 19. st</a:t>
            </a:r>
            <a:r>
              <a:rPr lang="sl-SI" dirty="0" smtClean="0"/>
              <a:t>.</a:t>
            </a:r>
          </a:p>
          <a:p>
            <a:r>
              <a:rPr lang="sl-SI" dirty="0" smtClean="0"/>
              <a:t>Ljudsko slovstvo ali ljudska književnost je besedna umetnost, ki odraža življenje preprostih ljudi, ljudstva. Avtorja navadno ne poznamo ali pa je neimenovan, pravimo, da je </a:t>
            </a:r>
            <a:r>
              <a:rPr lang="sl-SI" dirty="0" smtClean="0">
                <a:solidFill>
                  <a:schemeClr val="tx1"/>
                </a:solidFill>
              </a:rPr>
              <a:t>anonimna</a:t>
            </a:r>
            <a:r>
              <a:rPr lang="sl-SI" dirty="0" smtClean="0"/>
              <a:t>. </a:t>
            </a:r>
          </a:p>
          <a:p>
            <a:r>
              <a:rPr lang="sl-SI" dirty="0" smtClean="0"/>
              <a:t>Ljudsko slovstvo je najstarejša književnost, ki se je </a:t>
            </a:r>
            <a:r>
              <a:rPr lang="sl-SI" dirty="0" smtClean="0">
                <a:solidFill>
                  <a:schemeClr val="tx1"/>
                </a:solidFill>
              </a:rPr>
              <a:t>širila ustno </a:t>
            </a:r>
            <a:r>
              <a:rPr lang="sl-SI" dirty="0" smtClean="0"/>
              <a:t>– starejši so jo pripovedovali mlajšim, prenašala se je iz roda v rod oziroma iz kraja v kraj. Od tod prihaja tudi poimenovanje ustno slovstvo.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52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ZNAČILNOSTI LJUDSKEGA SLOVSTVA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l-SI" dirty="0" smtClean="0"/>
              <a:t>Posledica ustnega izročila so bile številne </a:t>
            </a:r>
            <a:r>
              <a:rPr lang="sl-SI" b="1" dirty="0" smtClean="0"/>
              <a:t>inačice</a:t>
            </a:r>
            <a:r>
              <a:rPr lang="sl-SI" dirty="0" smtClean="0"/>
              <a:t> ali </a:t>
            </a:r>
            <a:r>
              <a:rPr lang="sl-SI" b="1" dirty="0" smtClean="0"/>
              <a:t>variante</a:t>
            </a:r>
            <a:r>
              <a:rPr lang="sl-SI" dirty="0" smtClean="0"/>
              <a:t>, saj je vsak lahko kaj dodal, spremenil, preoblikoval (npr. različice Lepe Vide, Kralja Matjaža).</a:t>
            </a:r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preprost jezik, narečne prvine, starinske besede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43444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689"/>
            <a:ext cx="9144000" cy="541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4213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SNOV LJUDSKIH PESMI in NJENI ZAPISOVALCI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l-SI" sz="3000" b="1" dirty="0" smtClean="0"/>
          </a:p>
          <a:p>
            <a:pPr marL="0" indent="0">
              <a:buNone/>
            </a:pPr>
            <a:r>
              <a:rPr lang="sl-SI" sz="3000" b="1" dirty="0" smtClean="0"/>
              <a:t>SNOV</a:t>
            </a:r>
            <a:r>
              <a:rPr lang="sl-SI" dirty="0" smtClean="0"/>
              <a:t>: </a:t>
            </a:r>
          </a:p>
          <a:p>
            <a:r>
              <a:rPr lang="sl-SI" dirty="0" smtClean="0"/>
              <a:t>iz vsakdanjega in prazničnega življenja</a:t>
            </a:r>
          </a:p>
          <a:p>
            <a:r>
              <a:rPr lang="sl-SI" dirty="0"/>
              <a:t>i</a:t>
            </a:r>
            <a:r>
              <a:rPr lang="sl-SI" dirty="0" smtClean="0"/>
              <a:t>z zgodovinskih dogodkov: boj za celjsko dediščino, turški vpadi, vladanje M. </a:t>
            </a:r>
            <a:r>
              <a:rPr lang="sl-SI" dirty="0" err="1" smtClean="0"/>
              <a:t>Korvina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sz="2600" b="1" dirty="0" smtClean="0"/>
              <a:t>ZAPISOVALCI</a:t>
            </a:r>
          </a:p>
          <a:p>
            <a:r>
              <a:rPr lang="sl-SI" dirty="0" smtClean="0"/>
              <a:t>V</a:t>
            </a:r>
            <a:r>
              <a:rPr lang="sl-SI" sz="3000" dirty="0" smtClean="0"/>
              <a:t>. </a:t>
            </a:r>
            <a:r>
              <a:rPr lang="sl-SI" sz="3000" b="1" dirty="0" smtClean="0"/>
              <a:t>Vodnik</a:t>
            </a:r>
            <a:r>
              <a:rPr lang="sl-SI" sz="3000" dirty="0" smtClean="0"/>
              <a:t>, Žiga </a:t>
            </a:r>
            <a:r>
              <a:rPr lang="sl-SI" sz="3000" b="1" dirty="0" smtClean="0"/>
              <a:t>Zois</a:t>
            </a:r>
            <a:r>
              <a:rPr lang="sl-SI" sz="3000" dirty="0" smtClean="0"/>
              <a:t>; Andrej </a:t>
            </a:r>
            <a:r>
              <a:rPr lang="sl-SI" sz="3000" b="1" dirty="0" smtClean="0"/>
              <a:t>Smole</a:t>
            </a:r>
          </a:p>
          <a:p>
            <a:r>
              <a:rPr lang="sl-SI" dirty="0" smtClean="0"/>
              <a:t>Najobsežnejša zbirka slovenskih ljudskih pesmi so Slovenske narodne pesmi v 4 knjigah </a:t>
            </a:r>
            <a:r>
              <a:rPr lang="sl-SI" b="1" dirty="0" smtClean="0"/>
              <a:t>Karla Štreklja. </a:t>
            </a:r>
          </a:p>
          <a:p>
            <a:r>
              <a:rPr lang="sl-SI" dirty="0" smtClean="0"/>
              <a:t>Danes se z ljudskim slovstvom ukvarja </a:t>
            </a:r>
            <a:r>
              <a:rPr lang="sl-SI" b="1" dirty="0" smtClean="0"/>
              <a:t>slovstvena folkloristika.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2920884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319" y="274638"/>
            <a:ext cx="8244481" cy="562074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LJUDSKO PESNIŠTVO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19" y="980728"/>
            <a:ext cx="8280919" cy="5573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9677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LJUDSKO PRIPOVEDNIŠTVO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47500" lnSpcReduction="20000"/>
          </a:bodyPr>
          <a:lstStyle/>
          <a:p>
            <a:r>
              <a:rPr lang="sl-SI" sz="3400" b="1" i="0" u="none" strike="noStrike" cap="small" dirty="0" smtClean="0">
                <a:solidFill>
                  <a:srgbClr val="970063"/>
                </a:solidFill>
                <a:effectLst/>
                <a:latin typeface="Verdana"/>
              </a:rPr>
              <a:t>Ljudske bajke </a:t>
            </a: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so zgodbe, ki pripovedujejo o nastanku sveta in nadnaravnih bitjih, ki na svetu vladajo (rojenice, sojenice, pasjeglavci, povodni mož …).</a:t>
            </a:r>
          </a:p>
          <a:p>
            <a:pPr marL="0" indent="0">
              <a:buNone/>
            </a:pP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 </a:t>
            </a:r>
          </a:p>
          <a:p>
            <a:r>
              <a:rPr lang="sl-SI" sz="3400" b="1" i="0" u="none" strike="noStrike" cap="small" dirty="0" smtClean="0">
                <a:solidFill>
                  <a:srgbClr val="970063"/>
                </a:solidFill>
                <a:effectLst/>
                <a:latin typeface="Verdana"/>
              </a:rPr>
              <a:t>Ljudske pripovedke </a:t>
            </a: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pripovedujejo o pomembnih dogodkih in dejanjih, ki velikokrat temeljijo celo na zgodovinski osnovi, vendar so izmišljene. V njih ne nastopajo čudežna bitja. Pogosto zbujajo občutek resničnosti zaradi realnega kraja dogajanja.</a:t>
            </a:r>
          </a:p>
          <a:p>
            <a:pPr marL="0" indent="0">
              <a:buNone/>
            </a:pP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 </a:t>
            </a:r>
          </a:p>
          <a:p>
            <a:r>
              <a:rPr lang="sl-SI" sz="3400" b="1" i="0" u="none" strike="noStrike" cap="small" dirty="0" smtClean="0">
                <a:solidFill>
                  <a:srgbClr val="970063"/>
                </a:solidFill>
                <a:effectLst/>
                <a:latin typeface="Verdana"/>
              </a:rPr>
              <a:t>Ljudske pravljice </a:t>
            </a: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so povsem izmišljene zgodbice, v katerih nastopajo nadnaravna bitja (vile, velikani, zmaji …). Borita se dobro in zlo, konec pa je vedno srečen. Prostor in čas sta nedoločena (nekoč, nekje, za devetimi gorami …).</a:t>
            </a:r>
          </a:p>
          <a:p>
            <a:pPr marL="0" indent="0">
              <a:buNone/>
            </a:pP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 </a:t>
            </a:r>
          </a:p>
          <a:p>
            <a:r>
              <a:rPr lang="sl-SI" sz="3400" b="1" i="0" u="none" strike="noStrike" cap="small" dirty="0" smtClean="0">
                <a:solidFill>
                  <a:srgbClr val="970063"/>
                </a:solidFill>
                <a:effectLst/>
                <a:latin typeface="Verdana"/>
              </a:rPr>
              <a:t>Ljudske legende</a:t>
            </a:r>
            <a:r>
              <a:rPr lang="sl-SI" sz="3400" dirty="0">
                <a:solidFill>
                  <a:srgbClr val="000000"/>
                </a:solidFill>
                <a:latin typeface="Verdana"/>
              </a:rPr>
              <a:t> </a:t>
            </a: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pripovedujejo o življenju in trpljenju svetnikov, vendar niso iz Sv. Pisma, temveč so nastale med ljudstvom, ki je čudeže pogosto razlagalo po svoje. </a:t>
            </a:r>
          </a:p>
          <a:p>
            <a:pPr marL="0" indent="0">
              <a:buNone/>
            </a:pP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 </a:t>
            </a:r>
          </a:p>
          <a:p>
            <a:r>
              <a:rPr lang="sl-SI" sz="3400" b="1" i="0" u="none" strike="noStrike" cap="small" dirty="0" smtClean="0">
                <a:solidFill>
                  <a:srgbClr val="970063"/>
                </a:solidFill>
                <a:effectLst/>
                <a:latin typeface="Verdana"/>
              </a:rPr>
              <a:t>Ljudske basni </a:t>
            </a: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so zgodbe, v katerih nastopajo živali s človeškimi lastnostmi, vsebujejo pa tudi nauk. </a:t>
            </a:r>
          </a:p>
          <a:p>
            <a:pPr marL="0" indent="0">
              <a:buNone/>
            </a:pP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 </a:t>
            </a:r>
          </a:p>
          <a:p>
            <a:r>
              <a:rPr lang="sl-SI" sz="3400" b="1" i="0" u="none" strike="noStrike" cap="small" dirty="0" smtClean="0">
                <a:solidFill>
                  <a:srgbClr val="970063"/>
                </a:solidFill>
                <a:effectLst/>
                <a:latin typeface="Verdana"/>
              </a:rPr>
              <a:t>Ljudski pregovori in uganke </a:t>
            </a:r>
            <a:r>
              <a:rPr lang="sl-SI" sz="3400" b="0" i="0" u="none" strike="noStrike" dirty="0" smtClean="0">
                <a:solidFill>
                  <a:srgbClr val="000000"/>
                </a:solidFill>
                <a:effectLst/>
                <a:latin typeface="Verdana"/>
              </a:rPr>
              <a:t>Pregovori so kratke ljudske modrosti, uganke pa temeljijo na naravni bistrosti in iznajdljivosti.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28787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223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LJUDSKO SLOVSTVO</vt:lpstr>
      <vt:lpstr>ZNAČILNOSTI LJUDSKEGA SLOVSTVA</vt:lpstr>
      <vt:lpstr>PowerPoint Presentation</vt:lpstr>
      <vt:lpstr>SNOV LJUDSKIH PESMI in NJENI ZAPISOVALCI </vt:lpstr>
      <vt:lpstr>LJUDSKO PESNIŠTVO </vt:lpstr>
      <vt:lpstr>LJUDSKO PRIPOVEDNIŠTVO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LJUDSKO SLOVSTVO</dc:title>
  <dc:creator>PC</dc:creator>
  <cp:lastModifiedBy>PC</cp:lastModifiedBy>
  <cp:revision>6</cp:revision>
  <dcterms:created xsi:type="dcterms:W3CDTF">2020-06-02T20:00:52Z</dcterms:created>
  <dcterms:modified xsi:type="dcterms:W3CDTF">2020-06-03T06:39:56Z</dcterms:modified>
</cp:coreProperties>
</file>