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2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7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7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0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3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4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0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1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bna-kranj.si/?subpageid=96" TargetMode="External"/><Relationship Id="rId2" Type="http://schemas.openxmlformats.org/officeDocument/2006/relationships/hyperlink" Target="https://www.zobozdravnikmaribor.si/blog/zobna-nit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l-dent.si/ustna-higiena/pravilna-ustna-higien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B6526-0A31-4922-AC48-D5C7169A8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Sestava ustne votline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1FAD1F-3DB8-4D2D-8DE2-4169CA022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Izbirni predmet, zdravstvena nega v zobozdravstveni dejavnosti</a:t>
            </a:r>
          </a:p>
          <a:p>
            <a:r>
              <a:rPr lang="sl-SI" dirty="0"/>
              <a:t>Maja </a:t>
            </a:r>
            <a:r>
              <a:rPr lang="sl-SI" dirty="0" err="1"/>
              <a:t>Tepša</a:t>
            </a:r>
            <a:r>
              <a:rPr lang="sl-SI" dirty="0"/>
              <a:t>  2020/2021</a:t>
            </a:r>
          </a:p>
        </p:txBody>
      </p:sp>
    </p:spTree>
    <p:extLst>
      <p:ext uri="{BB962C8B-B14F-4D97-AF65-F5344CB8AC3E}">
        <p14:creationId xmlns:p14="http://schemas.microsoft.com/office/powerpoint/2010/main" val="234007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Žleze slinavke (endokrine žleze)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860" y="2603500"/>
            <a:ext cx="489459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653143"/>
            <a:ext cx="8761413" cy="1027489"/>
          </a:xfrm>
        </p:spPr>
        <p:txBody>
          <a:bodyPr/>
          <a:lstStyle/>
          <a:p>
            <a:r>
              <a:rPr lang="sl-SI" dirty="0"/>
              <a:t>Človeške prebavne žleze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-</a:t>
            </a:r>
            <a:r>
              <a:rPr lang="sl-SI" sz="2000" dirty="0" smtClean="0"/>
              <a:t>Prebavne </a:t>
            </a:r>
            <a:r>
              <a:rPr lang="sl-SI" sz="2000" dirty="0"/>
              <a:t>žleze, kot so slina in jetra, so endokrine žleze. V človeško telo </a:t>
            </a:r>
            <a:r>
              <a:rPr lang="sl-SI" sz="2000" dirty="0" smtClean="0"/>
              <a:t> vključujejo </a:t>
            </a:r>
            <a:r>
              <a:rPr lang="sl-SI" sz="2000" dirty="0"/>
              <a:t>tudi solzljive, mlečne, znojne in druge.</a:t>
            </a:r>
          </a:p>
          <a:p>
            <a:pPr marL="0" indent="0">
              <a:buNone/>
            </a:pPr>
            <a:r>
              <a:rPr lang="sl-SI" sz="2000" dirty="0" smtClean="0"/>
              <a:t>- Organi  </a:t>
            </a:r>
            <a:r>
              <a:rPr lang="sl-SI" sz="2000" dirty="0"/>
              <a:t>izločajo encime, ki razgrajujejo kompleksne organske snovi na preproste, ki jih lahko absorbira prebavni sistem. Po prehodu skozi trakt se beljakovine razgradijo na aminokisline, kompleksne ogljikove hidrate - na preproste, lipidi - na maščobne kisline in glicerol. Tega postopka ni mogoče izvesti zaradi mehanske obdelave hrane s pomočjo zob. To lahko storijo le prebavne žleze.</a:t>
            </a:r>
          </a:p>
        </p:txBody>
      </p:sp>
    </p:spTree>
    <p:extLst>
      <p:ext uri="{BB962C8B-B14F-4D97-AF65-F5344CB8AC3E}">
        <p14:creationId xmlns:p14="http://schemas.microsoft.com/office/powerpoint/2010/main" val="271665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33053-1199-44FC-9772-DE268B66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9DD508-4835-454C-AA05-A5B5C3C4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8400"/>
            <a:ext cx="8825659" cy="3581400"/>
          </a:xfrm>
        </p:spPr>
        <p:txBody>
          <a:bodyPr/>
          <a:lstStyle/>
          <a:p>
            <a:r>
              <a:rPr lang="sl-SI" dirty="0"/>
              <a:t>Slina je odločilnega pomena pred kariesom. </a:t>
            </a:r>
            <a:r>
              <a:rPr lang="sl-SI" b="1" dirty="0"/>
              <a:t>Sestavine sline vplivajo na obnavljanje zobne sklenine in jo ohranjajo, upočasnijo rast in razvoj bakterij ter pripomorejo pri odstranjevanju hrane iz ustne votline</a:t>
            </a:r>
            <a:r>
              <a:rPr lang="sl-SI" dirty="0"/>
              <a:t>. </a:t>
            </a:r>
          </a:p>
          <a:p>
            <a:r>
              <a:rPr lang="sl-SI" dirty="0"/>
              <a:t>Slina ob stiku z zobom sprošča dva minerala </a:t>
            </a:r>
            <a:r>
              <a:rPr lang="sl-SI" b="1" dirty="0"/>
              <a:t>(fosfor in kalcij). </a:t>
            </a:r>
            <a:r>
              <a:rPr lang="sl-SI" dirty="0"/>
              <a:t>Mineral se vgradita v sklenino in obnove zoba se lahko začne. Fluor v ustni votlini to reakcijo pospešuje. </a:t>
            </a:r>
          </a:p>
          <a:p>
            <a:r>
              <a:rPr lang="sl-SI" dirty="0"/>
              <a:t>Poleg navedenega, vsebuje slina še druge snovi, ki nevtralizirajo kislino, ki jo izločajo bakterije, ter tako zmanjšujejo kislost v ustih in na zobni površini. Slina vsebuje tudi beljakovine, ki zavirajo bakterijsko rast in tako zobe varujejo!</a:t>
            </a:r>
          </a:p>
        </p:txBody>
      </p:sp>
    </p:spTree>
    <p:extLst>
      <p:ext uri="{BB962C8B-B14F-4D97-AF65-F5344CB8AC3E}">
        <p14:creationId xmlns:p14="http://schemas.microsoft.com/office/powerpoint/2010/main" val="239133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5B777-7656-4F10-969D-CF741307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ZOBJE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66BB5-A022-4023-8160-81AE351C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4904"/>
            <a:ext cx="8825659" cy="3554896"/>
          </a:xfrm>
        </p:spPr>
        <p:txBody>
          <a:bodyPr/>
          <a:lstStyle/>
          <a:p>
            <a:r>
              <a:rPr lang="sl-SI" dirty="0"/>
              <a:t>Zobje so pomembni za sprejemanje in drobljenje hrane. Z njimi hrano grizemo in meljemo. Pomembno vlogo imajo pri razvoju. Imenovani so glede na funkcijo, ki jo opravljajo.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Sekalca</a:t>
            </a:r>
            <a:r>
              <a:rPr lang="sl-SI" dirty="0"/>
              <a:t> služita za </a:t>
            </a:r>
            <a:r>
              <a:rPr lang="sl-SI" u="sng" dirty="0">
                <a:solidFill>
                  <a:srgbClr val="FF0000"/>
                </a:solidFill>
              </a:rPr>
              <a:t>sekanje in grizenje </a:t>
            </a:r>
            <a:r>
              <a:rPr lang="sl-SI" dirty="0"/>
              <a:t>hrane, ker imata dletasto obliko in ostre robove. </a:t>
            </a:r>
            <a:r>
              <a:rPr lang="sl-SI" b="1" dirty="0"/>
              <a:t>Podočnik </a:t>
            </a:r>
            <a:r>
              <a:rPr lang="sl-SI" dirty="0"/>
              <a:t>je koničaste oblike in je namenjen </a:t>
            </a:r>
            <a:r>
              <a:rPr lang="sl-SI" u="sng" dirty="0">
                <a:solidFill>
                  <a:srgbClr val="FF0000"/>
                </a:solidFill>
              </a:rPr>
              <a:t>trganju </a:t>
            </a:r>
            <a:r>
              <a:rPr lang="sl-SI" dirty="0"/>
              <a:t>hrane</a:t>
            </a:r>
            <a:r>
              <a:rPr lang="sl-SI" b="1" dirty="0"/>
              <a:t>. Ličniki in kočniki </a:t>
            </a:r>
            <a:r>
              <a:rPr lang="sl-SI" dirty="0"/>
              <a:t>skupaj z morebitnim </a:t>
            </a:r>
            <a:r>
              <a:rPr lang="sl-SI" b="1" dirty="0"/>
              <a:t>modrostnim zobom </a:t>
            </a:r>
            <a:r>
              <a:rPr lang="sl-SI" dirty="0"/>
              <a:t>omogočajo </a:t>
            </a:r>
            <a:r>
              <a:rPr lang="sl-SI" u="sng" dirty="0">
                <a:solidFill>
                  <a:srgbClr val="FF0000"/>
                </a:solidFill>
              </a:rPr>
              <a:t>drobljenje in mletje hrane</a:t>
            </a:r>
            <a:r>
              <a:rPr lang="sl-SI" u="sng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891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CC89C4-A1D5-40C2-8C68-4E794478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Spoznaj zobe in naloge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306961-C3C4-4347-BDD3-2B8A6DC0E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461" y="2478593"/>
            <a:ext cx="2314575" cy="34057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E0E8D9-12C3-4B2F-9232-94D6FC19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96" y="3052741"/>
            <a:ext cx="2595391" cy="2653334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379F781-426D-4086-96F4-9E1DF5AFAE16}"/>
              </a:ext>
            </a:extLst>
          </p:cNvPr>
          <p:cNvSpPr/>
          <p:nvPr/>
        </p:nvSpPr>
        <p:spPr>
          <a:xfrm>
            <a:off x="7633251" y="3052741"/>
            <a:ext cx="2822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Zobje so trdo vpeti v</a:t>
            </a:r>
          </a:p>
          <a:p>
            <a:r>
              <a:rPr lang="sl-SI" dirty="0"/>
              <a:t>spodnjo (</a:t>
            </a:r>
            <a:r>
              <a:rPr lang="sl-SI" dirty="0" err="1"/>
              <a:t>mandibulo</a:t>
            </a:r>
            <a:r>
              <a:rPr lang="sl-SI" dirty="0"/>
              <a:t>)</a:t>
            </a:r>
          </a:p>
          <a:p>
            <a:r>
              <a:rPr lang="sl-SI" dirty="0"/>
              <a:t>in zgornjo (</a:t>
            </a:r>
            <a:r>
              <a:rPr lang="sl-SI" dirty="0" err="1"/>
              <a:t>maksilo</a:t>
            </a:r>
            <a:r>
              <a:rPr lang="sl-SI" dirty="0"/>
              <a:t>)</a:t>
            </a:r>
          </a:p>
          <a:p>
            <a:r>
              <a:rPr lang="sl-SI" dirty="0"/>
              <a:t>čeljustnico, čeljust.</a:t>
            </a:r>
          </a:p>
        </p:txBody>
      </p:sp>
    </p:spTree>
    <p:extLst>
      <p:ext uri="{BB962C8B-B14F-4D97-AF65-F5344CB8AC3E}">
        <p14:creationId xmlns:p14="http://schemas.microsoft.com/office/powerpoint/2010/main" val="359206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9A6DA9-979B-4334-844A-F5B24222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Številčenje zob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472D8C3-F75F-4469-ABEF-01CA116C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3" y="2213113"/>
            <a:ext cx="3478381" cy="380668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955F140-D64F-4561-9B27-CFE87A599E4B}"/>
              </a:ext>
            </a:extLst>
          </p:cNvPr>
          <p:cNvSpPr/>
          <p:nvPr/>
        </p:nvSpPr>
        <p:spPr>
          <a:xfrm>
            <a:off x="4731026" y="2274838"/>
            <a:ext cx="4412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Kvadranti pri stalnih zobeh: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Primer:</a:t>
            </a:r>
          </a:p>
          <a:p>
            <a:r>
              <a:rPr lang="sl-SI" dirty="0"/>
              <a:t>zgornja leva petica je št. 25 (št. 2 nam pove številko kvadranta, št. 5 pa številko zaporedja zoba v tem kvadrantu).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7C2E83-AD5B-4746-B250-39BA55DF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2274838"/>
            <a:ext cx="12573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4806D-3206-41A6-AE87-48AE26E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Številčenje zob -otroci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1A9A21B-154A-44CB-A7A3-31CEE0A5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96" y="2656509"/>
            <a:ext cx="4200939" cy="3784048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C34BD0F-0EA5-435F-8E00-9C2D1DE13575}"/>
              </a:ext>
            </a:extLst>
          </p:cNvPr>
          <p:cNvSpPr/>
          <p:nvPr/>
        </p:nvSpPr>
        <p:spPr>
          <a:xfrm>
            <a:off x="4969564" y="4345561"/>
            <a:ext cx="420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zgornja leva petica je št. 65 (št. 6 nam pove številko kvadranta, št. 5 pa številko zaporedja zoba v tem kvadrantu).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6D128D-F5EF-4A22-9AC7-B7D1C89B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321" y="3098938"/>
            <a:ext cx="1257300" cy="1019175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8FC156B-E99A-495A-8B8E-A2FDA2E8A884}"/>
              </a:ext>
            </a:extLst>
          </p:cNvPr>
          <p:cNvSpPr/>
          <p:nvPr/>
        </p:nvSpPr>
        <p:spPr>
          <a:xfrm>
            <a:off x="4969564" y="3219271"/>
            <a:ext cx="313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Kvadranti pri mlečnih zobeh:</a:t>
            </a:r>
          </a:p>
        </p:txBody>
      </p:sp>
    </p:spTree>
    <p:extLst>
      <p:ext uri="{BB962C8B-B14F-4D97-AF65-F5344CB8AC3E}">
        <p14:creationId xmlns:p14="http://schemas.microsoft.com/office/powerpoint/2010/main" val="250042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ACF6A-108B-4590-9C93-686A7493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POMNI!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F98DC6-385F-49D6-AD73-B0FD43D8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43200"/>
            <a:ext cx="8825659" cy="3276600"/>
          </a:xfrm>
        </p:spPr>
        <p:txBody>
          <a:bodyPr>
            <a:normAutofit/>
          </a:bodyPr>
          <a:lstStyle/>
          <a:p>
            <a:r>
              <a:rPr lang="sl-SI" sz="2400" b="1" dirty="0"/>
              <a:t>Otroci imajo 20 prvih oz. mlečnih zob, ki izrastejo med tretjim mesecem in tretjim letom otrokove starosti. Med petim in šestim letom starosti, izrastejo prvi stalni zobje (prvi kočniki), „šestice”. V tem obdobju začnejo mlečni zobje izpadati, izraščati pa začnejo preostali stalni zobje. </a:t>
            </a:r>
          </a:p>
          <a:p>
            <a:r>
              <a:rPr lang="sl-SI" sz="2400" b="1" dirty="0"/>
              <a:t>V spodnji čeljusti (</a:t>
            </a:r>
            <a:r>
              <a:rPr lang="sl-SI" sz="2400" b="1" dirty="0" err="1"/>
              <a:t>mandibuli</a:t>
            </a:r>
            <a:r>
              <a:rPr lang="sl-SI" sz="2400" b="1" dirty="0"/>
              <a:t>) in zgornji čeljusti (</a:t>
            </a:r>
            <a:r>
              <a:rPr lang="sl-SI" sz="2400" b="1" dirty="0" err="1"/>
              <a:t>maksili</a:t>
            </a:r>
            <a:r>
              <a:rPr lang="sl-SI" sz="2400" b="1" dirty="0"/>
              <a:t>) ima odrasel človek skupaj praviloma 32 zob.</a:t>
            </a:r>
          </a:p>
        </p:txBody>
      </p:sp>
    </p:spTree>
    <p:extLst>
      <p:ext uri="{BB962C8B-B14F-4D97-AF65-F5344CB8AC3E}">
        <p14:creationId xmlns:p14="http://schemas.microsoft.com/office/powerpoint/2010/main" val="59573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727B8-D7B2-4466-83AE-A7E5EC8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Anatomija (zgradba) zoba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A37DD0-8A59-4D7D-9FE5-CF4CBF78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2139"/>
            <a:ext cx="8825659" cy="4147931"/>
          </a:xfrm>
        </p:spPr>
        <p:txBody>
          <a:bodyPr>
            <a:normAutofit/>
          </a:bodyPr>
          <a:lstStyle/>
          <a:p>
            <a:r>
              <a:rPr lang="sl-SI" dirty="0"/>
              <a:t>Zob je najbolj trda struktura v človeškem organizmu. Zgrajen je iz </a:t>
            </a:r>
            <a:r>
              <a:rPr lang="sl-SI" b="1" dirty="0"/>
              <a:t>krone</a:t>
            </a:r>
            <a:r>
              <a:rPr lang="sl-SI" dirty="0"/>
              <a:t> (del zoba, ki ga vidimo), </a:t>
            </a:r>
            <a:r>
              <a:rPr lang="sl-SI" b="1" dirty="0"/>
              <a:t>vratu</a:t>
            </a:r>
            <a:r>
              <a:rPr lang="sl-SI" dirty="0"/>
              <a:t> in ene ali več </a:t>
            </a:r>
            <a:r>
              <a:rPr lang="sl-SI" b="1" dirty="0"/>
              <a:t>korenin</a:t>
            </a:r>
            <a:r>
              <a:rPr lang="sl-SI" dirty="0"/>
              <a:t> (del zoba, ki ga prekriva dlesen, in se nahaja v kosti).</a:t>
            </a:r>
          </a:p>
          <a:p>
            <a:r>
              <a:rPr lang="sl-SI" dirty="0"/>
              <a:t>Zunanji del krone zoba pokriva </a:t>
            </a:r>
            <a:r>
              <a:rPr lang="sl-SI" u="sng" dirty="0"/>
              <a:t>sklenina</a:t>
            </a:r>
            <a:r>
              <a:rPr lang="sl-SI" dirty="0"/>
              <a:t>, ki je podobna kosti in ni oživčena. Sestavljena je predvsem iz mineralov: kalcija in fosforja.</a:t>
            </a:r>
          </a:p>
          <a:p>
            <a:r>
              <a:rPr lang="pl-PL" dirty="0"/>
              <a:t>Pod sklenino je </a:t>
            </a:r>
            <a:r>
              <a:rPr lang="pl-PL" u="sng" dirty="0"/>
              <a:t>zobovina</a:t>
            </a:r>
            <a:r>
              <a:rPr lang="pl-PL" dirty="0"/>
              <a:t> (dentin), ki je po zgradbi mnogo mehkejša od sklenine.</a:t>
            </a:r>
            <a:r>
              <a:rPr lang="sl-SI" dirty="0"/>
              <a:t> </a:t>
            </a:r>
          </a:p>
          <a:p>
            <a:r>
              <a:rPr lang="sl-SI" dirty="0"/>
              <a:t>V sredini zoba </a:t>
            </a:r>
            <a:r>
              <a:rPr lang="sl-SI" u="sng" dirty="0"/>
              <a:t>je zobna votlina</a:t>
            </a:r>
            <a:r>
              <a:rPr lang="sl-SI" dirty="0"/>
              <a:t>, napolnjena z rahlim tkivom, imenovanim </a:t>
            </a:r>
            <a:r>
              <a:rPr lang="sl-SI" u="sng" dirty="0"/>
              <a:t>pulpa</a:t>
            </a:r>
            <a:r>
              <a:rPr lang="sl-SI" dirty="0"/>
              <a:t>, v katerem so krvne žilice in živec. Krvne žilice prehranjujejo zob in prinašajo v zobno tkivo kisik, živčni končiči pa so receptorji za bolečino. Zobna pulpa se proti korenu zoži in preide v </a:t>
            </a:r>
            <a:r>
              <a:rPr lang="sl-SI" u="sng" dirty="0"/>
              <a:t>koreninski kanal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82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1FD00-DA8D-4795-9CF1-35076E3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Zgradba zoba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756C3EB-2FD0-4095-BBC6-3215B34CD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365" y="2199861"/>
            <a:ext cx="6096000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3C8685-3E00-4FB5-8E54-C2E0604A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Pozicija ustne votline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C717159-7F62-4CFF-95F8-BDAAA97B0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87" y="2305878"/>
            <a:ext cx="6745356" cy="4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5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E69AB4-CC7E-45FB-B7DF-1A5D4595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Zobne ploskve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EEFE9D-2888-4DDC-8FC9-15FCE947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Največ za zdrave zobe in lep nasmeh naredimo sami, s primerno higieno ustne votline, dlesni, jezika in zob. Zavedati se moramo, kako pomembna je primerna prehrana in redno ter temeljito čiščenje zob.</a:t>
            </a:r>
          </a:p>
          <a:p>
            <a:r>
              <a:rPr lang="sl-SI" dirty="0"/>
              <a:t>Vsak zob ima pet zobnih ploskev.</a:t>
            </a:r>
          </a:p>
          <a:p>
            <a:endParaRPr lang="sl-SI" dirty="0"/>
          </a:p>
          <a:p>
            <a:r>
              <a:rPr lang="sl-SI" dirty="0"/>
              <a:t>Številčenje zob</a:t>
            </a:r>
          </a:p>
          <a:p>
            <a:r>
              <a:rPr lang="sl-SI" dirty="0"/>
              <a:t>Ploskev 1: </a:t>
            </a:r>
            <a:r>
              <a:rPr lang="sl-SI" dirty="0" err="1"/>
              <a:t>Okluzalna</a:t>
            </a:r>
            <a:r>
              <a:rPr lang="sl-SI" dirty="0"/>
              <a:t> ploskev ali </a:t>
            </a:r>
            <a:r>
              <a:rPr lang="sl-SI" dirty="0" err="1"/>
              <a:t>incizalni</a:t>
            </a:r>
            <a:r>
              <a:rPr lang="sl-SI" dirty="0"/>
              <a:t> rob</a:t>
            </a:r>
          </a:p>
          <a:p>
            <a:r>
              <a:rPr lang="sl-SI" dirty="0"/>
              <a:t>Ploskev 2: Lingvalna ploskev ali </a:t>
            </a:r>
            <a:r>
              <a:rPr lang="sl-SI" dirty="0" err="1"/>
              <a:t>palatinalna</a:t>
            </a:r>
            <a:r>
              <a:rPr lang="sl-SI" dirty="0"/>
              <a:t> ploskev </a:t>
            </a:r>
          </a:p>
          <a:p>
            <a:r>
              <a:rPr lang="sl-SI" dirty="0"/>
              <a:t>Ploskev 3: </a:t>
            </a:r>
            <a:r>
              <a:rPr lang="sl-SI" dirty="0" err="1"/>
              <a:t>Bukalna</a:t>
            </a:r>
            <a:r>
              <a:rPr lang="sl-SI" dirty="0"/>
              <a:t> ali labialna ploskev</a:t>
            </a:r>
          </a:p>
          <a:p>
            <a:r>
              <a:rPr lang="sl-SI" dirty="0"/>
              <a:t>Ploskev 4: </a:t>
            </a:r>
            <a:r>
              <a:rPr lang="sl-SI" dirty="0" err="1"/>
              <a:t>Mezialna</a:t>
            </a:r>
            <a:r>
              <a:rPr lang="sl-SI" dirty="0"/>
              <a:t> ploskev</a:t>
            </a:r>
          </a:p>
          <a:p>
            <a:r>
              <a:rPr lang="sl-SI" dirty="0"/>
              <a:t>Ploskev 5: Distalna ploskev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EAA2E5-9C94-46E9-BB64-2A94A2707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4" y="3617843"/>
            <a:ext cx="3920159" cy="29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7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0A5038-1C6F-4953-95B7-CDAD280C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Zobne ploskve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190709-D5F5-400E-A3DC-C6699279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16629" cy="3929822"/>
          </a:xfrm>
        </p:spPr>
        <p:txBody>
          <a:bodyPr/>
          <a:lstStyle/>
          <a:p>
            <a:r>
              <a:rPr lang="sl-SI" dirty="0"/>
              <a:t>Ploskev 1: </a:t>
            </a:r>
            <a:r>
              <a:rPr lang="sl-SI" dirty="0" err="1"/>
              <a:t>Okluzalna</a:t>
            </a:r>
            <a:r>
              <a:rPr lang="sl-SI" dirty="0"/>
              <a:t> ploskev (grizna ploskev na ličnikih in kočnikih)</a:t>
            </a:r>
          </a:p>
          <a:p>
            <a:r>
              <a:rPr lang="sl-SI" dirty="0"/>
              <a:t>Ploskev 1: </a:t>
            </a:r>
            <a:r>
              <a:rPr lang="sl-SI" dirty="0" err="1"/>
              <a:t>Incizalni</a:t>
            </a:r>
            <a:r>
              <a:rPr lang="sl-SI" dirty="0"/>
              <a:t> rob (grizni rob na sekalcih)</a:t>
            </a:r>
          </a:p>
          <a:p>
            <a:r>
              <a:rPr lang="sl-SI" dirty="0"/>
              <a:t>Ploskev 2: Lingvalna ploskev (</a:t>
            </a:r>
            <a:r>
              <a:rPr lang="sl-SI" dirty="0" err="1"/>
              <a:t>objezična</a:t>
            </a:r>
            <a:r>
              <a:rPr lang="sl-SI" dirty="0"/>
              <a:t> ploskev)</a:t>
            </a:r>
          </a:p>
          <a:p>
            <a:r>
              <a:rPr lang="sl-SI" dirty="0"/>
              <a:t>Ploskev 2: </a:t>
            </a:r>
            <a:r>
              <a:rPr lang="sl-SI" dirty="0" err="1"/>
              <a:t>Palatinalna</a:t>
            </a:r>
            <a:r>
              <a:rPr lang="sl-SI" dirty="0"/>
              <a:t> ploskev (nebna ploskev)</a:t>
            </a:r>
          </a:p>
          <a:p>
            <a:r>
              <a:rPr lang="sl-SI" dirty="0"/>
              <a:t>Ploskev 3: </a:t>
            </a:r>
            <a:r>
              <a:rPr lang="sl-SI" dirty="0" err="1"/>
              <a:t>Bukalna</a:t>
            </a:r>
            <a:r>
              <a:rPr lang="sl-SI" dirty="0"/>
              <a:t> ali labialna ploskev</a:t>
            </a:r>
          </a:p>
          <a:p>
            <a:pPr marL="0" indent="0">
              <a:buNone/>
            </a:pPr>
            <a:r>
              <a:rPr lang="sl-SI" dirty="0"/>
              <a:t> (lična ali ustnična ploskev zob)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FE6ABF-9C54-4E11-B821-325F1BF6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33" y="2895600"/>
            <a:ext cx="4133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6BF90F-B592-4840-873B-19011831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Zobne ploskve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493C2F-4D4F-4527-AE14-D4B810C7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2711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Zelo pomembno je, da očistimo tudi prostore med zobmi, </a:t>
            </a:r>
            <a:r>
              <a:rPr lang="sl-SI" dirty="0" err="1"/>
              <a:t>mezialno</a:t>
            </a:r>
            <a:r>
              <a:rPr lang="sl-SI" dirty="0"/>
              <a:t> in distalno zobno ploskev. V veliko pomoč so nam zobne nitke in interdentalne (medzobne) zobne ščetke.</a:t>
            </a:r>
          </a:p>
          <a:p>
            <a:pPr marL="0" indent="0">
              <a:buNone/>
            </a:pPr>
            <a:r>
              <a:rPr lang="sl-SI" dirty="0"/>
              <a:t>Ploskev 4: </a:t>
            </a:r>
            <a:r>
              <a:rPr lang="sl-SI" dirty="0" err="1"/>
              <a:t>Mezialna</a:t>
            </a:r>
            <a:r>
              <a:rPr lang="sl-SI" dirty="0"/>
              <a:t> ploskev (bližje)</a:t>
            </a:r>
          </a:p>
          <a:p>
            <a:pPr marL="0" indent="0">
              <a:buNone/>
            </a:pPr>
            <a:r>
              <a:rPr lang="sl-SI" dirty="0"/>
              <a:t>Ploskev 5: Distalna ploskev (bolj odmaknjeno)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6C763A-4DB7-4FBC-A1A6-19A53D65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88" y="3811242"/>
            <a:ext cx="35909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A9FB2-7183-4559-A7A7-CF880203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Medzobne ščetke in zobne nitke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1C05017-9151-45E3-AFBD-0AADC4A3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159" y="2644775"/>
            <a:ext cx="3333750" cy="33337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3EC7216-CC13-4EB9-A18E-790ADDEC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2138"/>
            <a:ext cx="3095625" cy="24102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6BF3FB-07D7-4E41-AB8D-F1CF77BE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090" y="4782378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2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E261D-C00A-419C-B94B-B1027506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Oglej si videoposnetke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5A7C7C-92D4-4266-8BC1-196F79776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https://www.zobozdravnikmaribor.si/blog/zobna-nitka/</a:t>
            </a:r>
            <a:endParaRPr lang="sl-SI" dirty="0"/>
          </a:p>
          <a:p>
            <a:r>
              <a:rPr lang="sl-SI" dirty="0">
                <a:hlinkClick r:id="rId3"/>
              </a:rPr>
              <a:t>https://www.zobna-kranj.si/?subpageid=96</a:t>
            </a:r>
            <a:endParaRPr lang="sl-SI" dirty="0"/>
          </a:p>
          <a:p>
            <a:r>
              <a:rPr lang="sl-SI" dirty="0">
                <a:hlinkClick r:id="rId4"/>
              </a:rPr>
              <a:t>https://www.mel-dent.si/ustna-higiena/pravilna-ustna-higiena/</a:t>
            </a:r>
            <a:endParaRPr lang="sl-SI" dirty="0"/>
          </a:p>
          <a:p>
            <a:endParaRPr lang="sl-SI" dirty="0"/>
          </a:p>
          <a:p>
            <a:r>
              <a:rPr lang="sl-SI"/>
              <a:t>https://www.youtube.com/watch?v=WAWa3IO7XjU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29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2438E-7333-4C99-984D-D5238A5E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Ustna votlina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45CFEA9-3170-477E-8154-3F813B609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791" y="2054088"/>
            <a:ext cx="8140576" cy="45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B16F5B4-C44B-45BF-B916-5FBE934D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13" y="2947374"/>
            <a:ext cx="3383573" cy="96325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E48695F-395C-4ACD-BBF3-BDA37DB6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Sestava ustne votline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61B65A-612F-465E-B916-F6A1CD0B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20347"/>
            <a:ext cx="8825659" cy="4518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Ustna votlina</a:t>
            </a:r>
          </a:p>
          <a:p>
            <a:r>
              <a:rPr lang="sl-SI" dirty="0"/>
              <a:t> Strop (</a:t>
            </a:r>
            <a:r>
              <a:rPr lang="sl-SI" dirty="0" err="1" smtClean="0"/>
              <a:t>palatum</a:t>
            </a:r>
            <a:r>
              <a:rPr lang="sl-SI" dirty="0"/>
              <a:t>) deli ustno votlino od nosne</a:t>
            </a:r>
          </a:p>
          <a:p>
            <a:r>
              <a:rPr lang="sl-SI" dirty="0"/>
              <a:t> Zgornji zobje, dlesen,</a:t>
            </a:r>
          </a:p>
          <a:p>
            <a:r>
              <a:rPr lang="sl-SI" dirty="0"/>
              <a:t> nepremični del stropa – trdo nebo (</a:t>
            </a:r>
            <a:r>
              <a:rPr lang="sl-SI" dirty="0" err="1"/>
              <a:t>palatum</a:t>
            </a:r>
            <a:r>
              <a:rPr lang="sl-SI" dirty="0"/>
              <a:t> </a:t>
            </a:r>
            <a:r>
              <a:rPr lang="sl-SI" dirty="0" err="1"/>
              <a:t>durum</a:t>
            </a:r>
            <a:r>
              <a:rPr lang="sl-SI" dirty="0"/>
              <a:t>)</a:t>
            </a:r>
          </a:p>
          <a:p>
            <a:r>
              <a:rPr lang="sl-SI" dirty="0"/>
              <a:t> Mehko nebo (</a:t>
            </a:r>
            <a:r>
              <a:rPr lang="sl-SI" dirty="0" err="1"/>
              <a:t>palatum</a:t>
            </a:r>
            <a:r>
              <a:rPr lang="sl-SI" dirty="0"/>
              <a:t> velum),</a:t>
            </a:r>
          </a:p>
          <a:p>
            <a:r>
              <a:rPr lang="sl-SI" dirty="0"/>
              <a:t> jeziček (uvula)</a:t>
            </a:r>
          </a:p>
          <a:p>
            <a:r>
              <a:rPr lang="sl-SI" dirty="0"/>
              <a:t> Ustnice</a:t>
            </a:r>
          </a:p>
          <a:p>
            <a:r>
              <a:rPr lang="sl-SI" dirty="0"/>
              <a:t> </a:t>
            </a:r>
            <a:r>
              <a:rPr lang="sl-SI" dirty="0" smtClean="0"/>
              <a:t>Sp. Zobje</a:t>
            </a:r>
            <a:endParaRPr lang="sl-SI" dirty="0"/>
          </a:p>
          <a:p>
            <a:r>
              <a:rPr lang="sl-SI" dirty="0" smtClean="0"/>
              <a:t> </a:t>
            </a:r>
            <a:r>
              <a:rPr lang="sl-SI" dirty="0"/>
              <a:t>Zgornja (negibljiva) in spodnja (gibljiva) čeljust</a:t>
            </a:r>
          </a:p>
          <a:p>
            <a:r>
              <a:rPr lang="sl-SI" dirty="0" smtClean="0"/>
              <a:t> </a:t>
            </a:r>
            <a:r>
              <a:rPr lang="sl-SI" dirty="0"/>
              <a:t>Jezik (</a:t>
            </a:r>
            <a:r>
              <a:rPr lang="sl-SI" dirty="0" err="1"/>
              <a:t>glossa</a:t>
            </a:r>
            <a:r>
              <a:rPr lang="sl-SI" dirty="0"/>
              <a:t>) – najgibčnejši organ človeškega telesa</a:t>
            </a:r>
          </a:p>
          <a:p>
            <a:pPr marL="0" indent="0">
              <a:buNone/>
            </a:pPr>
            <a:r>
              <a:rPr lang="sl-SI" dirty="0" smtClean="0"/>
              <a:t>Skrajni </a:t>
            </a:r>
            <a:r>
              <a:rPr lang="sl-SI" dirty="0"/>
              <a:t>konec jezika – konica (apeks) in ploščica (</a:t>
            </a:r>
            <a:r>
              <a:rPr lang="sl-SI" dirty="0" err="1"/>
              <a:t>blade</a:t>
            </a:r>
            <a:r>
              <a:rPr lang="sl-SI" dirty="0"/>
              <a:t>)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/>
              <a:t>Hrbet jezika</a:t>
            </a:r>
          </a:p>
        </p:txBody>
      </p:sp>
    </p:spTree>
    <p:extLst>
      <p:ext uri="{BB962C8B-B14F-4D97-AF65-F5344CB8AC3E}">
        <p14:creationId xmlns:p14="http://schemas.microsoft.com/office/powerpoint/2010/main" val="150780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5E31A4-5659-41AD-B9A6-DB4B5DCA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 USTNE VOTLINE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B37953-0FF1-44DE-956B-CC3D6FE9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46852"/>
            <a:ext cx="8825659" cy="4532244"/>
          </a:xfrm>
        </p:spPr>
        <p:txBody>
          <a:bodyPr>
            <a:normAutofit/>
          </a:bodyPr>
          <a:lstStyle/>
          <a:p>
            <a:r>
              <a:rPr lang="sl-SI" dirty="0"/>
              <a:t>Ustna votlina je v bistvu začetek prebavne poti. </a:t>
            </a:r>
          </a:p>
          <a:p>
            <a:pPr marL="0" indent="0">
              <a:buNone/>
            </a:pPr>
            <a:r>
              <a:rPr lang="sl-SI" dirty="0"/>
              <a:t>Je prostor, ki ga spredaj omejujeta ustnici (zgornja in spodnja) ob strani lici, ustni svod tvorita mehko in trdo nebo, na dnu pa je jezik in mišice ustnega dna.</a:t>
            </a:r>
          </a:p>
          <a:p>
            <a:pPr marL="0" indent="0">
              <a:buNone/>
            </a:pPr>
            <a:r>
              <a:rPr lang="sl-SI" dirty="0"/>
              <a:t>Jezik je velika, kompleksna in zelo pomembna mišica v ustni votlini, ki aktivno sodeluje pri govoru, žvečenju, požiranju in razvoju </a:t>
            </a:r>
            <a:r>
              <a:rPr lang="sl-SI" dirty="0" err="1"/>
              <a:t>kraniofacialnega</a:t>
            </a:r>
            <a:r>
              <a:rPr lang="sl-SI" dirty="0"/>
              <a:t> sistema.</a:t>
            </a:r>
          </a:p>
          <a:p>
            <a:pPr marL="0" indent="0">
              <a:buNone/>
            </a:pPr>
            <a:r>
              <a:rPr lang="sl-SI" dirty="0"/>
              <a:t> Velikost jezika, njegova lega in funkcija imajo po mnenju številnih raziskovalcev odločilen pomen pri nastanku zobnih in čeljustnih nepravilnosti.</a:t>
            </a:r>
          </a:p>
          <a:p>
            <a:pPr marL="0" indent="0">
              <a:buNone/>
            </a:pPr>
            <a:r>
              <a:rPr lang="sl-SI" dirty="0"/>
              <a:t> Naloga jezika ni le okušanje, ampak je jezik tudi glavno orodje pri pripravi hrane za žvečenje. Zaradi spreminjajoče oblike služi tudi kot pomoč pri govoru in petju. S tem ko se približuje, oddaljuje in prislanja na ustrezne dele ustne votline, oblikuje pri govorjenju različne glasove (Turk, 2010).</a:t>
            </a:r>
          </a:p>
        </p:txBody>
      </p:sp>
    </p:spTree>
    <p:extLst>
      <p:ext uri="{BB962C8B-B14F-4D97-AF65-F5344CB8AC3E}">
        <p14:creationId xmlns:p14="http://schemas.microsoft.com/office/powerpoint/2010/main" val="30643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F735D-1A71-473D-8E53-04BA9A0F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Jezik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F82E08-1606-4B16-9CB1-FF1EBE72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Mišice ustnega dna imajo primarno oblikovano vlogo na telo spodnje čeljustnice (</a:t>
            </a:r>
            <a:r>
              <a:rPr lang="sl-SI" dirty="0" err="1"/>
              <a:t>milohioidna</a:t>
            </a:r>
            <a:r>
              <a:rPr lang="sl-SI" dirty="0"/>
              <a:t> linija, spina </a:t>
            </a:r>
            <a:r>
              <a:rPr lang="sl-SI" dirty="0" err="1"/>
              <a:t>mentalis</a:t>
            </a:r>
            <a:r>
              <a:rPr lang="sl-SI" dirty="0"/>
              <a:t>). Pri žvečenju bolusa in pritiskanju jezika ob nebo se napnejo in nudijo oporo jeziku (Farčnik in sod., 2005).</a:t>
            </a:r>
          </a:p>
          <a:p>
            <a:r>
              <a:rPr lang="sl-SI" dirty="0"/>
              <a:t>Jezik je spredaj koničast, nazaj pa prehaja v trup in se konča s korenom. Na sluznici je moč opaziti grčice (papile), ki imajo obliko resic, popkov, gubic in bradavic. Povrhnjica je pokrita s sistemom okusov posameznih receptorjev. Večinoma jih je skoncentriranih v zadnjem delu, kjer imajo funkcijo razločevanja posameznega okusa. Z jezikom ločimo različne okuse – sladko, grenko, slano, kislo, … Poleg tega ima jezik na površju tudi papile, ki so občutljive na dotik, bolečino, toploto in mraz (Turk, 2010).</a:t>
            </a:r>
          </a:p>
        </p:txBody>
      </p:sp>
    </p:spTree>
    <p:extLst>
      <p:ext uri="{BB962C8B-B14F-4D97-AF65-F5344CB8AC3E}">
        <p14:creationId xmlns:p14="http://schemas.microsoft.com/office/powerpoint/2010/main" val="178107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0CEB4-D385-4F21-849B-E3E4B453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861391"/>
          </a:xfrm>
        </p:spPr>
        <p:txBody>
          <a:bodyPr/>
          <a:lstStyle/>
          <a:p>
            <a:r>
              <a:rPr lang="sl-SI" dirty="0"/>
              <a:t>JEZIK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4454E88-6C15-4376-9C48-7D1D3BCBC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983" y="1680633"/>
            <a:ext cx="7924799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9869F-7E22-4D66-B530-636787AB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CA050B-FB2B-474B-BCA3-6A07878D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2383"/>
            <a:ext cx="8825659" cy="3687417"/>
          </a:xfrm>
        </p:spPr>
        <p:txBody>
          <a:bodyPr/>
          <a:lstStyle/>
          <a:p>
            <a:r>
              <a:rPr lang="sl-SI" dirty="0"/>
              <a:t>Je bistra in </a:t>
            </a:r>
            <a:r>
              <a:rPr lang="sl-SI" dirty="0" err="1"/>
              <a:t>vlecljiva</a:t>
            </a:r>
            <a:r>
              <a:rPr lang="sl-SI" dirty="0"/>
              <a:t> tekočina. Vsebuje vodo, sluz, beljakovinske snovi ter anorganske soli. Za prebavno funkcijo sline je najpomembnejša sestavina encim amilaza imenovan ptialin. Njena naloga je, da razmoči trdo hrano, s tem napravi grižljaj </a:t>
            </a:r>
            <a:r>
              <a:rPr lang="sl-SI" dirty="0" err="1"/>
              <a:t>spolzen</a:t>
            </a:r>
            <a:r>
              <a:rPr lang="sl-SI" dirty="0"/>
              <a:t> in olajša požiranje.</a:t>
            </a:r>
          </a:p>
          <a:p>
            <a:r>
              <a:rPr lang="sl-SI" dirty="0"/>
              <a:t> Redka slina služi za izpiranje vdolbin, špranj in žepkov v sluznici ustne votline. S tem odpravlja delce hran. Kot zadnja naloga pa je, da encim ptialin kemično prebavlja škrob v sladke disaharide. Zato postane kruh po daljšem </a:t>
            </a:r>
            <a:r>
              <a:rPr lang="sl-SI" dirty="0" err="1"/>
              <a:t>zvečenju</a:t>
            </a:r>
            <a:r>
              <a:rPr lang="sl-SI" dirty="0"/>
              <a:t> sladek.</a:t>
            </a:r>
          </a:p>
        </p:txBody>
      </p:sp>
    </p:spTree>
    <p:extLst>
      <p:ext uri="{BB962C8B-B14F-4D97-AF65-F5344CB8AC3E}">
        <p14:creationId xmlns:p14="http://schemas.microsoft.com/office/powerpoint/2010/main" val="247166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768ACB-C65C-4C66-902D-4B46A089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1F6347-6237-4AFB-8E42-87E67142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8886"/>
            <a:ext cx="8825659" cy="4187687"/>
          </a:xfrm>
        </p:spPr>
        <p:txBody>
          <a:bodyPr>
            <a:normAutofit lnSpcReduction="10000"/>
          </a:bodyPr>
          <a:lstStyle/>
          <a:p>
            <a:r>
              <a:rPr lang="sl-SI" dirty="0"/>
              <a:t>Slina se izloča v glavnem iz treh večjih žlez: 41% se je izloči iz </a:t>
            </a:r>
            <a:r>
              <a:rPr lang="sl-SI" dirty="0" err="1"/>
              <a:t>submaksilarne</a:t>
            </a:r>
            <a:r>
              <a:rPr lang="sl-SI" dirty="0"/>
              <a:t> žleze, 26% iz </a:t>
            </a:r>
            <a:r>
              <a:rPr lang="sl-SI" dirty="0" err="1"/>
              <a:t>parotidne</a:t>
            </a:r>
            <a:r>
              <a:rPr lang="sl-SI" dirty="0"/>
              <a:t> žleze, 2% iz </a:t>
            </a:r>
            <a:r>
              <a:rPr lang="sl-SI" dirty="0" err="1"/>
              <a:t>sublingvalne</a:t>
            </a:r>
            <a:r>
              <a:rPr lang="sl-SI" dirty="0"/>
              <a:t>, 1% pa se je izloči iz seroznih in mukoznih žlez, ki so razporejene po ustni votlini. Če pride do motenj izločanja sline, se močno poveča nevarnost kariesa in vnetja ustne sluznice. </a:t>
            </a:r>
          </a:p>
          <a:p>
            <a:r>
              <a:rPr lang="sl-SI" dirty="0"/>
              <a:t>Slina ima torej pomembno vlogo pri zaščiti zobnih tkiv. Njeni učinki so lahko statični ali dinamični.</a:t>
            </a:r>
          </a:p>
          <a:p>
            <a:r>
              <a:rPr lang="sl-SI" dirty="0"/>
              <a:t> Statični učinki so tisti, ki delujejo skozi ves čas (antibakterijsko delovanje sline; učinki vplivajo na tvorbo pridobljene kožice, prav tako tudi substrati za zobne obloge, katerih produkti povzročajo porast pH). </a:t>
            </a:r>
          </a:p>
          <a:p>
            <a:r>
              <a:rPr lang="sl-SI" dirty="0"/>
              <a:t>Med dinamične učinke štejemo tiste, ki začno delovati ob povečanem stimuliranem izločanjem sline (spiranje sladkorjev in kislin iz zobnih oblog ter </a:t>
            </a:r>
            <a:r>
              <a:rPr lang="sl-SI" dirty="0" err="1"/>
              <a:t>puferji</a:t>
            </a:r>
            <a:r>
              <a:rPr lang="sl-SI" dirty="0"/>
              <a:t>, ki nevtralizirajo kislino, katero izločajo bakterije ter tako zmanjšujejo kislost v ustih in na zobni površini). </a:t>
            </a:r>
          </a:p>
        </p:txBody>
      </p:sp>
    </p:spTree>
    <p:extLst>
      <p:ext uri="{BB962C8B-B14F-4D97-AF65-F5344CB8AC3E}">
        <p14:creationId xmlns:p14="http://schemas.microsoft.com/office/powerpoint/2010/main" val="77640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156</TotalTime>
  <Words>1471</Words>
  <Application>Microsoft Office PowerPoint</Application>
  <PresentationFormat>Širokozaslonsko</PresentationFormat>
  <Paragraphs>99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Naelektrena sejna soba</vt:lpstr>
      <vt:lpstr>Sestava ustne votline</vt:lpstr>
      <vt:lpstr>Pozicija ustne votline </vt:lpstr>
      <vt:lpstr>Ustna votlina</vt:lpstr>
      <vt:lpstr>Sestava ustne votline</vt:lpstr>
      <vt:lpstr>DELI USTNE VOTLINE</vt:lpstr>
      <vt:lpstr>Jezik</vt:lpstr>
      <vt:lpstr>JEZIK</vt:lpstr>
      <vt:lpstr>SLINA</vt:lpstr>
      <vt:lpstr>SLINA</vt:lpstr>
      <vt:lpstr>Žleze slinavke (endokrine žleze)</vt:lpstr>
      <vt:lpstr>Človeške prebavne žleze </vt:lpstr>
      <vt:lpstr>SLINA</vt:lpstr>
      <vt:lpstr>ZOBJE</vt:lpstr>
      <vt:lpstr>Spoznaj zobe in naloge</vt:lpstr>
      <vt:lpstr>Številčenje zob</vt:lpstr>
      <vt:lpstr>Številčenje zob -otroci</vt:lpstr>
      <vt:lpstr>POMNI!</vt:lpstr>
      <vt:lpstr>Anatomija (zgradba) zoba</vt:lpstr>
      <vt:lpstr>Zgradba zoba</vt:lpstr>
      <vt:lpstr>Zobne ploskve</vt:lpstr>
      <vt:lpstr>Zobne ploskve</vt:lpstr>
      <vt:lpstr>Zobne ploskve</vt:lpstr>
      <vt:lpstr>Medzobne ščetke in zobne nitke</vt:lpstr>
      <vt:lpstr>Oglej si videoposnetke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Sestava ustne votline</dc:title>
  <dc:creator>Prof</dc:creator>
  <cp:lastModifiedBy>Uporabnik</cp:lastModifiedBy>
  <cp:revision>21</cp:revision>
  <dcterms:created xsi:type="dcterms:W3CDTF">2020-09-15T13:46:03Z</dcterms:created>
  <dcterms:modified xsi:type="dcterms:W3CDTF">2021-09-27T08:00:05Z</dcterms:modified>
</cp:coreProperties>
</file>