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2" r:id="rId3"/>
    <p:sldId id="314" r:id="rId4"/>
    <p:sldId id="316" r:id="rId5"/>
    <p:sldId id="317" r:id="rId6"/>
    <p:sldId id="318" r:id="rId7"/>
    <p:sldId id="319"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9C935B-2541-26DB-8EA3-18AB5896A095}"/>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C499EB5-6B9A-1372-3344-D62BC3277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6C39FDE4-94CD-87EC-B117-2CBC1770EC55}"/>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5" name="Označba mesta noge 4">
            <a:extLst>
              <a:ext uri="{FF2B5EF4-FFF2-40B4-BE49-F238E27FC236}">
                <a16:creationId xmlns:a16="http://schemas.microsoft.com/office/drawing/2014/main" id="{F8A6E067-11E8-DDDF-FC49-14D2C406F3E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F9C55C8-765C-76FC-AFBD-A12FD977EB56}"/>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189509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6BA2EF-23E1-39BA-BC94-9A0B557C0CEA}"/>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1963E2D-AFB9-5197-DB55-30AEE2BEF774}"/>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60A3F3A-31A0-BA49-6ADE-138D3FDCF912}"/>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5" name="Označba mesta noge 4">
            <a:extLst>
              <a:ext uri="{FF2B5EF4-FFF2-40B4-BE49-F238E27FC236}">
                <a16:creationId xmlns:a16="http://schemas.microsoft.com/office/drawing/2014/main" id="{272F8092-F182-FA82-C0C7-A754C1AC7A1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CB3F0C6-0BBC-0675-B322-6E4E341F1226}"/>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376085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C5C7397-A045-E54F-463A-A3054A8FE79A}"/>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13A08DC-E6C6-D22C-C436-61DC2FA82707}"/>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E3A9CF0-465C-6EF1-6626-8B48CCC89572}"/>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5" name="Označba mesta noge 4">
            <a:extLst>
              <a:ext uri="{FF2B5EF4-FFF2-40B4-BE49-F238E27FC236}">
                <a16:creationId xmlns:a16="http://schemas.microsoft.com/office/drawing/2014/main" id="{CC711A0D-D479-34D0-F342-E92FE3AD473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7BF2AAA-A41A-22FC-A000-191FD79FA51C}"/>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409421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D81641C0-941A-407E-86EA-7144EF2D53F6}"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9" name="Footer Placeholder 8"/>
          <p:cNvSpPr>
            <a:spLocks noGrp="1"/>
          </p:cNvSpPr>
          <p:nvPr>
            <p:ph type="ftr" sz="quarter" idx="11"/>
          </p:nvPr>
        </p:nvSpPr>
        <p:spPr/>
        <p:txBody>
          <a:bodyPr/>
          <a:lstStyle/>
          <a:p>
            <a:endParaRPr lang="sl-SI">
              <a:solidFill>
                <a:srgbClr val="D34817">
                  <a:lumMod val="40000"/>
                  <a:lumOff val="60000"/>
                </a:srgbClr>
              </a:solidFill>
            </a:endParaRPr>
          </a:p>
        </p:txBody>
      </p:sp>
      <p:sp>
        <p:nvSpPr>
          <p:cNvPr id="10" name="Slide Number Placeholder 9"/>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20892157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A9174B4-5FC6-4317-B0C3-BE895F4F1059}"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850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892E9591-C04A-42E9-817A-BE339D95B043}"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673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A035650E-2898-4024-9602-80004425CE41}"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sl-SI">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3635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32EB8FEE-428C-4CC9-9D1C-249CBD1FC217}"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8" name="Footer Placeholder 7"/>
          <p:cNvSpPr>
            <a:spLocks noGrp="1"/>
          </p:cNvSpPr>
          <p:nvPr>
            <p:ph type="ftr" sz="quarter" idx="11"/>
          </p:nvPr>
        </p:nvSpPr>
        <p:spPr/>
        <p:txBody>
          <a:bodyPr/>
          <a:lstStyle/>
          <a:p>
            <a:endParaRPr lang="sl-SI">
              <a:solidFill>
                <a:srgbClr val="D34817">
                  <a:lumMod val="40000"/>
                  <a:lumOff val="60000"/>
                </a:srgbClr>
              </a:solidFill>
            </a:endParaRPr>
          </a:p>
        </p:txBody>
      </p:sp>
      <p:sp>
        <p:nvSpPr>
          <p:cNvPr id="9" name="Slide Number Placeholder 8"/>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397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0742DD40-0DD0-41A6-B393-F50943004CEF}"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4" name="Footer Placeholder 3"/>
          <p:cNvSpPr>
            <a:spLocks noGrp="1"/>
          </p:cNvSpPr>
          <p:nvPr>
            <p:ph type="ftr" sz="quarter" idx="11"/>
          </p:nvPr>
        </p:nvSpPr>
        <p:spPr/>
        <p:txBody>
          <a:bodyPr/>
          <a:lstStyle/>
          <a:p>
            <a:endParaRPr lang="sl-SI">
              <a:solidFill>
                <a:srgbClr val="D34817">
                  <a:lumMod val="40000"/>
                  <a:lumOff val="60000"/>
                </a:srgbClr>
              </a:solidFill>
            </a:endParaRPr>
          </a:p>
        </p:txBody>
      </p:sp>
      <p:sp>
        <p:nvSpPr>
          <p:cNvPr id="5" name="Slide Number Placeholder 4"/>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9687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2107A-FD4F-4ECF-8DA5-BEE5FE140C3B}"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3" name="Footer Placeholder 2"/>
          <p:cNvSpPr>
            <a:spLocks noGrp="1"/>
          </p:cNvSpPr>
          <p:nvPr>
            <p:ph type="ftr" sz="quarter" idx="11"/>
          </p:nvPr>
        </p:nvSpPr>
        <p:spPr/>
        <p:txBody>
          <a:bodyPr/>
          <a:lstStyle/>
          <a:p>
            <a:endParaRPr lang="sl-SI">
              <a:solidFill>
                <a:srgbClr val="D34817">
                  <a:lumMod val="40000"/>
                  <a:lumOff val="60000"/>
                </a:srgbClr>
              </a:solidFill>
            </a:endParaRPr>
          </a:p>
        </p:txBody>
      </p:sp>
      <p:sp>
        <p:nvSpPr>
          <p:cNvPr id="4" name="Slide Number Placeholder 3"/>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5555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10D6A38A-EDE3-4930-8B01-3B3799960F50}"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sl-SI">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243409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BD7D2D-8DFD-AB39-89D0-6AF51412CC91}"/>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E89F3143-851B-9D5B-C743-5EC2873F0724}"/>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00F31CC-ED4D-B5C5-C0C7-93161E4E0033}"/>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5" name="Označba mesta noge 4">
            <a:extLst>
              <a:ext uri="{FF2B5EF4-FFF2-40B4-BE49-F238E27FC236}">
                <a16:creationId xmlns:a16="http://schemas.microsoft.com/office/drawing/2014/main" id="{92B16F2D-E8E2-4EC1-FFF5-4ED9A89EEEE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B4CBC2F-F141-0E58-B2B6-DF2DFA5E0004}"/>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1224673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876F14B4-8DFE-4616-9B21-F38B753CF886}"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978277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F0615C6E-4DC6-41FF-AAC5-B7E8E8FD36B6}"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0100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74FF9D4-EEC9-4698-BFA9-EE5EE6C22AE7}"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592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ABEB01-F560-860B-E32F-B017457E539B}"/>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7DCBFE07-517D-DCF9-FD1A-95E57B622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9642263E-C1E8-FD2F-A686-9D67949F53AC}"/>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5" name="Označba mesta noge 4">
            <a:extLst>
              <a:ext uri="{FF2B5EF4-FFF2-40B4-BE49-F238E27FC236}">
                <a16:creationId xmlns:a16="http://schemas.microsoft.com/office/drawing/2014/main" id="{489DD303-3A9A-453E-F28D-2A79A909194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AAC3CEA-8650-7440-C12F-6C9E2F8C6548}"/>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244674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6B6BEF-ABB2-FC08-1BC8-9DA44D46C953}"/>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453BBD6-D2F2-DE63-6C4D-0AF4C625719F}"/>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E578B48-B919-680F-1D2C-D6043FE62B83}"/>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AA9588A-36FE-F6D6-2220-8B7CC9059F00}"/>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6" name="Označba mesta noge 5">
            <a:extLst>
              <a:ext uri="{FF2B5EF4-FFF2-40B4-BE49-F238E27FC236}">
                <a16:creationId xmlns:a16="http://schemas.microsoft.com/office/drawing/2014/main" id="{9EAA3BE5-9B82-B818-2926-C8911F1F221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C9213ED-C1E8-5247-AD25-8466B67B75B3}"/>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359147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8A25A0-C313-3201-EBD7-32150F08B5A0}"/>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3F146DC-0293-A334-B325-5E194252D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6CE91FD7-D185-91EE-5D10-FF191114B1DE}"/>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DDF009B-7C20-22DC-F49A-12B2AB075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72CE6BD4-C483-D569-20F8-827A40888E97}"/>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C5B373B-45FA-78A6-C095-2221C46AE20C}"/>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8" name="Označba mesta noge 7">
            <a:extLst>
              <a:ext uri="{FF2B5EF4-FFF2-40B4-BE49-F238E27FC236}">
                <a16:creationId xmlns:a16="http://schemas.microsoft.com/office/drawing/2014/main" id="{5677DCCA-8D71-2565-AE68-113285980F6D}"/>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3CF982AC-BFB0-ABD0-63AD-9F306C0D5596}"/>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27958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7D82C8-B20B-AC7B-5AE7-C51381E56FC5}"/>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6A205976-6B9E-7F17-32D3-C99AE291B6E8}"/>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4" name="Označba mesta noge 3">
            <a:extLst>
              <a:ext uri="{FF2B5EF4-FFF2-40B4-BE49-F238E27FC236}">
                <a16:creationId xmlns:a16="http://schemas.microsoft.com/office/drawing/2014/main" id="{36540B29-D01B-89DE-5FC7-BE37222270C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B510436-28CD-3E21-8DE9-FD04E05A9F19}"/>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82556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31CA028B-3AC2-6F8E-4E54-92D33D85CA46}"/>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3" name="Označba mesta noge 2">
            <a:extLst>
              <a:ext uri="{FF2B5EF4-FFF2-40B4-BE49-F238E27FC236}">
                <a16:creationId xmlns:a16="http://schemas.microsoft.com/office/drawing/2014/main" id="{D4D0D9DC-DC88-3167-4B32-5582926E53DC}"/>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09BDBD6B-050D-1A25-0CF8-30F344099E7E}"/>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95995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493C41-AE2C-4AA5-8847-F28FCA123FBD}"/>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96B293B-D9CC-F14D-DB31-122FD8FC8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06978F6E-7128-8B67-05B7-38D535CBF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B978D68-ED8A-BF72-0400-91AE2E8AB251}"/>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6" name="Označba mesta noge 5">
            <a:extLst>
              <a:ext uri="{FF2B5EF4-FFF2-40B4-BE49-F238E27FC236}">
                <a16:creationId xmlns:a16="http://schemas.microsoft.com/office/drawing/2014/main" id="{0005864E-045B-1B82-1968-163C7CCA596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0CF88DC-D2CD-A9CE-DCFC-190B081DD843}"/>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173521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419BFF-4918-ED1C-4C22-2C6B5AC371F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BFC2CED4-DF23-A509-07BB-91121C0C7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87435860-887C-3625-5D12-CF894C9EB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97BB015-BA87-F50E-4B4D-90217169654A}"/>
              </a:ext>
            </a:extLst>
          </p:cNvPr>
          <p:cNvSpPr>
            <a:spLocks noGrp="1"/>
          </p:cNvSpPr>
          <p:nvPr>
            <p:ph type="dt" sz="half" idx="10"/>
          </p:nvPr>
        </p:nvSpPr>
        <p:spPr/>
        <p:txBody>
          <a:bodyPr/>
          <a:lstStyle/>
          <a:p>
            <a:fld id="{4D9CFD67-F73C-416E-B458-93E08CAB98DF}" type="datetimeFigureOut">
              <a:rPr lang="sl-SI" smtClean="0"/>
              <a:t>10. 10. 2023</a:t>
            </a:fld>
            <a:endParaRPr lang="sl-SI"/>
          </a:p>
        </p:txBody>
      </p:sp>
      <p:sp>
        <p:nvSpPr>
          <p:cNvPr id="6" name="Označba mesta noge 5">
            <a:extLst>
              <a:ext uri="{FF2B5EF4-FFF2-40B4-BE49-F238E27FC236}">
                <a16:creationId xmlns:a16="http://schemas.microsoft.com/office/drawing/2014/main" id="{7F6477D6-4EDA-C014-95CD-B0AA91DFA9C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B773BFD-7C63-00D3-4C91-08CCE72C5C44}"/>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236278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452D133-2909-1FA0-2718-CE419D841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54E6A77-BCA9-247C-C039-105E24EDE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D9C0E43-DF1E-B050-32D2-C7E27EC43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CFD67-F73C-416E-B458-93E08CAB98DF}" type="datetimeFigureOut">
              <a:rPr lang="sl-SI" smtClean="0"/>
              <a:t>10. 10. 2023</a:t>
            </a:fld>
            <a:endParaRPr lang="sl-SI"/>
          </a:p>
        </p:txBody>
      </p:sp>
      <p:sp>
        <p:nvSpPr>
          <p:cNvPr id="5" name="Označba mesta noge 4">
            <a:extLst>
              <a:ext uri="{FF2B5EF4-FFF2-40B4-BE49-F238E27FC236}">
                <a16:creationId xmlns:a16="http://schemas.microsoft.com/office/drawing/2014/main" id="{18F30DFA-4ED3-F562-CDA3-B6C14C3A5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0B3FF1F1-9F44-C1D4-5302-784A90E01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4E712-6EBF-4C1A-A9C4-E7528F057B1A}" type="slidenum">
              <a:rPr lang="sl-SI" smtClean="0"/>
              <a:t>‹#›</a:t>
            </a:fld>
            <a:endParaRPr lang="sl-SI"/>
          </a:p>
        </p:txBody>
      </p:sp>
    </p:spTree>
    <p:extLst>
      <p:ext uri="{BB962C8B-B14F-4D97-AF65-F5344CB8AC3E}">
        <p14:creationId xmlns:p14="http://schemas.microsoft.com/office/powerpoint/2010/main" val="1651303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5AFE3814-FE82-4FEE-9F36-F81C1CD23D7F}" type="datetime1">
              <a:rPr lang="sl-SI" smtClean="0">
                <a:solidFill>
                  <a:srgbClr val="D34817">
                    <a:lumMod val="40000"/>
                    <a:lumOff val="60000"/>
                  </a:srgbClr>
                </a:solidFill>
              </a:rPr>
              <a:t>10. 10. 2023</a:t>
            </a:fld>
            <a:endParaRPr lang="sl-SI">
              <a:solidFill>
                <a:srgbClr val="D34817">
                  <a:lumMod val="40000"/>
                  <a:lumOff val="6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sl-SI">
              <a:solidFill>
                <a:srgbClr val="D34817">
                  <a:lumMod val="40000"/>
                  <a:lumOff val="60000"/>
                </a:srgb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2147629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13132" y="150978"/>
            <a:ext cx="10807547" cy="785455"/>
          </a:xfrm>
        </p:spPr>
        <p:txBody>
          <a:bodyPr>
            <a:normAutofit/>
          </a:bodyPr>
          <a:lstStyle/>
          <a:p>
            <a:r>
              <a:rPr lang="sl-SI" sz="4000" dirty="0"/>
              <a:t>NASTANEK NAVOJA </a:t>
            </a:r>
          </a:p>
        </p:txBody>
      </p:sp>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782198" y="1156771"/>
                <a:ext cx="10201619" cy="5701229"/>
              </a:xfrm>
            </p:spPr>
            <p:txBody>
              <a:bodyPr>
                <a:normAutofit/>
              </a:bodyPr>
              <a:lstStyle/>
              <a:p>
                <a:pPr marL="0" indent="0">
                  <a:buNone/>
                </a:pPr>
                <a:r>
                  <a:rPr lang="sl-SI" b="1" dirty="0">
                    <a:solidFill>
                      <a:schemeClr val="tx2"/>
                    </a:solidFill>
                  </a:rPr>
                  <a:t>Osnova navoja je vijačnica. </a:t>
                </a:r>
                <a:r>
                  <a:rPr lang="sl-SI" b="1" dirty="0">
                    <a:solidFill>
                      <a:schemeClr val="accent1"/>
                    </a:solidFill>
                  </a:rPr>
                  <a:t>Vijačnica</a:t>
                </a:r>
                <a:r>
                  <a:rPr lang="sl-SI" b="1" dirty="0">
                    <a:solidFill>
                      <a:schemeClr val="tx2"/>
                    </a:solidFill>
                  </a:rPr>
                  <a:t> je krivulja, ki jo opiše hipotenuza trikotnika, ovita na pokončni valj. Smer ovitja je lahko leva (od desne proti levi oz. v </a:t>
                </a:r>
                <a:r>
                  <a:rPr lang="sl-SI" b="1" dirty="0" err="1">
                    <a:solidFill>
                      <a:schemeClr val="tx2"/>
                    </a:solidFill>
                  </a:rPr>
                  <a:t>protiurni</a:t>
                </a:r>
                <a:r>
                  <a:rPr lang="sl-SI" b="1" dirty="0">
                    <a:solidFill>
                      <a:schemeClr val="tx2"/>
                    </a:solidFill>
                  </a:rPr>
                  <a:t> smeri), pri kateri dobimo </a:t>
                </a:r>
                <a:r>
                  <a:rPr lang="sl-SI" b="1" dirty="0">
                    <a:solidFill>
                      <a:schemeClr val="accent1"/>
                    </a:solidFill>
                  </a:rPr>
                  <a:t>levo vijačnico</a:t>
                </a:r>
                <a:r>
                  <a:rPr lang="sl-SI" b="1" dirty="0">
                    <a:solidFill>
                      <a:schemeClr val="tx2"/>
                    </a:solidFill>
                  </a:rPr>
                  <a:t>, ali desna (od leve proti desni oz. v </a:t>
                </a:r>
                <a:r>
                  <a:rPr lang="sl-SI" b="1" dirty="0" err="1">
                    <a:solidFill>
                      <a:schemeClr val="tx2"/>
                    </a:solidFill>
                  </a:rPr>
                  <a:t>sourni</a:t>
                </a:r>
                <a:r>
                  <a:rPr lang="sl-SI" b="1" dirty="0">
                    <a:solidFill>
                      <a:schemeClr val="tx2"/>
                    </a:solidFill>
                  </a:rPr>
                  <a:t> smeri), pri kateri dobimo </a:t>
                </a:r>
                <a:r>
                  <a:rPr lang="sl-SI" b="1" dirty="0">
                    <a:solidFill>
                      <a:schemeClr val="accent1"/>
                    </a:solidFill>
                  </a:rPr>
                  <a:t>desno vijačnico.</a:t>
                </a:r>
              </a:p>
              <a:p>
                <a:pPr marL="0" indent="0">
                  <a:buNone/>
                </a:pPr>
                <a:r>
                  <a:rPr lang="sl-SI" b="1" dirty="0">
                    <a:solidFill>
                      <a:schemeClr val="tx2"/>
                    </a:solidFill>
                  </a:rPr>
                  <a:t>Če se po valju vije več vijačnic, dobimo </a:t>
                </a:r>
                <a:r>
                  <a:rPr lang="sl-SI" b="1" dirty="0">
                    <a:solidFill>
                      <a:schemeClr val="accent1"/>
                    </a:solidFill>
                  </a:rPr>
                  <a:t>večstopenjsko vijačnico. </a:t>
                </a:r>
                <a:r>
                  <a:rPr lang="sl-SI" b="1" dirty="0">
                    <a:solidFill>
                      <a:schemeClr val="tx2"/>
                    </a:solidFill>
                  </a:rPr>
                  <a:t>Stopnjo najlažje ugotovimo, če pogledamo vijak na čelni strani in preštejemo število začetkov vijačnic. </a:t>
                </a:r>
              </a:p>
              <a:p>
                <a:pPr marL="0" indent="0">
                  <a:buNone/>
                </a:pPr>
                <a:r>
                  <a:rPr lang="sl-SI" b="1" dirty="0">
                    <a:solidFill>
                      <a:schemeClr val="tx2"/>
                    </a:solidFill>
                  </a:rPr>
                  <a:t>Razdaljo med dvema v osni smeri enako ležečima točkama iste vijačnice imenujemo </a:t>
                </a:r>
                <a:r>
                  <a:rPr lang="sl-SI" b="1" dirty="0">
                    <a:solidFill>
                      <a:schemeClr val="accent1"/>
                    </a:solidFill>
                  </a:rPr>
                  <a:t>korak vijačnice </a:t>
                </a:r>
                <a:r>
                  <a:rPr lang="sl-SI" b="1" dirty="0">
                    <a:solidFill>
                      <a:schemeClr val="tx2"/>
                    </a:solidFill>
                  </a:rPr>
                  <a:t>P. Kot poševnosti ovite hipotenuze je </a:t>
                </a:r>
                <a:r>
                  <a:rPr lang="sl-SI" b="1" dirty="0">
                    <a:solidFill>
                      <a:schemeClr val="accent1"/>
                    </a:solidFill>
                  </a:rPr>
                  <a:t>kot vzpona vijačnice </a:t>
                </a:r>
                <a:r>
                  <a:rPr lang="el-GR" b="1" dirty="0">
                    <a:solidFill>
                      <a:schemeClr val="accent1"/>
                    </a:solidFill>
                  </a:rPr>
                  <a:t>γ</a:t>
                </a:r>
                <a:r>
                  <a:rPr lang="sl-SI" b="1" dirty="0">
                    <a:solidFill>
                      <a:schemeClr val="accent1"/>
                    </a:solidFill>
                  </a:rPr>
                  <a:t>, </a:t>
                </a:r>
                <a:r>
                  <a:rPr lang="sl-SI" b="1" dirty="0">
                    <a:solidFill>
                      <a:schemeClr val="tx2"/>
                    </a:solidFill>
                  </a:rPr>
                  <a:t>za katerega velja:</a:t>
                </a:r>
              </a:p>
              <a:p>
                <a:pPr marL="0" indent="0">
                  <a:buNone/>
                </a:pPr>
                <a:endParaRPr lang="sl-SI" b="1"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r>
                        <a:rPr lang="sl-SI" b="1" i="1" smtClean="0">
                          <a:solidFill>
                            <a:schemeClr val="tx2"/>
                          </a:solidFill>
                          <a:latin typeface="Cambria Math" panose="02040503050406030204" pitchFamily="18" charset="0"/>
                        </a:rPr>
                        <m:t>𝒕𝒂𝒏</m:t>
                      </m:r>
                      <m:r>
                        <a:rPr lang="sl-SI" b="1" i="1" smtClean="0">
                          <a:solidFill>
                            <a:schemeClr val="tx2"/>
                          </a:solidFill>
                          <a:latin typeface="Cambria Math" panose="02040503050406030204" pitchFamily="18" charset="0"/>
                        </a:rPr>
                        <m:t> </m:t>
                      </m:r>
                      <m:r>
                        <a:rPr lang="sl-SI" b="1" i="1" smtClean="0">
                          <a:solidFill>
                            <a:schemeClr val="tx2"/>
                          </a:solidFill>
                          <a:latin typeface="Cambria Math" panose="02040503050406030204" pitchFamily="18" charset="0"/>
                          <a:ea typeface="Cambria Math" panose="02040503050406030204" pitchFamily="18" charset="0"/>
                        </a:rPr>
                        <m:t>𝜸</m:t>
                      </m:r>
                      <m:r>
                        <a:rPr lang="sl-SI" b="1" i="1" smtClean="0">
                          <a:solidFill>
                            <a:schemeClr val="tx2"/>
                          </a:solidFill>
                          <a:latin typeface="Cambria Math" panose="02040503050406030204" pitchFamily="18" charset="0"/>
                          <a:ea typeface="Cambria Math" panose="02040503050406030204" pitchFamily="18" charset="0"/>
                        </a:rPr>
                        <m:t>=</m:t>
                      </m:r>
                      <m:f>
                        <m:fPr>
                          <m:ctrlPr>
                            <a:rPr lang="sl-SI" b="1" i="1" smtClean="0">
                              <a:solidFill>
                                <a:schemeClr val="tx2"/>
                              </a:solidFill>
                              <a:latin typeface="Cambria Math" panose="02040503050406030204" pitchFamily="18" charset="0"/>
                              <a:ea typeface="Cambria Math" panose="02040503050406030204" pitchFamily="18" charset="0"/>
                            </a:rPr>
                          </m:ctrlPr>
                        </m:fPr>
                        <m:num>
                          <m:r>
                            <a:rPr lang="sl-SI" b="1" i="1" smtClean="0">
                              <a:solidFill>
                                <a:schemeClr val="tx2"/>
                              </a:solidFill>
                              <a:latin typeface="Cambria Math" panose="02040503050406030204" pitchFamily="18" charset="0"/>
                              <a:ea typeface="Cambria Math" panose="02040503050406030204" pitchFamily="18" charset="0"/>
                            </a:rPr>
                            <m:t>𝑷</m:t>
                          </m:r>
                        </m:num>
                        <m:den>
                          <m:r>
                            <a:rPr lang="sl-SI" b="1" i="1" smtClean="0">
                              <a:solidFill>
                                <a:schemeClr val="tx2"/>
                              </a:solidFill>
                              <a:latin typeface="Cambria Math" panose="02040503050406030204" pitchFamily="18" charset="0"/>
                              <a:ea typeface="Cambria Math" panose="02040503050406030204" pitchFamily="18" charset="0"/>
                            </a:rPr>
                            <m:t>𝝅</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𝒅</m:t>
                          </m:r>
                        </m:den>
                      </m:f>
                    </m:oMath>
                  </m:oMathPara>
                </a14:m>
                <a:endParaRPr lang="sl-SI" b="1" dirty="0">
                  <a:solidFill>
                    <a:schemeClr val="tx2"/>
                  </a:solidFill>
                </a:endParaRPr>
              </a:p>
              <a:p>
                <a:pPr marL="0" indent="0">
                  <a:buNone/>
                </a:pPr>
                <a:endParaRPr lang="sl-SI" b="1" dirty="0">
                  <a:solidFill>
                    <a:schemeClr val="tx2"/>
                  </a:solidFill>
                </a:endParaRPr>
              </a:p>
              <a:p>
                <a:pPr marL="0" indent="0">
                  <a:buNone/>
                </a:pPr>
                <a:r>
                  <a:rPr lang="sl-SI" b="1" dirty="0">
                    <a:solidFill>
                      <a:schemeClr val="tx2"/>
                    </a:solidFill>
                  </a:rPr>
                  <a:t>Če se vijačnica vije po stožcu, dobimo konično vijačnico. </a:t>
                </a:r>
              </a:p>
              <a:p>
                <a:pPr marL="0" indent="0">
                  <a:buNone/>
                </a:pPr>
                <a:endParaRPr lang="sl-SI" b="1" dirty="0">
                  <a:solidFill>
                    <a:schemeClr val="tx2"/>
                  </a:solidFill>
                </a:endParaRPr>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782198" y="1156771"/>
                <a:ext cx="10201619" cy="5701229"/>
              </a:xfrm>
              <a:blipFill rotWithShape="0">
                <a:blip r:embed="rId2"/>
                <a:stretch>
                  <a:fillRect l="-597" t="-963" r="-1314"/>
                </a:stretch>
              </a:blipFill>
            </p:spPr>
            <p:txBody>
              <a:bodyPr/>
              <a:lstStyle/>
              <a:p>
                <a:r>
                  <a:rPr lang="sl-SI">
                    <a:noFill/>
                  </a:rPr>
                  <a:t> </a:t>
                </a:r>
              </a:p>
            </p:txBody>
          </p:sp>
        </mc:Fallback>
      </mc:AlternateContent>
      <p:sp>
        <p:nvSpPr>
          <p:cNvPr id="5" name="Označba mesta številke diapozitiva 4"/>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73610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13132" y="150978"/>
            <a:ext cx="10807547" cy="785455"/>
          </a:xfrm>
        </p:spPr>
        <p:txBody>
          <a:bodyPr>
            <a:normAutofit/>
          </a:bodyPr>
          <a:lstStyle/>
          <a:p>
            <a:r>
              <a:rPr lang="sl-SI" sz="4000" dirty="0"/>
              <a:t>Vrste navojev </a:t>
            </a:r>
          </a:p>
        </p:txBody>
      </p:sp>
      <p:sp>
        <p:nvSpPr>
          <p:cNvPr id="3" name="Označba mesta vsebine 2"/>
          <p:cNvSpPr>
            <a:spLocks noGrp="1"/>
          </p:cNvSpPr>
          <p:nvPr>
            <p:ph idx="1"/>
          </p:nvPr>
        </p:nvSpPr>
        <p:spPr>
          <a:xfrm>
            <a:off x="782198" y="1156771"/>
            <a:ext cx="10201619" cy="5701229"/>
          </a:xfrm>
        </p:spPr>
        <p:txBody>
          <a:bodyPr>
            <a:normAutofit/>
          </a:bodyPr>
          <a:lstStyle/>
          <a:p>
            <a:r>
              <a:rPr lang="sl-SI" b="1" dirty="0">
                <a:solidFill>
                  <a:schemeClr val="accent1"/>
                </a:solidFill>
              </a:rPr>
              <a:t>Osnovne veličine navojev                                                                                   </a:t>
            </a:r>
            <a:r>
              <a:rPr lang="sl-SI" b="1" dirty="0">
                <a:solidFill>
                  <a:schemeClr val="tx2"/>
                </a:solidFill>
              </a:rPr>
              <a:t>Standardni navoji imajo veličine, ki so označene s standardnimi oznakami po standardu ISO.</a:t>
            </a:r>
          </a:p>
          <a:p>
            <a:pPr marL="0" indent="0">
              <a:buNone/>
            </a:pPr>
            <a:endParaRPr lang="sl-SI" b="1" dirty="0">
              <a:solidFill>
                <a:schemeClr val="accent1"/>
              </a:solidFill>
            </a:endParaRPr>
          </a:p>
        </p:txBody>
      </p:sp>
      <p:sp>
        <p:nvSpPr>
          <p:cNvPr id="5" name="Označba mesta številke diapozitiva 4"/>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p:cNvPicPr>
            <a:picLocks noChangeAspect="1"/>
          </p:cNvPicPr>
          <p:nvPr/>
        </p:nvPicPr>
        <p:blipFill rotWithShape="1">
          <a:blip r:embed="rId2"/>
          <a:srcRect t="14170" r="2926" b="11770"/>
          <a:stretch/>
        </p:blipFill>
        <p:spPr>
          <a:xfrm>
            <a:off x="661192" y="2085392"/>
            <a:ext cx="10443630" cy="4680533"/>
          </a:xfrm>
          <a:prstGeom prst="rect">
            <a:avLst/>
          </a:prstGeom>
        </p:spPr>
      </p:pic>
    </p:spTree>
    <p:extLst>
      <p:ext uri="{BB962C8B-B14F-4D97-AF65-F5344CB8AC3E}">
        <p14:creationId xmlns:p14="http://schemas.microsoft.com/office/powerpoint/2010/main" val="288087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71948" y="169862"/>
            <a:ext cx="10820892" cy="6299200"/>
          </a:xfrm>
        </p:spPr>
        <p:txBody>
          <a:bodyPr>
            <a:normAutofit/>
          </a:bodyPr>
          <a:lstStyle/>
          <a:p>
            <a:r>
              <a:rPr lang="sl-SI" b="1" dirty="0">
                <a:solidFill>
                  <a:schemeClr val="accent1"/>
                </a:solidFill>
              </a:rPr>
              <a:t>Standardni navoji </a:t>
            </a:r>
            <a:r>
              <a:rPr lang="sl-SI" b="1" dirty="0">
                <a:solidFill>
                  <a:schemeClr val="tx2"/>
                </a:solidFill>
              </a:rPr>
              <a:t>                                                                                                  Profile navojev delimo na ploščate in trikotne. Profil ploščatega navoja je kvadrat, zato mu pravimo tudi kvadratni navoj. Teoretični profil trikotnih navojev je trikotnik, ki jih delimo na metrski navoj, cevni navoj, trapezni navoj, žagasti navoj, obli navoj…</a:t>
            </a:r>
          </a:p>
          <a:p>
            <a:pPr marL="274320" lvl="1" indent="0">
              <a:buNone/>
            </a:pPr>
            <a:endParaRPr lang="sl-SI" b="1" dirty="0">
              <a:solidFill>
                <a:schemeClr val="tx2"/>
              </a:solidFill>
            </a:endParaRPr>
          </a:p>
          <a:p>
            <a:pPr marL="274320" lvl="1" indent="0">
              <a:buNone/>
            </a:pPr>
            <a:endParaRPr lang="sl-SI" b="1" dirty="0">
              <a:solidFill>
                <a:schemeClr val="tx2"/>
              </a:solidFill>
            </a:endParaRPr>
          </a:p>
          <a:p>
            <a:pPr marL="274320" lvl="1" indent="0">
              <a:buNone/>
            </a:pPr>
            <a:endParaRPr lang="sl-SI" b="1" dirty="0">
              <a:solidFill>
                <a:schemeClr val="tx2"/>
              </a:solidFill>
            </a:endParaRPr>
          </a:p>
          <a:p>
            <a:pPr marL="274320" lvl="1" indent="0">
              <a:buNone/>
            </a:pPr>
            <a:endParaRPr lang="sl-SI" b="1" dirty="0">
              <a:solidFill>
                <a:schemeClr val="tx2"/>
              </a:solidFill>
            </a:endParaRPr>
          </a:p>
          <a:p>
            <a:pPr marL="274320" lvl="1" indent="0">
              <a:buNone/>
            </a:pPr>
            <a:endParaRPr lang="sl-SI" b="1" dirty="0">
              <a:solidFill>
                <a:schemeClr val="tx2"/>
              </a:solidFill>
            </a:endParaRPr>
          </a:p>
          <a:p>
            <a:pPr lvl="1"/>
            <a:r>
              <a:rPr lang="sl-SI" sz="2000" b="1" dirty="0">
                <a:solidFill>
                  <a:schemeClr val="accent1"/>
                </a:solidFill>
              </a:rPr>
              <a:t>Metrski navoj                                                                                                   </a:t>
            </a:r>
            <a:r>
              <a:rPr lang="sl-SI" sz="2000" b="1" dirty="0">
                <a:solidFill>
                  <a:schemeClr val="tx2"/>
                </a:solidFill>
              </a:rPr>
              <a:t>Teoretični profil metrskega navoja je enakostranični trikotnik. Metrski navoj je standardiziran po SIST ISO 724. Uporabljamo </a:t>
            </a:r>
            <a:r>
              <a:rPr lang="sl-SI" sz="2000" b="1" dirty="0">
                <a:solidFill>
                  <a:schemeClr val="accent1"/>
                </a:solidFill>
              </a:rPr>
              <a:t>normalni </a:t>
            </a:r>
            <a:r>
              <a:rPr lang="sl-SI" sz="2000" b="1" dirty="0">
                <a:solidFill>
                  <a:schemeClr val="tx2"/>
                </a:solidFill>
              </a:rPr>
              <a:t>in </a:t>
            </a:r>
            <a:r>
              <a:rPr lang="sl-SI" sz="2000" b="1" dirty="0">
                <a:solidFill>
                  <a:schemeClr val="accent1"/>
                </a:solidFill>
              </a:rPr>
              <a:t>metrski drobni navoj, </a:t>
            </a:r>
            <a:r>
              <a:rPr lang="sl-SI" sz="2000" b="1" dirty="0">
                <a:solidFill>
                  <a:schemeClr val="tx2"/>
                </a:solidFill>
              </a:rPr>
              <a:t>ki imajo v primerjavi z normalnim pri enakem imenskem premeru navoja D, d manjši korak navoja P. Normalne metrske navoje uporabljamo v primerih, ko je zahtevana manjša oslabitev elementov, velika varnost proti odvijanju in majhni ter natančni pomiki matice ali vijaka; v finomehaniki, pri vrezovanju navojev v tanke pločevine itd.                                                                               Normalne metrske navoje označujemo s črko M in imenskim premerom navoja d v mm; npr. </a:t>
            </a:r>
            <a:r>
              <a:rPr lang="sl-SI" sz="2000" b="1" dirty="0">
                <a:solidFill>
                  <a:schemeClr val="accent1"/>
                </a:solidFill>
              </a:rPr>
              <a:t>M 8. </a:t>
            </a:r>
            <a:r>
              <a:rPr lang="sl-SI" sz="2000" b="1" dirty="0">
                <a:solidFill>
                  <a:schemeClr val="tx2"/>
                </a:solidFill>
              </a:rPr>
              <a:t>drobni metrski navoj označimo enako kot normalni metrski navoj, le da dodamo velikost koraka navoja P v mm; npr. </a:t>
            </a:r>
            <a:r>
              <a:rPr lang="sl-SI" sz="2000" b="1" dirty="0">
                <a:solidFill>
                  <a:schemeClr val="accent1"/>
                </a:solidFill>
              </a:rPr>
              <a:t>M 8x0,75.</a:t>
            </a:r>
          </a:p>
        </p:txBody>
      </p:sp>
      <p:sp>
        <p:nvSpPr>
          <p:cNvPr id="2" name="Označba mesta številke diapozitiva 1"/>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a:extLst>
              <a:ext uri="{FF2B5EF4-FFF2-40B4-BE49-F238E27FC236}">
                <a16:creationId xmlns:a16="http://schemas.microsoft.com/office/drawing/2014/main" id="{8FBECD02-39FF-02D0-5431-F2C827F9A5BF}"/>
              </a:ext>
            </a:extLst>
          </p:cNvPr>
          <p:cNvPicPr>
            <a:picLocks noChangeAspect="1"/>
          </p:cNvPicPr>
          <p:nvPr/>
        </p:nvPicPr>
        <p:blipFill>
          <a:blip r:embed="rId2"/>
          <a:stretch>
            <a:fillRect/>
          </a:stretch>
        </p:blipFill>
        <p:spPr>
          <a:xfrm>
            <a:off x="6900034" y="1392340"/>
            <a:ext cx="3832368" cy="2278655"/>
          </a:xfrm>
          <a:prstGeom prst="rect">
            <a:avLst/>
          </a:prstGeom>
        </p:spPr>
      </p:pic>
    </p:spTree>
    <p:extLst>
      <p:ext uri="{BB962C8B-B14F-4D97-AF65-F5344CB8AC3E}">
        <p14:creationId xmlns:p14="http://schemas.microsoft.com/office/powerpoint/2010/main" val="332584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7282" y="209320"/>
            <a:ext cx="9981282" cy="6648679"/>
          </a:xfrm>
        </p:spPr>
        <p:txBody>
          <a:bodyPr>
            <a:normAutofit/>
          </a:bodyPr>
          <a:lstStyle/>
          <a:p>
            <a:pPr lvl="1"/>
            <a:r>
              <a:rPr lang="sl-SI" sz="2000" b="1" dirty="0">
                <a:solidFill>
                  <a:schemeClr val="accent1"/>
                </a:solidFill>
              </a:rPr>
              <a:t>Cevni ali </a:t>
            </a:r>
            <a:r>
              <a:rPr lang="sl-SI" sz="2000" b="1" dirty="0" err="1">
                <a:solidFill>
                  <a:schemeClr val="accent1"/>
                </a:solidFill>
              </a:rPr>
              <a:t>Withworthov</a:t>
            </a:r>
            <a:r>
              <a:rPr lang="sl-SI" sz="2000" b="1" dirty="0">
                <a:solidFill>
                  <a:schemeClr val="accent1"/>
                </a:solidFill>
              </a:rPr>
              <a:t> navoj                                                                                                   </a:t>
            </a:r>
            <a:r>
              <a:rPr lang="sl-SI" sz="2000" b="1" dirty="0">
                <a:solidFill>
                  <a:schemeClr val="tx2"/>
                </a:solidFill>
              </a:rPr>
              <a:t>Teoretični profil cevnega navoja je enakokraki trikotnik s kotom profila navoja </a:t>
            </a:r>
            <a:r>
              <a:rPr lang="el-GR" sz="2000" b="1" dirty="0">
                <a:solidFill>
                  <a:schemeClr val="tx2"/>
                </a:solidFill>
              </a:rPr>
              <a:t>α</a:t>
            </a:r>
            <a:r>
              <a:rPr lang="sl-SI" sz="2000" b="1" dirty="0">
                <a:solidFill>
                  <a:schemeClr val="tx2"/>
                </a:solidFill>
              </a:rPr>
              <a:t> = 55°. Cevni navoj je standardiziran po SIST ISO 228 in po DIN 2999. Uporabljamo jih predvsem za spajanje cevnih elementov v vodovodnih in plinskih napeljavah. Ta navoj ima sposobnost dobrega tesnjenja. Imenski premer navoja je svetli premer cevi (notranji premer). Označujemo jih s črko G in imenskim premerom d v colah; </a:t>
            </a:r>
            <a:r>
              <a:rPr lang="sl-SI" sz="2000" b="1" dirty="0">
                <a:solidFill>
                  <a:schemeClr val="accent1"/>
                </a:solidFill>
              </a:rPr>
              <a:t>G ¾</a:t>
            </a:r>
            <a:r>
              <a:rPr lang="sl-SI" sz="2000" b="1" dirty="0">
                <a:solidFill>
                  <a:schemeClr val="tx2"/>
                </a:solidFill>
              </a:rPr>
              <a:t>. Po standardu DIN cevne navoje označujemo s črko R; R ¾.</a:t>
            </a: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lvl="1"/>
            <a:r>
              <a:rPr lang="sl-SI" sz="2000" b="1" dirty="0">
                <a:solidFill>
                  <a:schemeClr val="accent1"/>
                </a:solidFill>
              </a:rPr>
              <a:t>Trapezni navoj                                                                                               </a:t>
            </a:r>
            <a:r>
              <a:rPr lang="sl-SI" sz="2000" b="1" dirty="0">
                <a:solidFill>
                  <a:schemeClr val="tx2"/>
                </a:solidFill>
              </a:rPr>
              <a:t>Teoretični profil trapeznega navoja je enakokraki trikotnik s kotom profila navoja </a:t>
            </a:r>
            <a:r>
              <a:rPr lang="el-GR" sz="2000" b="1" dirty="0">
                <a:solidFill>
                  <a:schemeClr val="tx2"/>
                </a:solidFill>
              </a:rPr>
              <a:t>α</a:t>
            </a:r>
            <a:r>
              <a:rPr lang="sl-SI" sz="2000" b="1" dirty="0">
                <a:solidFill>
                  <a:schemeClr val="tx2"/>
                </a:solidFill>
              </a:rPr>
              <a:t> = 30°, dejanski profil pa je enakokraki trapez. Trapezni navoj je standardiziran po standardih SIST ISO 2902 in DIN 103. Uporabljamo jih predvsem za delovna vretena. Označujemo jih z oznako </a:t>
            </a:r>
            <a:r>
              <a:rPr lang="sl-SI" sz="2000" b="1" dirty="0" err="1">
                <a:solidFill>
                  <a:schemeClr val="tx2"/>
                </a:solidFill>
              </a:rPr>
              <a:t>Tr</a:t>
            </a:r>
            <a:r>
              <a:rPr lang="sl-SI" sz="2000" b="1" dirty="0">
                <a:solidFill>
                  <a:schemeClr val="tx2"/>
                </a:solidFill>
              </a:rPr>
              <a:t>, imenskim premerom d v mm in korakom navoja P v mm;   </a:t>
            </a:r>
            <a:r>
              <a:rPr lang="sl-SI" sz="2000" b="1" dirty="0" err="1">
                <a:solidFill>
                  <a:schemeClr val="accent1"/>
                </a:solidFill>
              </a:rPr>
              <a:t>Tr</a:t>
            </a:r>
            <a:r>
              <a:rPr lang="sl-SI" sz="2000" b="1" dirty="0">
                <a:solidFill>
                  <a:schemeClr val="accent1"/>
                </a:solidFill>
              </a:rPr>
              <a:t> 12x3.</a:t>
            </a:r>
          </a:p>
          <a:p>
            <a:pPr marL="274320" lvl="1" indent="0">
              <a:buNone/>
            </a:pPr>
            <a:endParaRPr lang="sl-SI" sz="2000" b="1" dirty="0">
              <a:solidFill>
                <a:schemeClr val="accent1"/>
              </a:solidFill>
            </a:endParaRPr>
          </a:p>
        </p:txBody>
      </p:sp>
      <p:sp>
        <p:nvSpPr>
          <p:cNvPr id="2" name="Označba mesta številke diapozitiva 1"/>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a:extLst>
              <a:ext uri="{FF2B5EF4-FFF2-40B4-BE49-F238E27FC236}">
                <a16:creationId xmlns:a16="http://schemas.microsoft.com/office/drawing/2014/main" id="{E05C4BDD-2429-6E02-DF93-8E4AD249879D}"/>
              </a:ext>
            </a:extLst>
          </p:cNvPr>
          <p:cNvPicPr>
            <a:picLocks noChangeAspect="1"/>
          </p:cNvPicPr>
          <p:nvPr/>
        </p:nvPicPr>
        <p:blipFill>
          <a:blip r:embed="rId2"/>
          <a:stretch>
            <a:fillRect/>
          </a:stretch>
        </p:blipFill>
        <p:spPr>
          <a:xfrm>
            <a:off x="4753352" y="2500815"/>
            <a:ext cx="3712222" cy="2199687"/>
          </a:xfrm>
          <a:prstGeom prst="rect">
            <a:avLst/>
          </a:prstGeom>
        </p:spPr>
      </p:pic>
    </p:spTree>
    <p:extLst>
      <p:ext uri="{BB962C8B-B14F-4D97-AF65-F5344CB8AC3E}">
        <p14:creationId xmlns:p14="http://schemas.microsoft.com/office/powerpoint/2010/main" val="205476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7282" y="209320"/>
            <a:ext cx="9981282" cy="6648679"/>
          </a:xfrm>
        </p:spPr>
        <p:txBody>
          <a:bodyPr>
            <a:normAutofit/>
          </a:bodyPr>
          <a:lstStyle/>
          <a:p>
            <a:pPr lvl="1"/>
            <a:r>
              <a:rPr lang="sl-SI" sz="2000" b="1" dirty="0">
                <a:solidFill>
                  <a:schemeClr val="accent1"/>
                </a:solidFill>
              </a:rPr>
              <a:t>Žagasti navoj                                                                                                   </a:t>
            </a:r>
            <a:r>
              <a:rPr lang="sl-SI" sz="2000" b="1" dirty="0">
                <a:solidFill>
                  <a:schemeClr val="tx2"/>
                </a:solidFill>
              </a:rPr>
              <a:t>Teoretični profil žagastega navoja je trikotnik, pri katerem je en bok profila nagnjen za kot 3°, drugi pa za kot 30°. Žagasti navoj je Standardiziran po DIN 513. Uporabljamo jih predvsem za delovna vretena, prenašajo velike sile v eni smeri na manj nagnjenem boku profila. V primerjavi s trapeznimi navoji imajo večjo nosilnost zaradi večje zaokrožitve v korenu, večje prekrivne površine, majhnega tornega momenta in majhne radialne sile. Označujemo jih z oznako S, imenskim premerom d v mm in korakom navoja P v mm; </a:t>
            </a:r>
            <a:r>
              <a:rPr lang="sl-SI" sz="2000" b="1" dirty="0">
                <a:solidFill>
                  <a:schemeClr val="accent1"/>
                </a:solidFill>
              </a:rPr>
              <a:t>S 12x3.</a:t>
            </a:r>
          </a:p>
          <a:p>
            <a:pPr marL="274320" lvl="1" indent="0">
              <a:buNone/>
            </a:pPr>
            <a:endParaRPr lang="sl-SI" sz="2000" b="1" dirty="0">
              <a:solidFill>
                <a:schemeClr val="accent1"/>
              </a:solidFill>
            </a:endParaRPr>
          </a:p>
          <a:p>
            <a:pPr marL="274320" lvl="1" indent="0">
              <a:buNone/>
            </a:pPr>
            <a:endParaRPr lang="sl-SI" sz="2000" b="1" dirty="0">
              <a:solidFill>
                <a:schemeClr val="accent1"/>
              </a:solidFill>
            </a:endParaRPr>
          </a:p>
          <a:p>
            <a:pPr marL="274320" lvl="1" indent="0">
              <a:buNone/>
            </a:pPr>
            <a:endParaRPr lang="sl-SI" sz="2000" b="1" dirty="0">
              <a:solidFill>
                <a:schemeClr val="accent1"/>
              </a:solidFill>
            </a:endParaRPr>
          </a:p>
          <a:p>
            <a:pPr marL="274320" lvl="1" indent="0">
              <a:buNone/>
            </a:pPr>
            <a:endParaRPr lang="sl-SI" sz="2000" b="1" dirty="0">
              <a:solidFill>
                <a:schemeClr val="accent1"/>
              </a:solidFill>
            </a:endParaRPr>
          </a:p>
          <a:p>
            <a:pPr lvl="1"/>
            <a:r>
              <a:rPr lang="sl-SI" sz="2000" b="1" dirty="0">
                <a:solidFill>
                  <a:schemeClr val="accent1"/>
                </a:solidFill>
              </a:rPr>
              <a:t>Obli navoj                                                                                </a:t>
            </a:r>
            <a:r>
              <a:rPr lang="sl-SI" sz="2000" b="1" dirty="0">
                <a:solidFill>
                  <a:schemeClr val="tx2"/>
                </a:solidFill>
              </a:rPr>
              <a:t>                              Teoretični profil oblega navoja je enakokraki trikotnik s kotom profila navoja </a:t>
            </a:r>
            <a:r>
              <a:rPr lang="el-GR" sz="2000" b="1" dirty="0">
                <a:solidFill>
                  <a:schemeClr val="tx2"/>
                </a:solidFill>
              </a:rPr>
              <a:t>α</a:t>
            </a:r>
            <a:r>
              <a:rPr lang="sl-SI" sz="2000" b="1" dirty="0">
                <a:solidFill>
                  <a:schemeClr val="tx2"/>
                </a:solidFill>
              </a:rPr>
              <a:t> = 30°, dejanski profil pa je znižan in močno zaobljen. Obli navoj je standardiziran po DIN 405. Ima majhno nosilno površino in veliko zračnost, zato ga uporabljamo predvsem za majhne obremenitve nosilnih vijakov in vreten povsod tam, kjer je pomanjkljivo mazanje in umazano okolje. Označujemo jih z oznako </a:t>
            </a:r>
            <a:r>
              <a:rPr lang="sl-SI" sz="2000" b="1" dirty="0" err="1">
                <a:solidFill>
                  <a:schemeClr val="tx2"/>
                </a:solidFill>
              </a:rPr>
              <a:t>Rd</a:t>
            </a:r>
            <a:r>
              <a:rPr lang="sl-SI" sz="2000" b="1" dirty="0">
                <a:solidFill>
                  <a:schemeClr val="tx2"/>
                </a:solidFill>
              </a:rPr>
              <a:t>, imenskim premerom d v mm in korakom navoja P v colah; </a:t>
            </a:r>
            <a:r>
              <a:rPr lang="sl-SI" sz="2000" b="1" dirty="0" err="1">
                <a:solidFill>
                  <a:schemeClr val="accent1"/>
                </a:solidFill>
              </a:rPr>
              <a:t>Rd</a:t>
            </a:r>
            <a:r>
              <a:rPr lang="sl-SI" sz="2000" b="1" dirty="0">
                <a:solidFill>
                  <a:schemeClr val="accent1"/>
                </a:solidFill>
              </a:rPr>
              <a:t> 12x1/10. </a:t>
            </a:r>
          </a:p>
        </p:txBody>
      </p:sp>
      <p:sp>
        <p:nvSpPr>
          <p:cNvPr id="2" name="Označba mesta številke diapozitiva 1"/>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a:extLst>
              <a:ext uri="{FF2B5EF4-FFF2-40B4-BE49-F238E27FC236}">
                <a16:creationId xmlns:a16="http://schemas.microsoft.com/office/drawing/2014/main" id="{166B6B7D-0E82-C4A0-4A1A-E5C172FDC6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975" y="2674375"/>
            <a:ext cx="3457638" cy="1854122"/>
          </a:xfrm>
          <a:prstGeom prst="rect">
            <a:avLst/>
          </a:prstGeom>
        </p:spPr>
      </p:pic>
    </p:spTree>
    <p:extLst>
      <p:ext uri="{BB962C8B-B14F-4D97-AF65-F5344CB8AC3E}">
        <p14:creationId xmlns:p14="http://schemas.microsoft.com/office/powerpoint/2010/main" val="376023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73726" y="259644"/>
            <a:ext cx="10819114" cy="6310489"/>
          </a:xfrm>
        </p:spPr>
        <p:txBody>
          <a:bodyPr>
            <a:normAutofit/>
          </a:bodyPr>
          <a:lstStyle/>
          <a:p>
            <a:r>
              <a:rPr lang="sl-SI" b="1" dirty="0">
                <a:solidFill>
                  <a:schemeClr val="accent1"/>
                </a:solidFill>
              </a:rPr>
              <a:t>Posebne izvedbe navojev                                                                                       </a:t>
            </a:r>
            <a:r>
              <a:rPr lang="sl-SI" b="1" dirty="0">
                <a:solidFill>
                  <a:schemeClr val="tx2"/>
                </a:solidFill>
              </a:rPr>
              <a:t>Poleg navedenih vrst navojev v praksi poznamo še številne vrste navojev glede na področja uporabe; npr. navoji za kolesa (DIN 79012), metrski konični navoji (DIN 158) … </a:t>
            </a:r>
            <a:endParaRPr lang="sl-SI" sz="2000" b="1" dirty="0">
              <a:solidFill>
                <a:schemeClr val="accent1"/>
              </a:solidFill>
            </a:endParaRPr>
          </a:p>
        </p:txBody>
      </p:sp>
      <p:sp>
        <p:nvSpPr>
          <p:cNvPr id="2" name="Označba mesta številke diapozitiva 1"/>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6" name="Slika 5"/>
          <p:cNvPicPr>
            <a:picLocks noChangeAspect="1"/>
          </p:cNvPicPr>
          <p:nvPr/>
        </p:nvPicPr>
        <p:blipFill>
          <a:blip r:embed="rId2"/>
          <a:stretch>
            <a:fillRect/>
          </a:stretch>
        </p:blipFill>
        <p:spPr>
          <a:xfrm>
            <a:off x="715019" y="1647188"/>
            <a:ext cx="3234041" cy="2005758"/>
          </a:xfrm>
          <a:prstGeom prst="rect">
            <a:avLst/>
          </a:prstGeom>
        </p:spPr>
      </p:pic>
      <p:pic>
        <p:nvPicPr>
          <p:cNvPr id="7" name="Slika 6"/>
          <p:cNvPicPr>
            <a:picLocks noChangeAspect="1"/>
          </p:cNvPicPr>
          <p:nvPr/>
        </p:nvPicPr>
        <p:blipFill>
          <a:blip r:embed="rId3"/>
          <a:stretch>
            <a:fillRect/>
          </a:stretch>
        </p:blipFill>
        <p:spPr>
          <a:xfrm>
            <a:off x="4270751" y="1633156"/>
            <a:ext cx="3225064" cy="2005758"/>
          </a:xfrm>
          <a:prstGeom prst="rect">
            <a:avLst/>
          </a:prstGeom>
        </p:spPr>
      </p:pic>
      <p:pic>
        <p:nvPicPr>
          <p:cNvPr id="8" name="Slika 7"/>
          <p:cNvPicPr>
            <a:picLocks noChangeAspect="1"/>
          </p:cNvPicPr>
          <p:nvPr/>
        </p:nvPicPr>
        <p:blipFill>
          <a:blip r:embed="rId4"/>
          <a:stretch>
            <a:fillRect/>
          </a:stretch>
        </p:blipFill>
        <p:spPr>
          <a:xfrm>
            <a:off x="7817506" y="1585772"/>
            <a:ext cx="3061048" cy="2053142"/>
          </a:xfrm>
          <a:prstGeom prst="rect">
            <a:avLst/>
          </a:prstGeom>
        </p:spPr>
      </p:pic>
      <p:pic>
        <p:nvPicPr>
          <p:cNvPr id="9" name="Slika 8"/>
          <p:cNvPicPr>
            <a:picLocks noChangeAspect="1"/>
          </p:cNvPicPr>
          <p:nvPr/>
        </p:nvPicPr>
        <p:blipFill>
          <a:blip r:embed="rId5"/>
          <a:stretch>
            <a:fillRect/>
          </a:stretch>
        </p:blipFill>
        <p:spPr>
          <a:xfrm>
            <a:off x="715019" y="3911732"/>
            <a:ext cx="3220900" cy="1924624"/>
          </a:xfrm>
          <a:prstGeom prst="rect">
            <a:avLst/>
          </a:prstGeom>
        </p:spPr>
      </p:pic>
      <p:pic>
        <p:nvPicPr>
          <p:cNvPr id="10" name="Slika 9"/>
          <p:cNvPicPr>
            <a:picLocks noChangeAspect="1"/>
          </p:cNvPicPr>
          <p:nvPr/>
        </p:nvPicPr>
        <p:blipFill>
          <a:blip r:embed="rId6"/>
          <a:stretch>
            <a:fillRect/>
          </a:stretch>
        </p:blipFill>
        <p:spPr>
          <a:xfrm>
            <a:off x="4270751" y="3911732"/>
            <a:ext cx="3225064" cy="2534559"/>
          </a:xfrm>
          <a:prstGeom prst="rect">
            <a:avLst/>
          </a:prstGeom>
        </p:spPr>
      </p:pic>
      <p:pic>
        <p:nvPicPr>
          <p:cNvPr id="11" name="Slika 10"/>
          <p:cNvPicPr>
            <a:picLocks noChangeAspect="1"/>
          </p:cNvPicPr>
          <p:nvPr/>
        </p:nvPicPr>
        <p:blipFill>
          <a:blip r:embed="rId7"/>
          <a:stretch>
            <a:fillRect/>
          </a:stretch>
        </p:blipFill>
        <p:spPr>
          <a:xfrm>
            <a:off x="7817506" y="3940336"/>
            <a:ext cx="3229386" cy="2231864"/>
          </a:xfrm>
          <a:prstGeom prst="rect">
            <a:avLst/>
          </a:prstGeom>
        </p:spPr>
      </p:pic>
    </p:spTree>
    <p:extLst>
      <p:ext uri="{BB962C8B-B14F-4D97-AF65-F5344CB8AC3E}">
        <p14:creationId xmlns:p14="http://schemas.microsoft.com/office/powerpoint/2010/main" val="77725097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otalTime>0</TotalTime>
  <Words>714</Words>
  <Application>Microsoft Office PowerPoint</Application>
  <PresentationFormat>Širokozaslonsko</PresentationFormat>
  <Paragraphs>37</Paragraphs>
  <Slides>6</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6</vt:i4>
      </vt:variant>
    </vt:vector>
  </HeadingPairs>
  <TitlesOfParts>
    <vt:vector size="14" baseType="lpstr">
      <vt:lpstr>Arial</vt:lpstr>
      <vt:lpstr>Calibri</vt:lpstr>
      <vt:lpstr>Calibri Light</vt:lpstr>
      <vt:lpstr>Cambria Math</vt:lpstr>
      <vt:lpstr>Century Schoolbook</vt:lpstr>
      <vt:lpstr>Wingdings 2</vt:lpstr>
      <vt:lpstr>Officeova tema</vt:lpstr>
      <vt:lpstr>1_View</vt:lpstr>
      <vt:lpstr>NASTANEK NAVOJA </vt:lpstr>
      <vt:lpstr>Vrste navojev </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STROJNI ELEMENTI</dc:title>
  <dc:creator>Gaja Vouk</dc:creator>
  <cp:lastModifiedBy>Gaja Vouk</cp:lastModifiedBy>
  <cp:revision>2</cp:revision>
  <dcterms:created xsi:type="dcterms:W3CDTF">2023-10-10T13:58:56Z</dcterms:created>
  <dcterms:modified xsi:type="dcterms:W3CDTF">2023-10-10T14:01:05Z</dcterms:modified>
</cp:coreProperties>
</file>